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711" r:id="rId8"/>
  </p:sldMasterIdLst>
  <p:notesMasterIdLst>
    <p:notesMasterId r:id="rId24"/>
  </p:notesMasterIdLst>
  <p:handoutMasterIdLst>
    <p:handoutMasterId r:id="rId25"/>
  </p:handoutMasterIdLst>
  <p:sldIdLst>
    <p:sldId id="256" r:id="rId9"/>
    <p:sldId id="958" r:id="rId10"/>
    <p:sldId id="257" r:id="rId11"/>
    <p:sldId id="959" r:id="rId12"/>
    <p:sldId id="961" r:id="rId13"/>
    <p:sldId id="967" r:id="rId14"/>
    <p:sldId id="968" r:id="rId15"/>
    <p:sldId id="966" r:id="rId16"/>
    <p:sldId id="965" r:id="rId17"/>
    <p:sldId id="964" r:id="rId18"/>
    <p:sldId id="969" r:id="rId19"/>
    <p:sldId id="963" r:id="rId20"/>
    <p:sldId id="935" r:id="rId21"/>
    <p:sldId id="962" r:id="rId22"/>
    <p:sldId id="954" r:id="rId23"/>
  </p:sldIdLst>
  <p:sldSz cx="9144000" cy="5143500" type="screen16x9"/>
  <p:notesSz cx="6858000" cy="9144000"/>
  <p:custDataLst>
    <p:custData r:id="rId7"/>
    <p:custData r:id="rId4"/>
    <p:custData r:id="rId2"/>
    <p:custData r:id="rId6"/>
    <p:custData r:id="rId5"/>
    <p:custData r:id="rId1"/>
    <p:custData r:id="rId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329"/>
    <a:srgbClr val="001F60"/>
    <a:srgbClr val="5A5E6A"/>
    <a:srgbClr val="282A64"/>
    <a:srgbClr val="111447"/>
    <a:srgbClr val="100937"/>
    <a:srgbClr val="B9B9B9"/>
    <a:srgbClr val="282A65"/>
    <a:srgbClr val="914D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8" autoAdjust="0"/>
    <p:restoredTop sz="90926" autoAdjust="0"/>
  </p:normalViewPr>
  <p:slideViewPr>
    <p:cSldViewPr snapToGrid="0">
      <p:cViewPr>
        <p:scale>
          <a:sx n="180" d="100"/>
          <a:sy n="180" d="100"/>
        </p:scale>
        <p:origin x="1664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customXml" Target="../customXml/item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249972-132D-490C-3A01-5FE1EF6893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B8C710-FAB3-E684-75EE-0D99ABBAD7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7120D-0E28-4AAE-A625-716476259C0C}" type="datetimeFigureOut">
              <a:rPr lang="en-GB" smtClean="0"/>
              <a:t>14/08/2023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402EB9-863A-02E7-DD1A-4661B057FE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B1DE9-A6AB-342A-83B4-D1E02036B4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1E3B-908C-458E-A7E7-851B0B63D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678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ca4fe4d621_8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g1ca4fe4d621_8_2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94" name="Google Shape;494;g1ca4fe4d621_8_2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06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2153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5558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802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260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ca4fe4d621_8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0" name="Google Shape;500;g1ca4fe4d621_8_2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01" name="Google Shape;501;g1ca4fe4d621_8_2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4292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17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ca4fe4d621_8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0" name="Google Shape;500;g1ca4fe4d621_8_2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01" name="Google Shape;501;g1ca4fe4d621_8_2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16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4282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22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8609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357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385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36BACF6-38A9-4AF3-8AE5-614FEFC28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31" name="Google Shape;131;p31"/>
          <p:cNvSpPr txBox="1">
            <a:spLocks noGrp="1"/>
          </p:cNvSpPr>
          <p:nvPr>
            <p:ph type="ctrTitle"/>
          </p:nvPr>
        </p:nvSpPr>
        <p:spPr>
          <a:xfrm>
            <a:off x="570503" y="1762900"/>
            <a:ext cx="7643025" cy="112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121900" bIns="609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30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subTitle" idx="1"/>
          </p:nvPr>
        </p:nvSpPr>
        <p:spPr>
          <a:xfrm>
            <a:off x="570500" y="3210875"/>
            <a:ext cx="3833775" cy="54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color black">
  <p:cSld name="1_2/3 color black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084818-D593-CFA1-BFFA-4A58A4DF0A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238" name="Google Shape;238;p41"/>
          <p:cNvSpPr txBox="1">
            <a:spLocks noGrp="1"/>
          </p:cNvSpPr>
          <p:nvPr>
            <p:ph type="title"/>
          </p:nvPr>
        </p:nvSpPr>
        <p:spPr>
          <a:xfrm>
            <a:off x="457001" y="264088"/>
            <a:ext cx="5980376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121900" bIns="609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 dirty="0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3A99F84-3D6F-8B2F-1EC0-2E3381B16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6BA75C-5BCE-7D51-A888-55DE45ED95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9EC624F-2C2F-BFBB-EC92-B62B2E9B61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color block">
  <p:cSld name="1_1/2 color bloc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4B0574B-8927-0606-721D-C2167F70BC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246" name="Google Shape;246;p42"/>
          <p:cNvSpPr/>
          <p:nvPr/>
        </p:nvSpPr>
        <p:spPr>
          <a:xfrm>
            <a:off x="0" y="0"/>
            <a:ext cx="4565025" cy="459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2"/>
          <p:cNvSpPr txBox="1">
            <a:spLocks noGrp="1"/>
          </p:cNvSpPr>
          <p:nvPr>
            <p:ph type="body" idx="1"/>
          </p:nvPr>
        </p:nvSpPr>
        <p:spPr>
          <a:xfrm>
            <a:off x="457000" y="1175513"/>
            <a:ext cx="3568500" cy="323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0975" bIns="60925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125"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4pPr>
            <a:lvl5pPr marL="2286000" lvl="4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5pPr>
            <a:lvl6pPr marL="2743200" lvl="5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6pPr>
            <a:lvl7pPr marL="3200400" lvl="6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7pPr>
            <a:lvl8pPr marL="3657600" lvl="7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8pPr>
            <a:lvl9pPr marL="4114800" lvl="8" indent="-32385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125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49" name="Google Shape;249;p42"/>
          <p:cNvSpPr txBox="1">
            <a:spLocks noGrp="1"/>
          </p:cNvSpPr>
          <p:nvPr>
            <p:ph type="title"/>
          </p:nvPr>
        </p:nvSpPr>
        <p:spPr>
          <a:xfrm>
            <a:off x="457000" y="264088"/>
            <a:ext cx="35685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121900" bIns="609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803874C-2BEC-A5FD-2B9A-C867D74A7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0B39BB3-9748-EA37-1264-AD846CB85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724AFA4-DE04-B892-E1D2-6952157642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_white" type="titleOnly">
  <p:cSld name="TITLE_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A72F004-DCF3-B773-6C66-B78104E79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28" b="6415"/>
          <a:stretch/>
        </p:blipFill>
        <p:spPr>
          <a:xfrm>
            <a:off x="-49249" y="939961"/>
            <a:ext cx="5189496" cy="41536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B1B5DB-FFD4-FFEE-0892-AA3873757D70}"/>
              </a:ext>
            </a:extLst>
          </p:cNvPr>
          <p:cNvSpPr/>
          <p:nvPr userDrawn="1"/>
        </p:nvSpPr>
        <p:spPr>
          <a:xfrm>
            <a:off x="-47812" y="4629962"/>
            <a:ext cx="9191812" cy="548765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342902" y="325538"/>
            <a:ext cx="4679672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521EC1-5FEB-EF54-4B45-078EBF4E61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2DB714D-D0DB-8402-82F5-1F57C7F4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F8489D-4CFD-F5D3-AF57-B243D49C8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_white" type="titleOnly" preserve="1">
  <p:cSld name="1_Title Only_whit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A72F004-DCF3-B773-6C66-B78104E79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28" b="6415"/>
          <a:stretch/>
        </p:blipFill>
        <p:spPr>
          <a:xfrm>
            <a:off x="-49249" y="939961"/>
            <a:ext cx="5189496" cy="4153617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C0A514E-E82D-13F7-0C93-94E294075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342902" y="325538"/>
            <a:ext cx="4679672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521EC1-5FEB-EF54-4B45-078EBF4E61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2DB714D-D0DB-8402-82F5-1F57C7F4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F8489D-4CFD-F5D3-AF57-B243D49C8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B1B5DB-FFD4-FFEE-0892-AA3873757D70}"/>
              </a:ext>
            </a:extLst>
          </p:cNvPr>
          <p:cNvSpPr/>
          <p:nvPr userDrawn="1"/>
        </p:nvSpPr>
        <p:spPr>
          <a:xfrm>
            <a:off x="332016" y="4601826"/>
            <a:ext cx="9144000" cy="5487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5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_white" type="titleOnly" preserve="1">
  <p:cSld name="1_Title Only_whit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C0A514E-E82D-13F7-0C93-94E294075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342902" y="325538"/>
            <a:ext cx="4679672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521EC1-5FEB-EF54-4B45-078EBF4E61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2DB714D-D0DB-8402-82F5-1F57C7F4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F8489D-4CFD-F5D3-AF57-B243D49C8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4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_3_column">
  <p:cSld name="Title and Content_3_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AEFFAB5-74CD-E3BD-0E75-09E0EF734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42903" y="325538"/>
            <a:ext cx="4865202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342902" y="988540"/>
            <a:ext cx="2529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3307261" y="988540"/>
            <a:ext cx="2529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3"/>
          </p:nvPr>
        </p:nvSpPr>
        <p:spPr>
          <a:xfrm>
            <a:off x="6269141" y="988540"/>
            <a:ext cx="2529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480A7ED-8B2D-3495-2AB1-0782014B6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FD5931C-A119-8471-B218-865BF6FA2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D595503-EEC0-2278-7B09-40BFAF17D2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_50_50_Denim">
  <p:cSld name="Title and Content_50_50_Denim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F8A0FA-71AB-2FEE-F29B-5661C8B7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42" name="Google Shape;42;p8"/>
          <p:cNvSpPr/>
          <p:nvPr/>
        </p:nvSpPr>
        <p:spPr>
          <a:xfrm>
            <a:off x="242850" y="210150"/>
            <a:ext cx="4329300" cy="4232803"/>
          </a:xfrm>
          <a:prstGeom prst="roundRect">
            <a:avLst>
              <a:gd name="adj" fmla="val 227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768095" y="897923"/>
            <a:ext cx="3278700" cy="31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1"/>
          </p:nvPr>
        </p:nvSpPr>
        <p:spPr>
          <a:xfrm>
            <a:off x="4992688" y="897924"/>
            <a:ext cx="3805800" cy="1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2"/>
          </p:nvPr>
        </p:nvSpPr>
        <p:spPr>
          <a:xfrm>
            <a:off x="4992688" y="2769253"/>
            <a:ext cx="3805800" cy="1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0EC8CC2-621F-BD1F-932C-66CE0CDD64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36E0BAF-6E15-3FB3-B045-FFED4D40B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14E09CB-CCA9-30BA-7AB5-AD34FB6C90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white box 1 1 1">
  <p:cSld name="Large white box 1 1 1">
    <p:bg>
      <p:bgPr>
        <a:solidFill>
          <a:schemeClr val="dk2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A4EAEC0-B0FD-1532-17C4-6F2F1E705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D0F891D-3FDC-6F3F-7F67-BE409CDF0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180073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BC2DC38-A207-7531-9A96-F138C549C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359733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AF709C6-FAC2-30AF-70D2-4BCA624A0E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262150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_white 1">
  <p:cSld name="OBJECT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BC0CC34-8B20-9817-8191-D5DC0D50F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96384"/>
            <a:ext cx="9144000" cy="547750"/>
          </a:xfrm>
          <a:prstGeom prst="rect">
            <a:avLst/>
          </a:prstGeom>
        </p:spPr>
      </p:pic>
      <p:sp>
        <p:nvSpPr>
          <p:cNvPr id="122" name="Google Shape;122;p29"/>
          <p:cNvSpPr txBox="1">
            <a:spLocks noGrp="1"/>
          </p:cNvSpPr>
          <p:nvPr>
            <p:ph type="title" hasCustomPrompt="1"/>
          </p:nvPr>
        </p:nvSpPr>
        <p:spPr>
          <a:xfrm>
            <a:off x="342902" y="325538"/>
            <a:ext cx="79911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GB" dirty="0"/>
              <a:t>#</a:t>
            </a:r>
            <a:endParaRPr dirty="0"/>
          </a:p>
        </p:txBody>
      </p:sp>
      <p:sp>
        <p:nvSpPr>
          <p:cNvPr id="123" name="Google Shape;123;p29"/>
          <p:cNvSpPr txBox="1">
            <a:spLocks noGrp="1"/>
          </p:cNvSpPr>
          <p:nvPr>
            <p:ph type="body" idx="1"/>
          </p:nvPr>
        </p:nvSpPr>
        <p:spPr>
          <a:xfrm>
            <a:off x="342900" y="987670"/>
            <a:ext cx="8455800" cy="3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B660FAF-CAA5-EB19-6321-D832AD7AF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355595" y="4636330"/>
            <a:ext cx="804292" cy="511033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9B73BA-A2C9-8BDE-AD79-C3CA999EB0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580854" y="4815990"/>
            <a:ext cx="1284742" cy="312030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D93636C-DED9-C721-E939-15B88B748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240195" y="4718407"/>
            <a:ext cx="355598" cy="375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_Denim" preserve="1" userDrawn="1">
  <p:cSld name="1_Title and Content_Denim">
    <p:bg>
      <p:bgPr>
        <a:solidFill>
          <a:schemeClr val="dk2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60D5266-6385-2D26-5F3C-B82FD8816D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1"/>
          </a:xfrm>
          <a:prstGeom prst="rect">
            <a:avLst/>
          </a:prstGeom>
        </p:spPr>
      </p:pic>
      <p:sp>
        <p:nvSpPr>
          <p:cNvPr id="209" name="Google Shape;209;p38"/>
          <p:cNvSpPr txBox="1">
            <a:spLocks noGrp="1"/>
          </p:cNvSpPr>
          <p:nvPr>
            <p:ph type="body" idx="1"/>
          </p:nvPr>
        </p:nvSpPr>
        <p:spPr>
          <a:xfrm>
            <a:off x="342900" y="987670"/>
            <a:ext cx="8455725" cy="3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121900" bIns="609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B326D19-EB57-0429-A0A5-41B5EB18E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61" t="32858" r="28688" b="32446"/>
          <a:stretch/>
        </p:blipFill>
        <p:spPr>
          <a:xfrm>
            <a:off x="6195575" y="166740"/>
            <a:ext cx="804292" cy="511033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2455F15-E8C2-EB23-455C-5956F679FB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9393" t="47534" b="32446"/>
          <a:stretch/>
        </p:blipFill>
        <p:spPr>
          <a:xfrm>
            <a:off x="7420834" y="346400"/>
            <a:ext cx="1284742" cy="31203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E96F75A-C993-0110-D743-9621428B1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3012" t="38034" r="19994" b="32446"/>
          <a:stretch/>
        </p:blipFill>
        <p:spPr>
          <a:xfrm>
            <a:off x="7080175" y="248817"/>
            <a:ext cx="355598" cy="3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9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42902" y="325538"/>
            <a:ext cx="79911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42900" y="987670"/>
            <a:ext cx="8458200" cy="3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317500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48" r:id="rId2"/>
    <p:sldLayoutId id="2147483714" r:id="rId3"/>
    <p:sldLayoutId id="2147483713" r:id="rId4"/>
    <p:sldLayoutId id="2147483649" r:id="rId5"/>
    <p:sldLayoutId id="2147483654" r:id="rId6"/>
    <p:sldLayoutId id="2147483677" r:id="rId7"/>
    <p:sldLayoutId id="2147483675" r:id="rId8"/>
    <p:sldLayoutId id="2147483712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F26B43"/>
          </p15:clr>
        </p15:guide>
        <p15:guide id="2" orient="horz" pos="198">
          <p15:clr>
            <a:srgbClr val="F26B43"/>
          </p15:clr>
        </p15:guide>
        <p15:guide id="3" pos="5544">
          <p15:clr>
            <a:srgbClr val="F26B43"/>
          </p15:clr>
        </p15:guide>
        <p15:guide id="4" orient="horz" pos="30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hyperlink" Target="https://pmopanda.com/project-center/telefonica-project-center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6;p67">
            <a:extLst>
              <a:ext uri="{FF2B5EF4-FFF2-40B4-BE49-F238E27FC236}">
                <a16:creationId xmlns:a16="http://schemas.microsoft.com/office/drawing/2014/main" id="{ECC1B477-FCEC-6EC1-6C47-8F9CCE23FB92}"/>
              </a:ext>
            </a:extLst>
          </p:cNvPr>
          <p:cNvSpPr txBox="1">
            <a:spLocks/>
          </p:cNvSpPr>
          <p:nvPr/>
        </p:nvSpPr>
        <p:spPr>
          <a:xfrm>
            <a:off x="678123" y="1747927"/>
            <a:ext cx="7643025" cy="164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3000" b="1" i="1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GB" sz="3600" b="0" i="0" dirty="0">
                <a:solidFill>
                  <a:schemeClr val="bg1"/>
                </a:solidFill>
                <a:latin typeface="Century Gothic" panose="020B0502020202020204" pitchFamily="34" charset="0"/>
              </a:rPr>
              <a:t>Project Kickoff</a:t>
            </a:r>
          </a:p>
          <a:p>
            <a:pPr>
              <a:spcBef>
                <a:spcPts val="600"/>
              </a:spcBef>
            </a:pPr>
            <a:r>
              <a:rPr lang="en-GB" sz="2400" b="0" i="0" dirty="0">
                <a:solidFill>
                  <a:schemeClr val="bg1"/>
                </a:solidFill>
                <a:latin typeface="Century Gothic" panose="020B0502020202020204" pitchFamily="34" charset="0"/>
              </a:rPr>
              <a:t>August 15, 2023</a:t>
            </a:r>
          </a:p>
          <a:p>
            <a:endParaRPr lang="en-GB" sz="2800" b="0" i="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>
              <a:lnSpc>
                <a:spcPct val="100000"/>
              </a:lnSpc>
            </a:pPr>
            <a:r>
              <a:rPr lang="en-GB" sz="2000" b="0" i="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Sales Enablement and Webinar</a:t>
            </a:r>
          </a:p>
          <a:p>
            <a:pPr>
              <a:lnSpc>
                <a:spcPct val="100000"/>
              </a:lnSpc>
            </a:pPr>
            <a:r>
              <a:rPr lang="en-GB" sz="2000" b="0" i="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Marketing Program</a:t>
            </a:r>
          </a:p>
          <a:p>
            <a:pPr>
              <a:lnSpc>
                <a:spcPct val="100000"/>
              </a:lnSpc>
            </a:pPr>
            <a:endParaRPr lang="en-GB" sz="2000" b="0" i="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816542-6D35-2B8D-ABDB-A29C275D5A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11" r="43503" b="29690"/>
          <a:stretch/>
        </p:blipFill>
        <p:spPr>
          <a:xfrm>
            <a:off x="555510" y="555977"/>
            <a:ext cx="4196372" cy="772434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C7306D-98DA-E2B1-547C-5816A6AD69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61" t="32858" r="28688" b="32446"/>
          <a:stretch/>
        </p:blipFill>
        <p:spPr>
          <a:xfrm>
            <a:off x="5612130" y="4475144"/>
            <a:ext cx="1021999" cy="649360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58E4EBC-2CF9-E759-9197-7AA5A26EA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393" t="47534" b="32446"/>
          <a:stretch/>
        </p:blipFill>
        <p:spPr>
          <a:xfrm>
            <a:off x="7198289" y="4713102"/>
            <a:ext cx="1614241" cy="392057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DA0EBD8-A46E-D021-73B1-CDAFE4437D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12" t="38034" r="19994" b="32446"/>
          <a:stretch/>
        </p:blipFill>
        <p:spPr>
          <a:xfrm>
            <a:off x="6774685" y="4599327"/>
            <a:ext cx="446798" cy="4713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looking at a tablet&#10;&#10;Description automatically generated">
            <a:extLst>
              <a:ext uri="{FF2B5EF4-FFF2-40B4-BE49-F238E27FC236}">
                <a16:creationId xmlns:a16="http://schemas.microsoft.com/office/drawing/2014/main" id="{95F100D4-0A29-135F-D687-DB78BD9F67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14" r="52908"/>
          <a:stretch/>
        </p:blipFill>
        <p:spPr>
          <a:xfrm>
            <a:off x="6322142" y="1058703"/>
            <a:ext cx="2291959" cy="3180277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Workshop Brief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E88829-93BD-E3CA-F239-5025453AD53B}"/>
              </a:ext>
            </a:extLst>
          </p:cNvPr>
          <p:cNvSpPr txBox="1"/>
          <p:nvPr/>
        </p:nvSpPr>
        <p:spPr>
          <a:xfrm>
            <a:off x="344113" y="1058703"/>
            <a:ext cx="571378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Create value prop, messaging and call to action for email invitations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Brief development and production - design, graphics and layout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Curate photos and images that meet Telefónica and NetApp guidelines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Link to registration form and landing page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Use of Telefónica and NetApp brand guidelines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Century Gothic" panose="020B0502020202020204" pitchFamily="34" charset="0"/>
              </a:rPr>
              <a:t>Two review cycles with SMEs</a:t>
            </a:r>
          </a:p>
        </p:txBody>
      </p:sp>
      <p:pic>
        <p:nvPicPr>
          <p:cNvPr id="11" name="Graphic 10" descr="Document outline">
            <a:extLst>
              <a:ext uri="{FF2B5EF4-FFF2-40B4-BE49-F238E27FC236}">
                <a16:creationId xmlns:a16="http://schemas.microsoft.com/office/drawing/2014/main" id="{1B18EDD3-BF96-9359-F311-264B28726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82738" y="238116"/>
            <a:ext cx="511694" cy="5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93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516" y="252671"/>
            <a:ext cx="4679672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Discovery Questionnaire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788285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E88829-93BD-E3CA-F239-5025453AD53B}"/>
              </a:ext>
            </a:extLst>
          </p:cNvPr>
          <p:cNvSpPr txBox="1"/>
          <p:nvPr/>
        </p:nvSpPr>
        <p:spPr>
          <a:xfrm>
            <a:off x="344114" y="991456"/>
            <a:ext cx="458234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Enhanced and proactive customer engagement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Customer assessment and qualification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Increased strategic alignment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Higher conversion rates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Tailored selling approach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C9B77A-7360-A16A-755F-6688BA239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109" y="1308496"/>
            <a:ext cx="2326195" cy="3218553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913DB6C-455F-D794-4340-490609E8C6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228" b="23635"/>
          <a:stretch/>
        </p:blipFill>
        <p:spPr>
          <a:xfrm>
            <a:off x="6618672" y="1106545"/>
            <a:ext cx="768446" cy="154110"/>
          </a:xfrm>
          <a:prstGeom prst="rect">
            <a:avLst/>
          </a:prstGeom>
        </p:spPr>
      </p:pic>
      <p:pic>
        <p:nvPicPr>
          <p:cNvPr id="9" name="Picture 8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37FD0544-D184-5605-D344-2892D96C63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640" y="1077789"/>
            <a:ext cx="763050" cy="1828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13F567-B1AD-28BC-6EFF-25194A5992A2}"/>
              </a:ext>
            </a:extLst>
          </p:cNvPr>
          <p:cNvSpPr/>
          <p:nvPr/>
        </p:nvSpPr>
        <p:spPr>
          <a:xfrm>
            <a:off x="5214135" y="991456"/>
            <a:ext cx="2609636" cy="3529173"/>
          </a:xfrm>
          <a:prstGeom prst="rect">
            <a:avLst/>
          </a:prstGeom>
          <a:noFill/>
          <a:ln w="6350"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 descr="Clipboard outline">
            <a:extLst>
              <a:ext uri="{FF2B5EF4-FFF2-40B4-BE49-F238E27FC236}">
                <a16:creationId xmlns:a16="http://schemas.microsoft.com/office/drawing/2014/main" id="{D9F69C7A-3BC8-D57C-6703-5CFC84967B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90124" y="209224"/>
            <a:ext cx="511694" cy="5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13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Metrics and Reporting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person and person smiling&#10;&#10;Description automatically generated with low confidence">
            <a:extLst>
              <a:ext uri="{FF2B5EF4-FFF2-40B4-BE49-F238E27FC236}">
                <a16:creationId xmlns:a16="http://schemas.microsoft.com/office/drawing/2014/main" id="{6845A3AA-2913-65FE-6D29-5E21F5D7CC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55" b="16047"/>
          <a:stretch/>
        </p:blipFill>
        <p:spPr>
          <a:xfrm>
            <a:off x="6322142" y="1058704"/>
            <a:ext cx="2291958" cy="31802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E88829-93BD-E3CA-F239-5025453AD53B}"/>
              </a:ext>
            </a:extLst>
          </p:cNvPr>
          <p:cNvSpPr txBox="1"/>
          <p:nvPr/>
        </p:nvSpPr>
        <p:spPr>
          <a:xfrm>
            <a:off x="344113" y="1058703"/>
            <a:ext cx="571378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Project portal setup and access for Telefónica and NetApp marketing and sales teams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Manage and administer process of qualifying, tracking and reporting customer registrations and attendance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Provide reporting and metrics to key stakeholders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Develop and design workshop surveys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Manage attendee feedback and survey process</a:t>
            </a:r>
          </a:p>
        </p:txBody>
      </p:sp>
      <p:pic>
        <p:nvPicPr>
          <p:cNvPr id="8" name="Graphic 7" descr="Bar chart outline">
            <a:extLst>
              <a:ext uri="{FF2B5EF4-FFF2-40B4-BE49-F238E27FC236}">
                <a16:creationId xmlns:a16="http://schemas.microsoft.com/office/drawing/2014/main" id="{46CFFA52-254E-2840-D60B-ABBD38D47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2470" y="255945"/>
            <a:ext cx="511695" cy="511695"/>
          </a:xfrm>
          <a:prstGeom prst="rect">
            <a:avLst/>
          </a:prstGeom>
        </p:spPr>
      </p:pic>
      <p:pic>
        <p:nvPicPr>
          <p:cNvPr id="10" name="Picture 9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499F83E2-5AD8-E360-759B-0095A777B7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30" t="295" r="52073" b="7834"/>
          <a:stretch/>
        </p:blipFill>
        <p:spPr>
          <a:xfrm>
            <a:off x="6322142" y="1068880"/>
            <a:ext cx="2291958" cy="317010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065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552-C9DF-912C-7C0D-6ED849C8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06" y="325538"/>
            <a:ext cx="5982993" cy="424800"/>
          </a:xfrm>
        </p:spPr>
        <p:txBody>
          <a:bodyPr/>
          <a:lstStyle/>
          <a:p>
            <a:r>
              <a:rPr lang="en-US" sz="2400" b="0" dirty="0">
                <a:solidFill>
                  <a:srgbClr val="002060"/>
                </a:solidFill>
                <a:latin typeface="Century Gothic" panose="020B0502020202020204" pitchFamily="34" charset="0"/>
                <a:ea typeface="Gotham-Light" charset="0"/>
                <a:cs typeface="Gotham Bold" pitchFamily="2" charset="0"/>
              </a:rPr>
              <a:t>Telefónica | NetApp Project Portal</a:t>
            </a: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51D481-CE0A-6B7E-1476-2D63749C6675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E4E7AC-FE7B-6DB1-5EDD-761101B67026}"/>
              </a:ext>
            </a:extLst>
          </p:cNvPr>
          <p:cNvSpPr txBox="1">
            <a:spLocks/>
          </p:cNvSpPr>
          <p:nvPr/>
        </p:nvSpPr>
        <p:spPr>
          <a:xfrm>
            <a:off x="4572000" y="1122327"/>
            <a:ext cx="4171154" cy="315633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120000"/>
              </a:lnSpc>
              <a:spcBef>
                <a:spcPts val="600"/>
              </a:spcBef>
              <a:buClrTx/>
              <a:defRPr/>
            </a:pPr>
            <a:r>
              <a:rPr lang="en-US" sz="4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Convenient and quick access to sales tools, marketing campaign and workshop assets, social media, and templates</a:t>
            </a:r>
          </a:p>
          <a:p>
            <a:pPr defTabSz="685800">
              <a:lnSpc>
                <a:spcPct val="120000"/>
              </a:lnSpc>
              <a:spcBef>
                <a:spcPts val="600"/>
              </a:spcBef>
              <a:buClrTx/>
              <a:defRPr/>
            </a:pPr>
            <a:r>
              <a:rPr lang="en-US" sz="4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Metrics and reporting for net-new customer opportunities, deal status, sales inhibitors, deal size, estimated close date, and next steps.</a:t>
            </a:r>
          </a:p>
          <a:p>
            <a:pPr defTabSz="685800">
              <a:lnSpc>
                <a:spcPct val="120000"/>
              </a:lnSpc>
              <a:spcBef>
                <a:spcPts val="600"/>
              </a:spcBef>
              <a:buClrTx/>
              <a:defRPr/>
            </a:pPr>
            <a:r>
              <a:rPr lang="en-US" sz="4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Sales enablement tools including battlecards, ROI calculators, customer workshop registration, marketing campaign assets, POC Sign-up, social media and tools</a:t>
            </a:r>
          </a:p>
          <a:p>
            <a:pPr defTabSz="685800">
              <a:lnSpc>
                <a:spcPct val="120000"/>
              </a:lnSpc>
              <a:spcBef>
                <a:spcPts val="600"/>
              </a:spcBef>
              <a:buClrTx/>
              <a:defRPr/>
            </a:pPr>
            <a:r>
              <a:rPr lang="en-US" sz="4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Metrics and reporting to include Informative campaign reports and metrics to help drive sales</a:t>
            </a:r>
          </a:p>
          <a:p>
            <a:pPr defTabSz="685800">
              <a:lnSpc>
                <a:spcPct val="120000"/>
              </a:lnSpc>
              <a:spcBef>
                <a:spcPts val="600"/>
              </a:spcBef>
              <a:buClrTx/>
              <a:defRPr/>
            </a:pPr>
            <a:r>
              <a:rPr lang="en-US" sz="4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Key benefits -  Faster time to quote, faster time to close, higher POC/Close conversion rates.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14313">
              <a:buClrTx/>
              <a:buFont typeface="Arial" panose="020B0604020202020204" pitchFamily="34" charset="0"/>
              <a:buChar char="•"/>
              <a:defRPr/>
            </a:pPr>
            <a:endParaRPr lang="en-US" sz="2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42863" indent="0">
              <a:buNone/>
            </a:pPr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Gotham-Light" charset="0"/>
              <a:cs typeface="Gotham-Light" charset="0"/>
            </a:endParaRP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E007853B-2EFF-3C35-25F4-0F4320C51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" y="1122328"/>
            <a:ext cx="3277859" cy="3116652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9CCCA4-C8E9-FFEA-033F-ACB228CF0BF5}"/>
              </a:ext>
            </a:extLst>
          </p:cNvPr>
          <p:cNvSpPr txBox="1"/>
          <p:nvPr/>
        </p:nvSpPr>
        <p:spPr>
          <a:xfrm>
            <a:off x="455907" y="4337618"/>
            <a:ext cx="5435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pmopanda.com</a:t>
            </a:r>
            <a:r>
              <a:rPr lang="en-US" sz="1000" dirty="0"/>
              <a:t>/project-center/</a:t>
            </a:r>
            <a:r>
              <a:rPr lang="en-US" sz="1000" dirty="0" err="1"/>
              <a:t>telefonica</a:t>
            </a:r>
            <a:r>
              <a:rPr lang="en-US" sz="1000" dirty="0"/>
              <a:t>-project-center/</a:t>
            </a:r>
          </a:p>
        </p:txBody>
      </p:sp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3FD4A1F8-0558-E51A-DA5D-8E342CBE8C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04" b="28132"/>
          <a:stretch/>
        </p:blipFill>
        <p:spPr>
          <a:xfrm>
            <a:off x="912411" y="2640842"/>
            <a:ext cx="353053" cy="399258"/>
          </a:xfrm>
          <a:prstGeom prst="rect">
            <a:avLst/>
          </a:prstGeom>
        </p:spPr>
      </p:pic>
      <p:pic>
        <p:nvPicPr>
          <p:cNvPr id="10" name="Picture 9" descr="A person in a suit and tie&#10;&#10;Description automatically generated">
            <a:extLst>
              <a:ext uri="{FF2B5EF4-FFF2-40B4-BE49-F238E27FC236}">
                <a16:creationId xmlns:a16="http://schemas.microsoft.com/office/drawing/2014/main" id="{4CA7B747-003E-BD3B-0390-5BA4F6D446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44" b="33805"/>
          <a:stretch/>
        </p:blipFill>
        <p:spPr>
          <a:xfrm>
            <a:off x="912411" y="3621914"/>
            <a:ext cx="353054" cy="399258"/>
          </a:xfrm>
          <a:prstGeom prst="rect">
            <a:avLst/>
          </a:prstGeom>
        </p:spPr>
      </p:pic>
      <p:pic>
        <p:nvPicPr>
          <p:cNvPr id="12" name="Graphic 11" descr="Internet outline">
            <a:extLst>
              <a:ext uri="{FF2B5EF4-FFF2-40B4-BE49-F238E27FC236}">
                <a16:creationId xmlns:a16="http://schemas.microsoft.com/office/drawing/2014/main" id="{CAE5225B-1207-403B-BC28-6A641D72D2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91507" y="223989"/>
            <a:ext cx="587689" cy="5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03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552-C9DF-912C-7C0D-6ED849C8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07" y="325538"/>
            <a:ext cx="4679672" cy="424800"/>
          </a:xfrm>
        </p:spPr>
        <p:txBody>
          <a:bodyPr/>
          <a:lstStyle/>
          <a:p>
            <a:r>
              <a:rPr lang="en-US" sz="2400" b="0" dirty="0">
                <a:solidFill>
                  <a:srgbClr val="002060"/>
                </a:solidFill>
                <a:latin typeface="Century Gothic" panose="020B0502020202020204" pitchFamily="34" charset="0"/>
                <a:ea typeface="Gotham-Light" charset="0"/>
                <a:cs typeface="Gotham Bold" pitchFamily="2" charset="0"/>
              </a:rPr>
              <a:t>Project Schedule</a:t>
            </a: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51D481-CE0A-6B7E-1476-2D63749C6675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D9BCF7A-3710-7742-33F9-5E93018E849A}"/>
              </a:ext>
            </a:extLst>
          </p:cNvPr>
          <p:cNvSpPr txBox="1"/>
          <p:nvPr/>
        </p:nvSpPr>
        <p:spPr>
          <a:xfrm>
            <a:off x="546631" y="1022334"/>
            <a:ext cx="80507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Asset and Program Development – Aug 15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– Aug 28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endParaRPr lang="en-US" sz="2000" dirty="0"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1</a:t>
            </a:r>
            <a:r>
              <a:rPr lang="en-US" sz="2000" baseline="30000" dirty="0">
                <a:latin typeface="Century Gothic" panose="020B0502020202020204" pitchFamily="34" charset="0"/>
              </a:rPr>
              <a:t>st</a:t>
            </a:r>
            <a:r>
              <a:rPr lang="en-US" sz="2000" dirty="0">
                <a:latin typeface="Century Gothic" panose="020B0502020202020204" pitchFamily="34" charset="0"/>
              </a:rPr>
              <a:t> Draft Asset Review – Aug 29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Telefónica Project Portal Complete – Sep 5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Telefónica | NetApp Customer Outreach – Sep 5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– Sep 20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2</a:t>
            </a:r>
            <a:r>
              <a:rPr lang="en-US" sz="2000" baseline="30000" dirty="0">
                <a:latin typeface="Century Gothic" panose="020B0502020202020204" pitchFamily="34" charset="0"/>
              </a:rPr>
              <a:t>nd</a:t>
            </a:r>
            <a:r>
              <a:rPr lang="en-US" sz="2000" dirty="0">
                <a:latin typeface="Century Gothic" panose="020B0502020202020204" pitchFamily="34" charset="0"/>
              </a:rPr>
              <a:t> Draft Workshop Asset Review – Sep 7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Final Draft Workshop Asset Review and Signoff – Sep 12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1</a:t>
            </a:r>
            <a:r>
              <a:rPr lang="en-US" sz="2000" baseline="30000" dirty="0">
                <a:latin typeface="Century Gothic" panose="020B0502020202020204" pitchFamily="34" charset="0"/>
              </a:rPr>
              <a:t>st</a:t>
            </a:r>
            <a:r>
              <a:rPr lang="en-US" sz="2000" dirty="0">
                <a:latin typeface="Century Gothic" panose="020B0502020202020204" pitchFamily="34" charset="0"/>
              </a:rPr>
              <a:t> Dry Run – Sep 14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(Thu)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2</a:t>
            </a:r>
            <a:r>
              <a:rPr lang="en-US" sz="2000" baseline="30000" dirty="0">
                <a:latin typeface="Century Gothic" panose="020B0502020202020204" pitchFamily="34" charset="0"/>
              </a:rPr>
              <a:t>nd</a:t>
            </a:r>
            <a:r>
              <a:rPr lang="en-US" sz="2000" dirty="0">
                <a:latin typeface="Century Gothic" panose="020B0502020202020204" pitchFamily="34" charset="0"/>
              </a:rPr>
              <a:t> Dry Run (if required) – Sep 19</a:t>
            </a:r>
            <a:r>
              <a:rPr lang="en-US" sz="2000" baseline="30000" dirty="0">
                <a:latin typeface="Century Gothic" panose="020B0502020202020204" pitchFamily="34" charset="0"/>
              </a:rPr>
              <a:t>th</a:t>
            </a:r>
            <a:r>
              <a:rPr lang="en-US" sz="2000" dirty="0">
                <a:latin typeface="Century Gothic" panose="020B0502020202020204" pitchFamily="34" charset="0"/>
              </a:rPr>
              <a:t> (Tue)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Telefónica Webinar Event – Sep 21</a:t>
            </a:r>
            <a:r>
              <a:rPr lang="en-US" sz="2000" baseline="30000" dirty="0">
                <a:latin typeface="Century Gothic" panose="020B0502020202020204" pitchFamily="34" charset="0"/>
              </a:rPr>
              <a:t>st</a:t>
            </a:r>
            <a:r>
              <a:rPr lang="en-US" sz="2000" dirty="0">
                <a:latin typeface="Century Gothic" panose="020B0502020202020204" pitchFamily="34" charset="0"/>
              </a:rPr>
              <a:t> (Thu)</a:t>
            </a:r>
          </a:p>
        </p:txBody>
      </p:sp>
      <p:pic>
        <p:nvPicPr>
          <p:cNvPr id="10" name="Graphic 9" descr="Monthly calendar outline">
            <a:extLst>
              <a:ext uri="{FF2B5EF4-FFF2-40B4-BE49-F238E27FC236}">
                <a16:creationId xmlns:a16="http://schemas.microsoft.com/office/drawing/2014/main" id="{AF7D7C96-7920-654F-493C-565356E7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3967" y="258972"/>
            <a:ext cx="557932" cy="5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70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question mark in a circle&#10;&#10;Description automatically generated">
            <a:extLst>
              <a:ext uri="{FF2B5EF4-FFF2-40B4-BE49-F238E27FC236}">
                <a16:creationId xmlns:a16="http://schemas.microsoft.com/office/drawing/2014/main" id="{73B91DA4-C229-05F8-BC60-0F6334BE1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2373"/>
            <a:ext cx="9144000" cy="283464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E9139C0B-78A0-C24D-54E9-6056E4309479}"/>
              </a:ext>
            </a:extLst>
          </p:cNvPr>
          <p:cNvSpPr txBox="1">
            <a:spLocks/>
          </p:cNvSpPr>
          <p:nvPr/>
        </p:nvSpPr>
        <p:spPr>
          <a:xfrm>
            <a:off x="4963378" y="1630325"/>
            <a:ext cx="3790762" cy="135830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sz="9600" dirty="0">
                <a:solidFill>
                  <a:schemeClr val="bg1"/>
                </a:solidFill>
                <a:latin typeface="+mn-lt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233168670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552-C9DF-912C-7C0D-6ED849C8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06" y="325538"/>
            <a:ext cx="5490367" cy="424800"/>
          </a:xfrm>
        </p:spPr>
        <p:txBody>
          <a:bodyPr/>
          <a:lstStyle/>
          <a:p>
            <a:r>
              <a:rPr lang="en-US" sz="3200" b="0" dirty="0">
                <a:solidFill>
                  <a:srgbClr val="002060"/>
                </a:solidFill>
                <a:latin typeface="Century Gothic" panose="020B0502020202020204" pitchFamily="34" charset="0"/>
                <a:ea typeface="Gotham-Light" charset="0"/>
                <a:cs typeface="Gotham Bold" pitchFamily="2" charset="0"/>
              </a:rPr>
              <a:t>Agenda</a:t>
            </a:r>
            <a:endParaRPr lang="en-GB" sz="3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51D481-CE0A-6B7E-1476-2D63749C6675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E4E7AC-FE7B-6DB1-5EDD-761101B67026}"/>
              </a:ext>
            </a:extLst>
          </p:cNvPr>
          <p:cNvSpPr txBox="1">
            <a:spLocks/>
          </p:cNvSpPr>
          <p:nvPr/>
        </p:nvSpPr>
        <p:spPr>
          <a:xfrm>
            <a:off x="557507" y="1122327"/>
            <a:ext cx="4063180" cy="34191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Campaign Overview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Objectives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Deliverables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Methodology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Project Portal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Timeline</a:t>
            </a:r>
          </a:p>
          <a:p>
            <a:pPr defTabSz="685800">
              <a:lnSpc>
                <a:spcPct val="100000"/>
              </a:lnSpc>
              <a:buClrTx/>
              <a:defRPr/>
            </a:pPr>
            <a:r>
              <a:rPr lang="en-US" sz="2000" dirty="0">
                <a:latin typeface="Century Gothic" panose="020B0502020202020204" pitchFamily="34" charset="0"/>
              </a:rPr>
              <a:t>Q &amp; A</a:t>
            </a:r>
          </a:p>
        </p:txBody>
      </p:sp>
      <p:pic>
        <p:nvPicPr>
          <p:cNvPr id="10" name="Picture 9" descr="A group of people looking at a paper&#10;&#10;Description automatically generated with medium confidence">
            <a:extLst>
              <a:ext uri="{FF2B5EF4-FFF2-40B4-BE49-F238E27FC236}">
                <a16:creationId xmlns:a16="http://schemas.microsoft.com/office/drawing/2014/main" id="{99DAC451-3AFE-2BBB-8393-4749CA9E03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8871" y="1296282"/>
            <a:ext cx="3929218" cy="284257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3403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8"/>
          <p:cNvSpPr txBox="1"/>
          <p:nvPr/>
        </p:nvSpPr>
        <p:spPr>
          <a:xfrm>
            <a:off x="448338" y="236123"/>
            <a:ext cx="6017062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Roboto" panose="02000000000000000000" pitchFamily="2" charset="0"/>
              </a:rPr>
              <a:t>Objectives</a:t>
            </a:r>
            <a:endParaRPr sz="80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587E75-EE44-1A33-7F8A-23D47F3F78E5}"/>
              </a:ext>
            </a:extLst>
          </p:cNvPr>
          <p:cNvCxnSpPr>
            <a:cxnSpLocks/>
          </p:cNvCxnSpPr>
          <p:nvPr/>
        </p:nvCxnSpPr>
        <p:spPr>
          <a:xfrm>
            <a:off x="380901" y="890341"/>
            <a:ext cx="8382199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2C9C7DE-0732-8A91-CCB0-B60DC524E1CB}"/>
              </a:ext>
            </a:extLst>
          </p:cNvPr>
          <p:cNvSpPr txBox="1"/>
          <p:nvPr/>
        </p:nvSpPr>
        <p:spPr>
          <a:xfrm>
            <a:off x="532262" y="1089861"/>
            <a:ext cx="506843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bg1"/>
                </a:solidFill>
              </a:rPr>
              <a:t>Drive engagement through compelling workshop value proposition, messaging and call-to-action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bg1"/>
                </a:solidFill>
              </a:rPr>
              <a:t>Engage prospects through a demand generation campaign that includes social media, email marketing, sales tools, and multi-step sales process 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bg1"/>
                </a:solidFill>
              </a:rPr>
              <a:t>Generate excitement and capture mindshare of engineering directors, architects and influencers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bg1"/>
                </a:solidFill>
              </a:rPr>
              <a:t>Connect Telefónica and NetApp sales teams for current and future opportunities</a:t>
            </a:r>
          </a:p>
        </p:txBody>
      </p:sp>
      <p:pic>
        <p:nvPicPr>
          <p:cNvPr id="5" name="Picture 4" descr="A person in a suit and tie&#10;&#10;Description automatically generated">
            <a:extLst>
              <a:ext uri="{FF2B5EF4-FFF2-40B4-BE49-F238E27FC236}">
                <a16:creationId xmlns:a16="http://schemas.microsoft.com/office/drawing/2014/main" id="{98215318-7F9F-5170-BA5A-40C6E6154E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90" r="-54121" b="11766"/>
          <a:stretch/>
        </p:blipFill>
        <p:spPr>
          <a:xfrm>
            <a:off x="6198576" y="1123172"/>
            <a:ext cx="3237165" cy="319625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325538"/>
            <a:ext cx="6446518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Program KPIs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FF55B6FA-B808-0DF8-30B8-1021A3921D53}"/>
              </a:ext>
            </a:extLst>
          </p:cNvPr>
          <p:cNvSpPr/>
          <p:nvPr/>
        </p:nvSpPr>
        <p:spPr>
          <a:xfrm>
            <a:off x="529899" y="1082203"/>
            <a:ext cx="529516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Increase leads to sale conversion rate</a:t>
            </a:r>
          </a:p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Shorten sales cycles</a:t>
            </a:r>
          </a:p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Drive a better ROI by producing measurable outcomes and faster short-term results</a:t>
            </a:r>
          </a:p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Door-opener for net-new accounts</a:t>
            </a:r>
          </a:p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Identify &amp; qualify prospects early in the process</a:t>
            </a:r>
          </a:p>
          <a:p>
            <a:pPr marL="285750" indent="-285750">
              <a:spcAft>
                <a:spcPts val="600"/>
              </a:spcAft>
              <a:buClr>
                <a:srgbClr val="105C8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Facilitate engagement between NetApp and Telefónica teams to drive solution sales</a:t>
            </a:r>
          </a:p>
          <a:p>
            <a:endParaRPr lang="en-US" sz="1600" b="1" dirty="0">
              <a:latin typeface="Century Gothic" panose="020B0502020202020204" pitchFamily="34" charset="0"/>
            </a:endParaRPr>
          </a:p>
        </p:txBody>
      </p:sp>
      <p:pic>
        <p:nvPicPr>
          <p:cNvPr id="21" name="Picture 20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C894E7DD-604E-2FF4-3B98-2016E6652B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586" r="11457"/>
          <a:stretch/>
        </p:blipFill>
        <p:spPr>
          <a:xfrm>
            <a:off x="6118570" y="1058703"/>
            <a:ext cx="2495531" cy="318027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Graphic 24" descr="Aspiration with solid fill">
            <a:extLst>
              <a:ext uri="{FF2B5EF4-FFF2-40B4-BE49-F238E27FC236}">
                <a16:creationId xmlns:a16="http://schemas.microsoft.com/office/drawing/2014/main" id="{1E3015CE-D512-2B3B-AAEE-76E9833FF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3187" y="218069"/>
            <a:ext cx="546040" cy="54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5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156856"/>
            <a:ext cx="5840231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Deliverables</a:t>
            </a:r>
            <a:b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sz="2000" b="0" i="1" dirty="0">
                <a:solidFill>
                  <a:srgbClr val="002060"/>
                </a:solidFill>
                <a:latin typeface="Century Gothic" panose="020B0502020202020204" pitchFamily="34" charset="0"/>
              </a:rPr>
              <a:t>Custom campaign and webinar assets</a:t>
            </a:r>
            <a:endParaRPr lang="en-GB" i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8BEA45B-DCAD-21AB-5AB6-C9D7DB4D15FE}"/>
              </a:ext>
            </a:extLst>
          </p:cNvPr>
          <p:cNvSpPr txBox="1"/>
          <p:nvPr/>
        </p:nvSpPr>
        <p:spPr>
          <a:xfrm>
            <a:off x="321435" y="1041401"/>
            <a:ext cx="8441566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Co-branded NetApp/Telefónica webinar presentation - design and create a professional and engaging presentation to showcase the benefits and features of NetApp solutions.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Co-branded NetApp/Telefónica solution brief - Develop marketing briefs that highlight and promote the campaign's goals, target audience, key messaging, and tactics.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Landing page: Design and develop a visually appealing and user-friendly landing page for the event, including information about the roadshow, registration forms, and a discovery questionnaire.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Discovery questionnaire: Create a questionnaire to gather relevant information from prospective attendees and tailor the event experience to their interests.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Event registration: Set up a secure and efficient event registration system, integrated with the landing page.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Automatic email notifications: Implement a system for sending automated email notifications for event registration, reminders, and updates.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Social media posts: Create and schedule social media posts for </a:t>
            </a:r>
            <a:r>
              <a:rPr lang="en-US" sz="1200" dirty="0">
                <a:latin typeface="Century Gothic" panose="020B0502020202020204" pitchFamily="34" charset="0"/>
              </a:rPr>
              <a:t>Telefónica/NetApp </a:t>
            </a: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across various platforms to promote </a:t>
            </a:r>
            <a: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</a:rPr>
              <a:t>webinar events </a:t>
            </a: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and to engage potential attendees.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spcBef>
                <a:spcPts val="3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Email communications: Develop targeted email communications with a clear call to action, encouraging registration and attendance. Thank you email –develop a personalized thank you email to be sent to attendees after the event.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endParaRPr lang="en-US" sz="1050" dirty="0">
              <a:latin typeface="Century Gothic" panose="020B0502020202020204" pitchFamily="34" charset="0"/>
            </a:endParaRPr>
          </a:p>
        </p:txBody>
      </p:sp>
      <p:pic>
        <p:nvPicPr>
          <p:cNvPr id="60" name="Graphic 59" descr="Single gear outline">
            <a:extLst>
              <a:ext uri="{FF2B5EF4-FFF2-40B4-BE49-F238E27FC236}">
                <a16:creationId xmlns:a16="http://schemas.microsoft.com/office/drawing/2014/main" id="{131C5E9A-A400-647E-FB06-B13E4B2F5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9848" y="235074"/>
            <a:ext cx="669446" cy="66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1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237713"/>
            <a:ext cx="5840231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Event Management</a:t>
            </a:r>
            <a:b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n-GB" i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777519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8BEA45B-DCAD-21AB-5AB6-C9D7DB4D15FE}"/>
              </a:ext>
            </a:extLst>
          </p:cNvPr>
          <p:cNvSpPr txBox="1"/>
          <p:nvPr/>
        </p:nvSpPr>
        <p:spPr>
          <a:xfrm>
            <a:off x="321435" y="914399"/>
            <a:ext cx="8441566" cy="3464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114300" lvl="0" indent="-3429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Pre-Event Preparation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Provide access to Telefónica | NetApp team members to program and campaign assets, including the presentations, brief, and other tools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Socialize event details, agenda, and key messaging points with sales teams and stakeholders 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XL to facilitate collaboration with </a:t>
            </a:r>
            <a:r>
              <a:rPr lang="en-US" sz="1100" dirty="0">
                <a:latin typeface="Century Gothic" panose="020B0502020202020204" pitchFamily="34" charset="0"/>
              </a:rPr>
              <a:t>Telefónica/NetApp marketing and sales 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team members through portal platform to address any questions or concerns and ensure alignment on event goals and objectives.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Event Promotion and Registration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Utilize the pre-developed social media posts and email communications to enable </a:t>
            </a:r>
            <a:r>
              <a:rPr lang="en-US" sz="1100" dirty="0">
                <a:latin typeface="Century Gothic" panose="020B0502020202020204" pitchFamily="34" charset="0"/>
              </a:rPr>
              <a:t>Telefónica/NetApp to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promote webinar event within their professional networks.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Monitor registration numbers and attendee engagement for </a:t>
            </a:r>
            <a:r>
              <a:rPr lang="en-US" sz="1100" dirty="0">
                <a:latin typeface="Century Gothic" panose="020B0502020202020204" pitchFamily="34" charset="0"/>
              </a:rPr>
              <a:t>Telefónica/NetApp to </a:t>
            </a:r>
            <a:r>
              <a:rPr lang="en-US" sz="11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indentify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potential leads and opportunities.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</a:rPr>
              <a:t>XL to 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coordinate with </a:t>
            </a:r>
            <a:r>
              <a:rPr lang="en-US" sz="1100" dirty="0">
                <a:latin typeface="Century Gothic" panose="020B0502020202020204" pitchFamily="34" charset="0"/>
              </a:rPr>
              <a:t>Telefónica/NetApp marketing team 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to adjust messaging and execution efforts as needed.</a:t>
            </a:r>
          </a:p>
          <a:p>
            <a:pPr marL="342900" marR="114300" lvl="0" indent="-34290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Event Logistics and Execution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Facilitate delivery team preparation for event presentations and product demonstrations.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Provide scheduling information, attendee lists, registrations and follow-up meeting scheduling for </a:t>
            </a:r>
            <a:r>
              <a:rPr lang="en-US" sz="1100" dirty="0">
                <a:latin typeface="Century Gothic" panose="020B0502020202020204" pitchFamily="34" charset="0"/>
              </a:rPr>
              <a:t>Telefónica/NetApp teams</a:t>
            </a: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  <a:endParaRPr lang="en-US" sz="11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1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Coordinate communication across teams tools to ensure successful event execution.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pic>
        <p:nvPicPr>
          <p:cNvPr id="6" name="Graphic 5" descr="Monthly calendar outline">
            <a:extLst>
              <a:ext uri="{FF2B5EF4-FFF2-40B4-BE49-F238E27FC236}">
                <a16:creationId xmlns:a16="http://schemas.microsoft.com/office/drawing/2014/main" id="{3AFAC954-4273-8F48-CAC0-0626CD854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4209" y="138696"/>
            <a:ext cx="557932" cy="5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4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48BEA45B-DCAD-21AB-5AB6-C9D7DB4D15FE}"/>
              </a:ext>
            </a:extLst>
          </p:cNvPr>
          <p:cNvSpPr txBox="1"/>
          <p:nvPr/>
        </p:nvSpPr>
        <p:spPr>
          <a:xfrm>
            <a:off x="321435" y="1168992"/>
            <a:ext cx="8441566" cy="234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114300" lvl="0" indent="-34290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Post-Event Engagement and Follow-up</a:t>
            </a:r>
            <a:endParaRPr lang="en-US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Access attendee information and identify key prospects for post-event engagement.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Use thank-you email template for </a:t>
            </a:r>
            <a:r>
              <a:rPr lang="en-US" sz="1200" dirty="0">
                <a:latin typeface="Century Gothic" panose="020B0502020202020204" pitchFamily="34" charset="0"/>
              </a:rPr>
              <a:t>Telefónica/NetApp sales teams to</a:t>
            </a: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send personalized messages to attendees, thanking them for their participation and providing additional resources and suggested next steps.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Facilitate </a:t>
            </a:r>
            <a:r>
              <a:rPr lang="en-US" sz="1200" dirty="0">
                <a:latin typeface="Century Gothic" panose="020B0502020202020204" pitchFamily="34" charset="0"/>
              </a:rPr>
              <a:t>Telefónica/NetApp f</a:t>
            </a: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ollow up with identified leads to schedule meetings, product demonstrations, or other sales engagement activities.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342900" marR="114300" lvl="0" indent="-34290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457200" algn="l"/>
                <a:tab pos="457200" algn="l"/>
              </a:tabLst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Performance Tracking and Reporting</a:t>
            </a:r>
            <a:endParaRPr lang="en-US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742950" marR="114300" lvl="1" indent="-28575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"/>
              <a:tabLst>
                <a:tab pos="457200" algn="l"/>
                <a:tab pos="457200" algn="l"/>
              </a:tabLst>
            </a:pP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Facilitate monitor and analyze event metrics to </a:t>
            </a:r>
            <a: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</a:rPr>
              <a:t>support evaluation of </a:t>
            </a:r>
            <a:r>
              <a:rPr lang="en-U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of results against the pre-defined KPIs.</a:t>
            </a: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457200" marR="114300">
              <a:lnSpc>
                <a:spcPts val="1400"/>
              </a:lnSpc>
              <a:tabLst>
                <a:tab pos="457200" algn="l"/>
                <a:tab pos="457200" algn="l"/>
              </a:tabLst>
            </a:pPr>
            <a:endParaRPr lang="en-US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endParaRPr lang="en-US" sz="105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B67FE3C-9785-479F-C76E-D1EF469E8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237713"/>
            <a:ext cx="5840231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Event Management (continued)</a:t>
            </a:r>
            <a:b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n-GB" i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32EBF9-B30F-1EA1-F895-5E07CD7A3A8E}"/>
              </a:ext>
            </a:extLst>
          </p:cNvPr>
          <p:cNvCxnSpPr/>
          <p:nvPr/>
        </p:nvCxnSpPr>
        <p:spPr>
          <a:xfrm>
            <a:off x="321434" y="777519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Monthly calendar outline">
            <a:extLst>
              <a:ext uri="{FF2B5EF4-FFF2-40B4-BE49-F238E27FC236}">
                <a16:creationId xmlns:a16="http://schemas.microsoft.com/office/drawing/2014/main" id="{BB531BD6-4180-032E-90FC-FFCA7B042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6684" y="138696"/>
            <a:ext cx="557932" cy="5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37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325538"/>
            <a:ext cx="7612378" cy="424800"/>
          </a:xfrm>
        </p:spPr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Online Registration Pages and Management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E88829-93BD-E3CA-F239-5025453AD53B}"/>
              </a:ext>
            </a:extLst>
          </p:cNvPr>
          <p:cNvSpPr txBox="1"/>
          <p:nvPr/>
        </p:nvSpPr>
        <p:spPr>
          <a:xfrm>
            <a:off x="344113" y="1007217"/>
            <a:ext cx="5713787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Create value prop, messaging and call to action for new Telefónica | NetApp registration page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Registration page development and production - design and layout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Design, test, implement registration form with email invitations and landing page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HTML code and graphics development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Registration management and administration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Use of Telefónica | NetApp brand guidelines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Delivery and integration support for Telefónica | NetApp email invitations and landing pages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3 reminder emails (1 week prior, 1 day prior, morning of event)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Create registration confirmation email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 panose="020B0502020202020204" pitchFamily="34" charset="0"/>
              </a:rPr>
              <a:t>Two review cycles with SMEs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5BD1E1-1372-AFF9-F4AB-275A070849B7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Document outline">
            <a:extLst>
              <a:ext uri="{FF2B5EF4-FFF2-40B4-BE49-F238E27FC236}">
                <a16:creationId xmlns:a16="http://schemas.microsoft.com/office/drawing/2014/main" id="{661946F8-A999-E5DA-1BDD-7A4A29A62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998" y="282093"/>
            <a:ext cx="511690" cy="511690"/>
          </a:xfrm>
          <a:prstGeom prst="rect">
            <a:avLst/>
          </a:prstGeom>
        </p:spPr>
      </p:pic>
      <p:pic>
        <p:nvPicPr>
          <p:cNvPr id="11" name="Picture 10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4805B82F-1B4A-671B-EC41-D63BE9AC63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895" r="2943"/>
          <a:stretch/>
        </p:blipFill>
        <p:spPr>
          <a:xfrm>
            <a:off x="6329917" y="1108324"/>
            <a:ext cx="2343914" cy="326306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3506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0D81-EB74-AA14-F290-94AE890F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002060"/>
                </a:solidFill>
                <a:latin typeface="Century Gothic" panose="020B0502020202020204" pitchFamily="34" charset="0"/>
              </a:rPr>
              <a:t>Invitations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A1A821-9FF6-838A-81A3-2E59891A342D}"/>
              </a:ext>
            </a:extLst>
          </p:cNvPr>
          <p:cNvCxnSpPr/>
          <p:nvPr/>
        </p:nvCxnSpPr>
        <p:spPr>
          <a:xfrm>
            <a:off x="321434" y="904520"/>
            <a:ext cx="8560768" cy="0"/>
          </a:xfrm>
          <a:prstGeom prst="line">
            <a:avLst/>
          </a:prstGeom>
          <a:ln>
            <a:solidFill>
              <a:srgbClr val="CDD1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person and person smiling&#10;&#10;Description automatically generated with low confidence">
            <a:extLst>
              <a:ext uri="{FF2B5EF4-FFF2-40B4-BE49-F238E27FC236}">
                <a16:creationId xmlns:a16="http://schemas.microsoft.com/office/drawing/2014/main" id="{6845A3AA-2913-65FE-6D29-5E21F5D7CC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55" b="16047"/>
          <a:stretch/>
        </p:blipFill>
        <p:spPr>
          <a:xfrm>
            <a:off x="6322142" y="1058704"/>
            <a:ext cx="2291958" cy="31802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E88829-93BD-E3CA-F239-5025453AD53B}"/>
              </a:ext>
            </a:extLst>
          </p:cNvPr>
          <p:cNvSpPr txBox="1"/>
          <p:nvPr/>
        </p:nvSpPr>
        <p:spPr>
          <a:xfrm>
            <a:off x="344113" y="1058703"/>
            <a:ext cx="5713787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Create value prop, messaging and call to action for email invitations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Email invitation development and production - design, graphics and layout (Outlook OFT format)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Invitation to be sent by </a:t>
            </a:r>
            <a:r>
              <a:rPr lang="en-US" sz="1400" dirty="0">
                <a:latin typeface="Century Gothic" panose="020B0502020202020204" pitchFamily="34" charset="0"/>
              </a:rPr>
              <a:t>Telefónica/NetApp </a:t>
            </a:r>
            <a:r>
              <a:rPr lang="en-US" dirty="0">
                <a:latin typeface="Century Gothic" panose="020B0502020202020204" pitchFamily="34" charset="0"/>
              </a:rPr>
              <a:t>acct execs via OFT file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Design, test, implement email invitations with registration form and landing page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HTML code and graphics development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Incorporate registration form in the email invitation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Include hyperlinks to registration landing page and other assets as required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Two review cycles with SMEs</a:t>
            </a:r>
          </a:p>
        </p:txBody>
      </p:sp>
      <p:pic>
        <p:nvPicPr>
          <p:cNvPr id="8" name="Graphic 7" descr="Open envelope outline">
            <a:extLst>
              <a:ext uri="{FF2B5EF4-FFF2-40B4-BE49-F238E27FC236}">
                <a16:creationId xmlns:a16="http://schemas.microsoft.com/office/drawing/2014/main" id="{12457153-9CC7-DE65-EB05-AD6782BB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1019" y="279698"/>
            <a:ext cx="424801" cy="42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2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fluent Template 20200305">
  <a:themeElements>
    <a:clrScheme name="Custom 3">
      <a:dk1>
        <a:srgbClr val="282A65"/>
      </a:dk1>
      <a:lt1>
        <a:srgbClr val="FFFFFF"/>
      </a:lt1>
      <a:dk2>
        <a:srgbClr val="040531"/>
      </a:dk2>
      <a:lt2>
        <a:srgbClr val="F4FCFF"/>
      </a:lt2>
      <a:accent1>
        <a:srgbClr val="059DDF"/>
      </a:accent1>
      <a:accent2>
        <a:srgbClr val="00ADBB"/>
      </a:accent2>
      <a:accent3>
        <a:srgbClr val="595E6A"/>
      </a:accent3>
      <a:accent4>
        <a:srgbClr val="914D9E"/>
      </a:accent4>
      <a:accent5>
        <a:srgbClr val="595E6A"/>
      </a:accent5>
      <a:accent6>
        <a:srgbClr val="D7EFF6"/>
      </a:accent6>
      <a:hlink>
        <a:srgbClr val="059DDF"/>
      </a:hlink>
      <a:folHlink>
        <a:srgbClr val="914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Definition name="AD_HOC" displayName="AD_HOC" id="624d7eab-bc67-4af1-9587-269c8de507b3" isdomainofvalue="False" dataSourceId="4848b20e-87f2-4e90-8797-14899ee9df31"/>
</file>

<file path=customXml/item2.xml><?xml version="1.0" encoding="utf-8"?>
<VariableList UniqueId="a1263833-f2f9-4c26-afe3-c5643a598f69" Name="System" ContentType="XML" MajorVersion="0" MinorVersion="1" isLocalCopy="False" IsBaseObject="False" DataSourceId="c680cc4a-4e5a-465b-9e6c-cb7fac47aafb" DataSourceMajorVersion="0" DataSourceMinorVersion="1"/>
</file>

<file path=customXml/item3.xml><?xml version="1.0" encoding="utf-8"?>
<VariableListDefinition name="System" displayName="System" id="a1263833-f2f9-4c26-afe3-c5643a598f69" isdomainofvalue="False" dataSourceId="c680cc4a-4e5a-465b-9e6c-cb7fac47aafb"/>
</file>

<file path=customXml/item4.xml><?xml version="1.0" encoding="utf-8"?>
<VariableList UniqueId="34a36c73-32a4-411a-a8f5-5e2eeae6eb4c" Name="Computed" ContentType="XML" MajorVersion="0" MinorVersion="1" isLocalCopy="False" IsBaseObject="False" DataSourceId="55c85654-0873-440a-9035-a378971df2c9" DataSourceMajorVersion="0" DataSourceMinorVersion="1"/>
</file>

<file path=customXml/item5.xml><?xml version="1.0" encoding="utf-8"?>
<AllExternalAdhocVariableMappings/>
</file>

<file path=customXml/item6.xml><?xml version="1.0" encoding="utf-8"?>
<VariableListDefinition name="Computed" displayName="Computed" id="34a36c73-32a4-411a-a8f5-5e2eeae6eb4c" isdomainofvalue="False" dataSourceId="55c85654-0873-440a-9035-a378971df2c9"/>
</file>

<file path=customXml/item7.xml><?xml version="1.0" encoding="utf-8"?>
<VariableList UniqueId="624d7eab-bc67-4af1-9587-269c8de507b3" Name="AD_HOC" ContentType="XML" MajorVersion="0" MinorVersion="1" isLocalCopy="False" IsBaseObject="False" DataSourceId="4848b20e-87f2-4e90-8797-14899ee9df31" DataSourceMajorVersion="0" DataSourceMinorVersion="1"/>
</file>

<file path=customXml/itemProps1.xml><?xml version="1.0" encoding="utf-8"?>
<ds:datastoreItem xmlns:ds="http://schemas.openxmlformats.org/officeDocument/2006/customXml" ds:itemID="{F1486C24-CAAA-45B6-AB24-157C4B4C4E6E}">
  <ds:schemaRefs/>
</ds:datastoreItem>
</file>

<file path=customXml/itemProps2.xml><?xml version="1.0" encoding="utf-8"?>
<ds:datastoreItem xmlns:ds="http://schemas.openxmlformats.org/officeDocument/2006/customXml" ds:itemID="{BF27612A-91F2-4255-9289-07E572A09F64}">
  <ds:schemaRefs/>
</ds:datastoreItem>
</file>

<file path=customXml/itemProps3.xml><?xml version="1.0" encoding="utf-8"?>
<ds:datastoreItem xmlns:ds="http://schemas.openxmlformats.org/officeDocument/2006/customXml" ds:itemID="{06AF9529-7DE3-405E-B255-C8D84FD62A00}">
  <ds:schemaRefs/>
</ds:datastoreItem>
</file>

<file path=customXml/itemProps4.xml><?xml version="1.0" encoding="utf-8"?>
<ds:datastoreItem xmlns:ds="http://schemas.openxmlformats.org/officeDocument/2006/customXml" ds:itemID="{869DE3CB-090D-4335-B4BF-B0875858341E}">
  <ds:schemaRefs/>
</ds:datastoreItem>
</file>

<file path=customXml/itemProps5.xml><?xml version="1.0" encoding="utf-8"?>
<ds:datastoreItem xmlns:ds="http://schemas.openxmlformats.org/officeDocument/2006/customXml" ds:itemID="{DA20CBF8-3CF7-4729-9CC8-D053C877E9A2}">
  <ds:schemaRefs/>
</ds:datastoreItem>
</file>

<file path=customXml/itemProps6.xml><?xml version="1.0" encoding="utf-8"?>
<ds:datastoreItem xmlns:ds="http://schemas.openxmlformats.org/officeDocument/2006/customXml" ds:itemID="{9536369F-B282-471D-805F-3933565EFBB2}">
  <ds:schemaRefs/>
</ds:datastoreItem>
</file>

<file path=customXml/itemProps7.xml><?xml version="1.0" encoding="utf-8"?>
<ds:datastoreItem xmlns:ds="http://schemas.openxmlformats.org/officeDocument/2006/customXml" ds:itemID="{7E8C0D47-F4A3-4163-B131-DD0DE4AD6BA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1141</Words>
  <Application>Microsoft Macintosh PowerPoint</Application>
  <PresentationFormat>On-screen Show (16:9)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Montserrat</vt:lpstr>
      <vt:lpstr>Roboto</vt:lpstr>
      <vt:lpstr>Symbol</vt:lpstr>
      <vt:lpstr>Confluent Template 20200305</vt:lpstr>
      <vt:lpstr>PowerPoint Presentation</vt:lpstr>
      <vt:lpstr>Agenda</vt:lpstr>
      <vt:lpstr>PowerPoint Presentation</vt:lpstr>
      <vt:lpstr>Program KPIs</vt:lpstr>
      <vt:lpstr>Deliverables Custom campaign and webinar assets</vt:lpstr>
      <vt:lpstr>Event Management </vt:lpstr>
      <vt:lpstr>Event Management (continued) </vt:lpstr>
      <vt:lpstr>Online Registration Pages and Management</vt:lpstr>
      <vt:lpstr>Invitations</vt:lpstr>
      <vt:lpstr>Workshop Brief</vt:lpstr>
      <vt:lpstr>Discovery Questionnaire</vt:lpstr>
      <vt:lpstr>Metrics and Reporting</vt:lpstr>
      <vt:lpstr>Telefónica | NetApp Project Portal</vt:lpstr>
      <vt:lpstr>Project Schedule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Confluent &amp; Databricks  The best-in-class solution for real-time analytics</dc:title>
  <dc:creator>Alexandra Tully</dc:creator>
  <cp:lastModifiedBy>Doug Kryzan</cp:lastModifiedBy>
  <cp:revision>334</cp:revision>
  <dcterms:modified xsi:type="dcterms:W3CDTF">2023-08-15T04:45:33Z</dcterms:modified>
</cp:coreProperties>
</file>