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8"/>
  </p:sldMasterIdLst>
  <p:notesMasterIdLst>
    <p:notesMasterId r:id="rId20"/>
  </p:notesMasterIdLst>
  <p:handoutMasterIdLst>
    <p:handoutMasterId r:id="rId21"/>
  </p:handoutMasterIdLst>
  <p:sldIdLst>
    <p:sldId id="368" r:id="rId9"/>
    <p:sldId id="294" r:id="rId10"/>
    <p:sldId id="287" r:id="rId11"/>
    <p:sldId id="288" r:id="rId12"/>
    <p:sldId id="367" r:id="rId13"/>
    <p:sldId id="289" r:id="rId14"/>
    <p:sldId id="291" r:id="rId15"/>
    <p:sldId id="290" r:id="rId16"/>
    <p:sldId id="366" r:id="rId17"/>
    <p:sldId id="299" r:id="rId18"/>
    <p:sldId id="292" r:id="rId19"/>
  </p:sldIdLst>
  <p:sldSz cx="12192000" cy="6858000"/>
  <p:notesSz cx="6858000" cy="9144000"/>
  <p:custDataLst>
    <p:custData r:id="rId2"/>
    <p:custData r:id="rId5"/>
    <p:custData r:id="rId3"/>
    <p:custData r:id="rId7"/>
    <p:custData r:id="rId1"/>
    <p:custData r:id="rId4"/>
    <p:custData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Tully" initials="AT" lastIdx="1" clrIdx="0">
    <p:extLst>
      <p:ext uri="{19B8F6BF-5375-455C-9EA6-DF929625EA0E}">
        <p15:presenceInfo xmlns:p15="http://schemas.microsoft.com/office/powerpoint/2012/main" userId="8c0c3855522b79a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CF4"/>
    <a:srgbClr val="00B2E3"/>
    <a:srgbClr val="23415C"/>
    <a:srgbClr val="20438D"/>
    <a:srgbClr val="4472C4"/>
    <a:srgbClr val="255DA6"/>
    <a:srgbClr val="286CB4"/>
    <a:srgbClr val="3092D8"/>
    <a:srgbClr val="FFFFFF"/>
    <a:srgbClr val="945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70" autoAdjust="0"/>
    <p:restoredTop sz="92143"/>
  </p:normalViewPr>
  <p:slideViewPr>
    <p:cSldViewPr snapToGrid="0">
      <p:cViewPr varScale="1">
        <p:scale>
          <a:sx n="99" d="100"/>
          <a:sy n="99" d="100"/>
        </p:scale>
        <p:origin x="12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8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customXml" Target="../customXml/item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84C580-6A7A-4A6A-83BE-FDFDDCF752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Proxima Nova Rg" panose="02000506030000020004" pitchFamily="50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90EC40-6EF3-49D4-9E56-F063F66B28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9DF5E-E332-485E-8C4C-A885343604D1}" type="datetimeFigureOut">
              <a:rPr lang="en-GB" smtClean="0">
                <a:latin typeface="Proxima Nova Rg" panose="02000506030000020004" pitchFamily="50" charset="0"/>
              </a:rPr>
              <a:t>10/07/2023</a:t>
            </a:fld>
            <a:endParaRPr lang="en-GB" dirty="0">
              <a:latin typeface="Proxima Nova Rg" panose="02000506030000020004" pitchFamily="50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9CB91E-7AC7-4376-B1B0-E3DDFFC189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Proxima Nova Rg" panose="02000506030000020004" pitchFamily="50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E0C242-2B30-47C1-BDF6-110939C755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6C2D5-4FCC-4C6A-B879-B7D670296008}" type="slidenum">
              <a:rPr lang="en-GB" smtClean="0">
                <a:latin typeface="Proxima Nova Rg" panose="02000506030000020004" pitchFamily="50" charset="0"/>
              </a:rPr>
              <a:t>‹#›</a:t>
            </a:fld>
            <a:endParaRPr lang="en-GB" dirty="0"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5873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Proxima Nova Rg" panose="02000506030000020004" pitchFamily="50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Proxima Nova Rg" panose="02000506030000020004" pitchFamily="50" charset="0"/>
              </a:defRPr>
            </a:lvl1pPr>
          </a:lstStyle>
          <a:p>
            <a:fld id="{77A400B2-EE6A-46E2-A740-4DC5E861A5EB}" type="datetimeFigureOut">
              <a:rPr lang="en-GB" smtClean="0"/>
              <a:pPr/>
              <a:t>10/07/2023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Proxima Nova Rg" panose="02000506030000020004" pitchFamily="50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Proxima Nova Rg" panose="02000506030000020004" pitchFamily="50" charset="0"/>
              </a:defRPr>
            </a:lvl1pPr>
          </a:lstStyle>
          <a:p>
            <a:fld id="{483DF6D2-5E0F-40E2-846E-CC95AD9ABC6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294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Proxima Nova Rg" panose="02000506030000020004" pitchFamily="50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Proxima Nova Rg" panose="02000506030000020004" pitchFamily="50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Proxima Nova Rg" panose="02000506030000020004" pitchFamily="50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roxima Nova Rg" panose="02000506030000020004" pitchFamily="50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roxima Nova Rg" panose="02000506030000020004" pitchFamily="50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0991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3667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Facilitation of project assessment and institutional investor identification, recruitment and qualification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261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Determining and reporting the impact of economic initiatives on business recruitment, expansion and retention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endParaRPr lang="en-GB" sz="1200" b="0" i="0" u="none" strike="noStrike" dirty="0">
              <a:solidFill>
                <a:srgbClr val="000000"/>
              </a:solidFill>
              <a:effectLst/>
              <a:latin typeface="Bahnschrift" panose="020B0502040204020203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More detailed </a:t>
            </a:r>
            <a:r>
              <a:rPr lang="en-GB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mainstreet</a:t>
            </a: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business metrics</a:t>
            </a:r>
            <a:endParaRPr lang="en-BS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White label technology for an ecosystem platform</a:t>
            </a:r>
            <a:endParaRPr lang="en-BS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Matching system for investors and investments</a:t>
            </a:r>
            <a:endParaRPr lang="en-BS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Ecosystem mapping and navigation</a:t>
            </a:r>
            <a:endParaRPr lang="en-BS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Some kind of revenue share </a:t>
            </a:r>
            <a:endParaRPr lang="en-BS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Capital advisement of </a:t>
            </a:r>
            <a:r>
              <a:rPr lang="en-GB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mainstreet</a:t>
            </a: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firms with an emphasis on affinity groups</a:t>
            </a:r>
            <a:endParaRPr lang="en-BS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endParaRPr lang="en-GB" sz="1200" b="0" i="0" u="none" strike="noStrike" dirty="0">
              <a:solidFill>
                <a:srgbClr val="000000"/>
              </a:solidFill>
              <a:effectLst/>
              <a:latin typeface="Bahnschrift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521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https://www.beaconcouncil.com/solutions/small-business/market-research/</a:t>
            </a:r>
          </a:p>
          <a:p>
            <a:endParaRPr lang="en-GB" dirty="0"/>
          </a:p>
          <a:p>
            <a:r>
              <a:rPr lang="en-GB" dirty="0"/>
              <a:t>1400 is 2.5% of TAM from diffusion of innovation curve</a:t>
            </a:r>
          </a:p>
          <a:p>
            <a:endParaRPr lang="en-GB" dirty="0"/>
          </a:p>
          <a:p>
            <a:r>
              <a:rPr lang="en-GB" dirty="0"/>
              <a:t>https://floridajobs.org/FloridaSSBCI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839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The </a:t>
            </a:r>
            <a:r>
              <a:rPr lang="en-US" sz="1200" b="0" i="1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Local Investment Hub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 is an operational, purpose-built and customized platform that provides an end-to-end investment management solution for economic development organizations</a:t>
            </a:r>
            <a:endParaRPr lang="en-GB" sz="1200" b="0" i="0" u="none" strike="noStrike" dirty="0">
              <a:solidFill>
                <a:srgbClr val="000000"/>
              </a:solidFill>
              <a:effectLst/>
              <a:latin typeface="Bahnschrift" panose="020B0502040204020203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3242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3743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growth within the community by facilitating capital investments that can be directed towards promising projects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591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LIH is about to set up nodes in 11 eastern Caribbean countries</a:t>
            </a:r>
          </a:p>
          <a:p>
            <a:r>
              <a:rPr lang="en-GB" dirty="0"/>
              <a:t>LIH was feature on Fintech TV which shoots from the floor of the NYSE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3757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estimate about $1,000 per business out of the $5,000 grant, fund and fee structure.</a:t>
            </a:r>
          </a:p>
          <a:p>
            <a:endParaRPr lang="en-GB" dirty="0"/>
          </a:p>
          <a:p>
            <a:r>
              <a:rPr lang="en-GB" dirty="0"/>
              <a:t>Other services offered of LIH independent of Miami Beacon include Capital Advisement, investor matching, Legal and regulatory forms, debt matching</a:t>
            </a:r>
          </a:p>
          <a:p>
            <a:endParaRPr lang="en-GB" dirty="0"/>
          </a:p>
          <a:p>
            <a:r>
              <a:rPr lang="en-GB" dirty="0"/>
              <a:t>LIH needs access to the ecosystem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4272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926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C8C2570-E94C-9D21-958C-B127566A7F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" y="-2"/>
            <a:ext cx="12192006" cy="68580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FFD716-0C17-BFD4-0630-A279B9DFBA36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83353-36CB-7B33-0901-EDDA9BAACDB8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F72C94-8941-BCF7-9FFD-BF0719FB7B8C}"/>
              </a:ext>
            </a:extLst>
          </p:cNvPr>
          <p:cNvSpPr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978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and person standing on a railing&#10;&#10;Description automatically generated with low confidence">
            <a:extLst>
              <a:ext uri="{FF2B5EF4-FFF2-40B4-BE49-F238E27FC236}">
                <a16:creationId xmlns:a16="http://schemas.microsoft.com/office/drawing/2014/main" id="{2953D7D0-5E65-863F-24B2-BD68593772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369600" cy="6858000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F1FA8EEB-618E-EBDC-F9F2-A7D84B7935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1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standing next to a food truck&#10;&#10;Description automatically generated with medium confidence">
            <a:extLst>
              <a:ext uri="{FF2B5EF4-FFF2-40B4-BE49-F238E27FC236}">
                <a16:creationId xmlns:a16="http://schemas.microsoft.com/office/drawing/2014/main" id="{4436EE1A-FFE0-3EA0-7864-FFB4586B1B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29" b="-1858"/>
          <a:stretch/>
        </p:blipFill>
        <p:spPr>
          <a:xfrm>
            <a:off x="-13" y="714364"/>
            <a:ext cx="3369601" cy="570678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F1FA8EEB-618E-EBDC-F9F2-A7D84B7935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7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clapping their hands&#10;&#10;Description automatically generated">
            <a:extLst>
              <a:ext uri="{FF2B5EF4-FFF2-40B4-BE49-F238E27FC236}">
                <a16:creationId xmlns:a16="http://schemas.microsoft.com/office/drawing/2014/main" id="{DD917148-F125-4F7F-BB61-2CDD7A1E8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22401" y="815193"/>
            <a:ext cx="3369600" cy="5503670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5D4656DF-A70A-3FF6-8AAB-E722499D1A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427557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81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tanding at a reception desk&#10;&#10;Description automatically generated">
            <a:extLst>
              <a:ext uri="{FF2B5EF4-FFF2-40B4-BE49-F238E27FC236}">
                <a16:creationId xmlns:a16="http://schemas.microsoft.com/office/drawing/2014/main" id="{379059DE-9B24-9FD8-1B78-BC706077F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22400" y="815194"/>
            <a:ext cx="3369600" cy="5503670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5D4656DF-A70A-3FF6-8AAB-E722499D1A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427557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22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miling at the camera&#10;&#10;Description automatically generated with low confidence">
            <a:extLst>
              <a:ext uri="{FF2B5EF4-FFF2-40B4-BE49-F238E27FC236}">
                <a16:creationId xmlns:a16="http://schemas.microsoft.com/office/drawing/2014/main" id="{A6AFADE2-A51E-349D-A366-C4B75C137A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22401" y="810665"/>
            <a:ext cx="3369600" cy="5512727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A499B5ED-365D-5B8E-E4DE-7287050D15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427557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86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in a suit smiling&#10;&#10;Description automatically generated">
            <a:extLst>
              <a:ext uri="{FF2B5EF4-FFF2-40B4-BE49-F238E27FC236}">
                <a16:creationId xmlns:a16="http://schemas.microsoft.com/office/drawing/2014/main" id="{0FB94ECF-2222-B200-C7F8-F2A3A0C879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03"/>
          <a:stretch/>
        </p:blipFill>
        <p:spPr>
          <a:xfrm>
            <a:off x="0" y="809507"/>
            <a:ext cx="3369599" cy="5622555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72003F31-852E-D7E0-338D-7767B6615A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549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indoor, ceiling, floor, hall&#10;&#10;Description automatically generated">
            <a:extLst>
              <a:ext uri="{FF2B5EF4-FFF2-40B4-BE49-F238E27FC236}">
                <a16:creationId xmlns:a16="http://schemas.microsoft.com/office/drawing/2014/main" id="{5A04EFBF-3BCD-9647-EB1D-A5B1E6FC44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22400" y="592778"/>
            <a:ext cx="3369600" cy="5948500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5D4656DF-A70A-3FF6-8AAB-E722499D1A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427557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7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eiling, indoor, interior design, lobby&#10;&#10;Description automatically generated">
            <a:extLst>
              <a:ext uri="{FF2B5EF4-FFF2-40B4-BE49-F238E27FC236}">
                <a16:creationId xmlns:a16="http://schemas.microsoft.com/office/drawing/2014/main" id="{9866022D-C7E0-130A-FE8C-C4290DE82E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7580" y="574450"/>
            <a:ext cx="3374419" cy="5846698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5D4656DF-A70A-3FF6-8AAB-E722499D1A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427557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18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furniture, building, chair, wall&#10;&#10;Description automatically generated">
            <a:extLst>
              <a:ext uri="{FF2B5EF4-FFF2-40B4-BE49-F238E27FC236}">
                <a16:creationId xmlns:a16="http://schemas.microsoft.com/office/drawing/2014/main" id="{6790C5AE-A032-4B99-D4B5-2946E7C099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873" b="-7084"/>
          <a:stretch/>
        </p:blipFill>
        <p:spPr>
          <a:xfrm>
            <a:off x="8822400" y="0"/>
            <a:ext cx="3369600" cy="6858000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5D4656DF-A70A-3FF6-8AAB-E722499D1A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427557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004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urniture, table, kitchen &amp; dining room table, indoor&#10;&#10;Description automatically generated">
            <a:extLst>
              <a:ext uri="{FF2B5EF4-FFF2-40B4-BE49-F238E27FC236}">
                <a16:creationId xmlns:a16="http://schemas.microsoft.com/office/drawing/2014/main" id="{35A07EC5-D35A-AEE3-7453-DCBD37DFC6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81" b="-2889"/>
          <a:stretch/>
        </p:blipFill>
        <p:spPr>
          <a:xfrm>
            <a:off x="8822400" y="802352"/>
            <a:ext cx="3369600" cy="5675894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64475E75-A67D-C7C6-9CA9-B3558C9388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427557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51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in a suit and tie&#10;&#10;Description automatically generated">
            <a:extLst>
              <a:ext uri="{FF2B5EF4-FFF2-40B4-BE49-F238E27FC236}">
                <a16:creationId xmlns:a16="http://schemas.microsoft.com/office/drawing/2014/main" id="{642BE2FF-50F2-855A-8870-6DA47DDAE2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833419" y="276999"/>
            <a:ext cx="5358581" cy="6041864"/>
          </a:xfrm>
          <a:prstGeom prst="rect">
            <a:avLst/>
          </a:prstGeom>
        </p:spPr>
      </p:pic>
      <p:pic>
        <p:nvPicPr>
          <p:cNvPr id="3" name="Picture 2" descr="A person in a suit and tie&#10;&#10;Description automatically generated">
            <a:extLst>
              <a:ext uri="{FF2B5EF4-FFF2-40B4-BE49-F238E27FC236}">
                <a16:creationId xmlns:a16="http://schemas.microsoft.com/office/drawing/2014/main" id="{821DA5E4-CD9F-530D-F0F8-10A71C2D18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" b="-1006"/>
          <a:stretch/>
        </p:blipFill>
        <p:spPr>
          <a:xfrm>
            <a:off x="-1" y="276999"/>
            <a:ext cx="7090833" cy="61345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FFD716-0C17-BFD4-0630-A279B9DFBA36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83353-36CB-7B33-0901-EDDA9BAACDB8}"/>
              </a:ext>
            </a:extLst>
          </p:cNvPr>
          <p:cNvSpPr txBox="1"/>
          <p:nvPr userDrawn="1"/>
        </p:nvSpPr>
        <p:spPr>
          <a:xfrm>
            <a:off x="664237" y="6410887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F72C94-8941-BCF7-9FFD-BF0719FB7B8C}"/>
              </a:ext>
            </a:extLst>
          </p:cNvPr>
          <p:cNvSpPr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6584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interior design, wall, ceiling&#10;&#10;Description automatically generated">
            <a:extLst>
              <a:ext uri="{FF2B5EF4-FFF2-40B4-BE49-F238E27FC236}">
                <a16:creationId xmlns:a16="http://schemas.microsoft.com/office/drawing/2014/main" id="{94637215-7678-0D2D-0D0D-A01128B62C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2284" y="815193"/>
            <a:ext cx="3349716" cy="5503670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428DEE41-9156-998B-E106-42E1A7E895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427557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971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blue, electric blue, screenshot, majorelle blue&#10;&#10;Description automatically generated">
            <a:extLst>
              <a:ext uri="{FF2B5EF4-FFF2-40B4-BE49-F238E27FC236}">
                <a16:creationId xmlns:a16="http://schemas.microsoft.com/office/drawing/2014/main" id="{04B508A5-0D71-CE22-0DCE-3D0A837F61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Google Shape;58;p17">
            <a:extLst>
              <a:ext uri="{FF2B5EF4-FFF2-40B4-BE49-F238E27FC236}">
                <a16:creationId xmlns:a16="http://schemas.microsoft.com/office/drawing/2014/main" id="{68F98E70-EF88-A435-0401-B5F6B49668EE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937D98-82C5-7689-0DAA-27AB791ECBE6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04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7BA032-A0C0-9986-575A-624C1F28A58A}"/>
              </a:ext>
            </a:extLst>
          </p:cNvPr>
          <p:cNvSpPr txBox="1"/>
          <p:nvPr userDrawn="1"/>
        </p:nvSpPr>
        <p:spPr>
          <a:xfrm>
            <a:off x="664237" y="6472177"/>
            <a:ext cx="10863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0" i="0" dirty="0">
                <a:solidFill>
                  <a:schemeClr val="bg1"/>
                </a:solidFill>
                <a:effectLst/>
                <a:latin typeface="+mj-lt"/>
              </a:rPr>
              <a:t>Copyright © 2023 Local Investment Hub LLC. All Rights Reserved.</a:t>
            </a:r>
            <a:endParaRPr lang="en-GB" sz="1200" baseline="30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B40AEB-6F36-A44E-59C9-B2B5A2BBF08D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F62C2A-4DE3-0151-C80B-0ADBC9401C8D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B9ABBCC1-6897-195D-391B-8A1934C81F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070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8;p17">
            <a:extLst>
              <a:ext uri="{FF2B5EF4-FFF2-40B4-BE49-F238E27FC236}">
                <a16:creationId xmlns:a16="http://schemas.microsoft.com/office/drawing/2014/main" id="{68F98E70-EF88-A435-0401-B5F6B49668EE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937D98-82C5-7689-0DAA-27AB791ECBE6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04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7BA032-A0C0-9986-575A-624C1F28A58A}"/>
              </a:ext>
            </a:extLst>
          </p:cNvPr>
          <p:cNvSpPr txBox="1"/>
          <p:nvPr userDrawn="1"/>
        </p:nvSpPr>
        <p:spPr>
          <a:xfrm>
            <a:off x="664237" y="6472177"/>
            <a:ext cx="10863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0" i="0" dirty="0">
                <a:solidFill>
                  <a:schemeClr val="bg1"/>
                </a:solidFill>
                <a:effectLst/>
                <a:latin typeface="+mj-lt"/>
              </a:rPr>
              <a:t>Copyright © 2023 Local Investment Hub LLC. All Rights Reserved.</a:t>
            </a:r>
            <a:endParaRPr lang="en-GB" sz="1200" baseline="30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B40AEB-6F36-A44E-59C9-B2B5A2BBF08D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F62C2A-4DE3-0151-C80B-0ADBC9401C8D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B9ABBCC1-6897-195D-391B-8A1934C81F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70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olorfulness, blue, graphics, aqua&#10;&#10;Description automatically generated">
            <a:extLst>
              <a:ext uri="{FF2B5EF4-FFF2-40B4-BE49-F238E27FC236}">
                <a16:creationId xmlns:a16="http://schemas.microsoft.com/office/drawing/2014/main" id="{304AE982-CE3F-4DFD-80D5-CABC8B2783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" y="0"/>
            <a:ext cx="12191943" cy="6858000"/>
          </a:xfrm>
          <a:prstGeom prst="rect">
            <a:avLst/>
          </a:prstGeom>
        </p:spPr>
      </p:pic>
      <p:sp>
        <p:nvSpPr>
          <p:cNvPr id="7" name="Google Shape;58;p17">
            <a:extLst>
              <a:ext uri="{FF2B5EF4-FFF2-40B4-BE49-F238E27FC236}">
                <a16:creationId xmlns:a16="http://schemas.microsoft.com/office/drawing/2014/main" id="{68F98E70-EF88-A435-0401-B5F6B49668EE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937D98-82C5-7689-0DAA-27AB791ECBE6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04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7BA032-A0C0-9986-575A-624C1F28A58A}"/>
              </a:ext>
            </a:extLst>
          </p:cNvPr>
          <p:cNvSpPr txBox="1"/>
          <p:nvPr userDrawn="1"/>
        </p:nvSpPr>
        <p:spPr>
          <a:xfrm>
            <a:off x="664237" y="6472177"/>
            <a:ext cx="10863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0" i="0" dirty="0">
                <a:solidFill>
                  <a:schemeClr val="bg1"/>
                </a:solidFill>
                <a:effectLst/>
                <a:latin typeface="+mj-lt"/>
              </a:rPr>
              <a:t>Copyright © 2023 Local Investment Hub LLC. All Rights Reserved.</a:t>
            </a:r>
            <a:endParaRPr lang="en-GB" sz="1200" baseline="30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B40AEB-6F36-A44E-59C9-B2B5A2BBF08D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F62C2A-4DE3-0151-C80B-0ADBC9401C8D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B9ABBCC1-6897-195D-391B-8A1934C81F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985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B0F16485-BD9B-3341-8452-648CFC315B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" r="3061"/>
          <a:stretch/>
        </p:blipFill>
        <p:spPr>
          <a:xfrm>
            <a:off x="-1" y="276999"/>
            <a:ext cx="8629235" cy="61711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FFD716-0C17-BFD4-0630-A279B9DFBA36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83353-36CB-7B33-0901-EDDA9BAACDB8}"/>
              </a:ext>
            </a:extLst>
          </p:cNvPr>
          <p:cNvSpPr txBox="1"/>
          <p:nvPr userDrawn="1"/>
        </p:nvSpPr>
        <p:spPr>
          <a:xfrm>
            <a:off x="664237" y="6410887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F72C94-8941-BCF7-9FFD-BF0719FB7B8C}"/>
              </a:ext>
            </a:extLst>
          </p:cNvPr>
          <p:cNvSpPr/>
          <p:nvPr userDrawn="1"/>
        </p:nvSpPr>
        <p:spPr>
          <a:xfrm>
            <a:off x="0" y="0"/>
            <a:ext cx="12192000" cy="276999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AutoShape 2" descr="Portrait of a group of confident young businesspeople working together in a modern office Our office is managed by a collective mind diverse business people group stock pictures, royalty-free photos &amp; images">
            <a:extLst>
              <a:ext uri="{FF2B5EF4-FFF2-40B4-BE49-F238E27FC236}">
                <a16:creationId xmlns:a16="http://schemas.microsoft.com/office/drawing/2014/main" id="{999ACEA2-4BDC-9993-BCB3-405A27F0B0FD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209800" y="838200"/>
            <a:ext cx="77724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4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D02AD2BA-D7D7-FF6F-3F5D-E46769960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37362"/>
            <a:ext cx="3369600" cy="5581501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29C525-330D-EA9F-AB77-52B4A2D97E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997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in a suit and tie&#10;&#10;Description automatically generated">
            <a:extLst>
              <a:ext uri="{FF2B5EF4-FFF2-40B4-BE49-F238E27FC236}">
                <a16:creationId xmlns:a16="http://schemas.microsoft.com/office/drawing/2014/main" id="{DDA0FA08-D62B-7547-DDB6-EDB1DC6169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5" r="21794"/>
          <a:stretch/>
        </p:blipFill>
        <p:spPr>
          <a:xfrm>
            <a:off x="0" y="815173"/>
            <a:ext cx="3369600" cy="5503690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29C525-330D-EA9F-AB77-52B4A2D97E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0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smiling at a computer&#10;&#10;Description automatically generated">
            <a:extLst>
              <a:ext uri="{FF2B5EF4-FFF2-40B4-BE49-F238E27FC236}">
                <a16:creationId xmlns:a16="http://schemas.microsoft.com/office/drawing/2014/main" id="{3FEB6FB3-4B85-E0DB-76A3-077EC1E6F3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0236"/>
            <a:ext cx="3369600" cy="5528626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2BB1ABD8-D17E-2DCB-2918-CF79B90E34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377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AB8CDC-0645-8569-C418-7AB0D4FC4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14990"/>
            <a:ext cx="3369600" cy="550387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F1FA8EEB-618E-EBDC-F9F2-A7D84B7935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811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and person looking at a paper&#10;&#10;Description automatically generated with medium confidence">
            <a:extLst>
              <a:ext uri="{FF2B5EF4-FFF2-40B4-BE49-F238E27FC236}">
                <a16:creationId xmlns:a16="http://schemas.microsoft.com/office/drawing/2014/main" id="{B03F59C3-D4D7-C001-500C-BD34E3EBCD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854" b="-4298"/>
          <a:stretch/>
        </p:blipFill>
        <p:spPr>
          <a:xfrm>
            <a:off x="0" y="0"/>
            <a:ext cx="3369600" cy="6858000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F1FA8EEB-618E-EBDC-F9F2-A7D84B7935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7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looking at a phone&#10;&#10;Description automatically generated">
            <a:extLst>
              <a:ext uri="{FF2B5EF4-FFF2-40B4-BE49-F238E27FC236}">
                <a16:creationId xmlns:a16="http://schemas.microsoft.com/office/drawing/2014/main" id="{B7476893-46D9-F261-F4B8-658F6F23D4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815193"/>
            <a:ext cx="3369599" cy="5579895"/>
          </a:xfrm>
          <a:prstGeom prst="rect">
            <a:avLst/>
          </a:prstGeom>
        </p:spPr>
      </p:pic>
      <p:sp>
        <p:nvSpPr>
          <p:cNvPr id="3" name="Google Shape;58;p17">
            <a:extLst>
              <a:ext uri="{FF2B5EF4-FFF2-40B4-BE49-F238E27FC236}">
                <a16:creationId xmlns:a16="http://schemas.microsoft.com/office/drawing/2014/main" id="{7146E56E-33E6-6DF3-0A76-6D540E7C7940}"/>
              </a:ext>
            </a:extLst>
          </p:cNvPr>
          <p:cNvSpPr/>
          <p:nvPr userDrawn="1"/>
        </p:nvSpPr>
        <p:spPr>
          <a:xfrm>
            <a:off x="0" y="0"/>
            <a:ext cx="12192000" cy="815193"/>
          </a:xfrm>
          <a:prstGeom prst="rect">
            <a:avLst/>
          </a:prstGeom>
          <a:solidFill>
            <a:srgbClr val="2442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1"/>
          </p:nvPr>
        </p:nvSpPr>
        <p:spPr>
          <a:xfrm>
            <a:off x="4154904" y="1404947"/>
            <a:ext cx="7198895" cy="463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1C31EB-42C5-3F02-B66A-CCED88234972}"/>
              </a:ext>
            </a:extLst>
          </p:cNvPr>
          <p:cNvSpPr/>
          <p:nvPr userDrawn="1"/>
        </p:nvSpPr>
        <p:spPr>
          <a:xfrm>
            <a:off x="0" y="6318863"/>
            <a:ext cx="12192000" cy="539138"/>
          </a:xfrm>
          <a:prstGeom prst="rect">
            <a:avLst/>
          </a:prstGeom>
          <a:solidFill>
            <a:srgbClr val="234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A4B75-BF87-F5E7-62E1-42ADC2B01F05}"/>
              </a:ext>
            </a:extLst>
          </p:cNvPr>
          <p:cNvSpPr txBox="1"/>
          <p:nvPr userDrawn="1"/>
        </p:nvSpPr>
        <p:spPr>
          <a:xfrm>
            <a:off x="664237" y="6421148"/>
            <a:ext cx="108635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Copyright © 2023 Local Investment Hub LLC. All Rights Reserved.</a:t>
            </a:r>
          </a:p>
          <a:p>
            <a:pPr algn="ctr"/>
            <a:r>
              <a:rPr lang="en-GB" sz="800" b="0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Proprietary and Confidential. Information subject to change with or without notice.</a:t>
            </a:r>
            <a:endParaRPr lang="en-GB" sz="800" b="0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F1FA8EEB-618E-EBDC-F9F2-A7D84B7935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693" r="95"/>
          <a:stretch/>
        </p:blipFill>
        <p:spPr>
          <a:xfrm>
            <a:off x="8597348" y="156867"/>
            <a:ext cx="3299790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79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DA985-FD3E-ADCD-3041-D669E285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3CC2F-4381-9832-BBC5-EA17AB365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8CE7E-64D5-F0BC-6D2E-B1CB48FD85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42772-2BA4-43A1-AECB-3DFD831EF448}" type="datetimeFigureOut">
              <a:rPr lang="en-GB" smtClean="0"/>
              <a:t>10/07/2023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BC6CF-E0FC-4E90-C95E-38EE0F872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8A2CA-6F17-C0BA-41EF-DA7365E51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43919-5B90-4C50-87FB-8C901BE432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3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64" r:id="rId2"/>
    <p:sldLayoutId id="2147483769" r:id="rId3"/>
    <p:sldLayoutId id="2147483725" r:id="rId4"/>
    <p:sldLayoutId id="2147483768" r:id="rId5"/>
    <p:sldLayoutId id="2147483745" r:id="rId6"/>
    <p:sldLayoutId id="2147483746" r:id="rId7"/>
    <p:sldLayoutId id="2147483755" r:id="rId8"/>
    <p:sldLayoutId id="2147483765" r:id="rId9"/>
    <p:sldLayoutId id="2147483756" r:id="rId10"/>
    <p:sldLayoutId id="2147483757" r:id="rId11"/>
    <p:sldLayoutId id="2147483748" r:id="rId12"/>
    <p:sldLayoutId id="2147483767" r:id="rId13"/>
    <p:sldLayoutId id="2147483752" r:id="rId14"/>
    <p:sldLayoutId id="2147483766" r:id="rId15"/>
    <p:sldLayoutId id="2147483758" r:id="rId16"/>
    <p:sldLayoutId id="2147483759" r:id="rId17"/>
    <p:sldLayoutId id="2147483760" r:id="rId18"/>
    <p:sldLayoutId id="2147483753" r:id="rId19"/>
    <p:sldLayoutId id="2147483754" r:id="rId20"/>
    <p:sldLayoutId id="2147483761" r:id="rId21"/>
    <p:sldLayoutId id="2147483763" r:id="rId22"/>
    <p:sldLayoutId id="2147483762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2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45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44.svg"/><Relationship Id="rId4" Type="http://schemas.openxmlformats.org/officeDocument/2006/relationships/image" Target="../media/image46.sv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4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44.svg"/><Relationship Id="rId4" Type="http://schemas.openxmlformats.org/officeDocument/2006/relationships/image" Target="../media/image48.sv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jpe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2" Type="http://schemas.openxmlformats.org/officeDocument/2006/relationships/image" Target="../media/image5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microsoft.com/office/2007/relationships/hdphoto" Target="../media/hdphoto1.wdp"/><Relationship Id="rId11" Type="http://schemas.openxmlformats.org/officeDocument/2006/relationships/image" Target="../media/image56.png"/><Relationship Id="rId5" Type="http://schemas.openxmlformats.org/officeDocument/2006/relationships/image" Target="../media/image51.png"/><Relationship Id="rId10" Type="http://schemas.openxmlformats.org/officeDocument/2006/relationships/image" Target="../media/image55.jpe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3CB792-2290-4C40-F9EE-D3341B6EBBA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897756" y="2703285"/>
            <a:ext cx="3185731" cy="823913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000" b="1" spc="600" dirty="0">
                <a:latin typeface="Bahnschrift" panose="020B0502040204020203" pitchFamily="34" charset="0"/>
                <a:cs typeface="Aharoni" panose="02010803020104030203" pitchFamily="2" charset="-79"/>
              </a:rPr>
              <a:t>Miami-Dade </a:t>
            </a:r>
            <a:br>
              <a:rPr lang="en-GB" sz="2000" b="1" spc="600" dirty="0">
                <a:latin typeface="Bahnschrift" panose="020B0502040204020203" pitchFamily="34" charset="0"/>
                <a:cs typeface="Aharoni" panose="02010803020104030203" pitchFamily="2" charset="-79"/>
              </a:rPr>
            </a:br>
            <a:r>
              <a:rPr lang="en-GB" sz="2000" b="1" spc="600" dirty="0">
                <a:latin typeface="Bahnschrift" panose="020B0502040204020203" pitchFamily="34" charset="0"/>
                <a:cs typeface="Aharoni" panose="02010803020104030203" pitchFamily="2" charset="-79"/>
              </a:rPr>
              <a:t>Beacon Council</a:t>
            </a:r>
            <a:br>
              <a:rPr lang="en-GB" sz="2000" b="1" spc="600" dirty="0">
                <a:latin typeface="Bahnschrift" panose="020B0502040204020203" pitchFamily="34" charset="0"/>
                <a:cs typeface="Aharoni" panose="02010803020104030203" pitchFamily="2" charset="-79"/>
              </a:rPr>
            </a:br>
            <a:endParaRPr lang="en-GB" sz="2000" b="1" spc="600" dirty="0">
              <a:latin typeface="Bahnschrift" panose="020B0502040204020203" pitchFamily="34" charset="0"/>
              <a:cs typeface="Aharoni" panose="02010803020104030203" pitchFamily="2" charset="-79"/>
            </a:endParaRPr>
          </a:p>
        </p:txBody>
      </p:sp>
      <p:pic>
        <p:nvPicPr>
          <p:cNvPr id="6" name="Picture 5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638E32FA-C99B-8654-1B09-444075AD16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2453" y="1857829"/>
            <a:ext cx="3151034" cy="48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7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AB4B40E-64CF-D457-ACDC-DFB52DEAB04F}"/>
              </a:ext>
            </a:extLst>
          </p:cNvPr>
          <p:cNvSpPr/>
          <p:nvPr/>
        </p:nvSpPr>
        <p:spPr>
          <a:xfrm>
            <a:off x="7479268" y="1042045"/>
            <a:ext cx="4516916" cy="5034982"/>
          </a:xfrm>
          <a:prstGeom prst="roundRect">
            <a:avLst/>
          </a:prstGeom>
          <a:solidFill>
            <a:srgbClr val="E0ECF4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EAD6B3-C034-1835-315C-0CDE05953E5B}"/>
              </a:ext>
            </a:extLst>
          </p:cNvPr>
          <p:cNvSpPr txBox="1"/>
          <p:nvPr/>
        </p:nvSpPr>
        <p:spPr>
          <a:xfrm>
            <a:off x="308920" y="123059"/>
            <a:ext cx="49684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Local Investment Hub Demo</a:t>
            </a:r>
            <a:endParaRPr lang="en-GB" sz="32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6" name="Picture 5" descr="A screenshot of a website&#10;&#10;Description automatically generated">
            <a:extLst>
              <a:ext uri="{FF2B5EF4-FFF2-40B4-BE49-F238E27FC236}">
                <a16:creationId xmlns:a16="http://schemas.microsoft.com/office/drawing/2014/main" id="{52EA473C-6516-0C0E-D989-82A74FCF52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709" y="1012549"/>
            <a:ext cx="6696707" cy="5034982"/>
          </a:xfrm>
          <a:prstGeom prst="roundRect">
            <a:avLst>
              <a:gd name="adj" fmla="val 0"/>
            </a:avLst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DFE9F0-CDA1-77D5-F2EB-B07CD713F7E5}"/>
              </a:ext>
            </a:extLst>
          </p:cNvPr>
          <p:cNvSpPr txBox="1"/>
          <p:nvPr/>
        </p:nvSpPr>
        <p:spPr>
          <a:xfrm>
            <a:off x="7646772" y="1233524"/>
            <a:ext cx="427975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70" dirty="0"/>
              <a:t>Investor and Issuer GUI and 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70" dirty="0"/>
              <a:t>Tradex Transaction Engine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70" dirty="0"/>
              <a:t>Administrative Control and Investment Management Panel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70" dirty="0"/>
              <a:t>Credentialed System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70" dirty="0"/>
              <a:t>Education and Issuer Enablement Portal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70" dirty="0"/>
              <a:t>Amazon EC2 infrastructure and Secure S3 Cloud Object Storage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70" dirty="0"/>
              <a:t>Investor Credentialed Login and 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70" dirty="0"/>
              <a:t>Secure Private Deal 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70" dirty="0"/>
              <a:t>Investor and Issuer Transaction Reporting and Analytics</a:t>
            </a:r>
          </a:p>
        </p:txBody>
      </p:sp>
    </p:spTree>
    <p:extLst>
      <p:ext uri="{BB962C8B-B14F-4D97-AF65-F5344CB8AC3E}">
        <p14:creationId xmlns:p14="http://schemas.microsoft.com/office/powerpoint/2010/main" val="3025360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E999CCA-3219-DC87-CB02-681E757776C2}"/>
              </a:ext>
            </a:extLst>
          </p:cNvPr>
          <p:cNvGrpSpPr/>
          <p:nvPr/>
        </p:nvGrpSpPr>
        <p:grpSpPr>
          <a:xfrm>
            <a:off x="532190" y="1836829"/>
            <a:ext cx="7794543" cy="3184342"/>
            <a:chOff x="593150" y="2106281"/>
            <a:chExt cx="7794543" cy="318434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3FE0F87-7B4B-9C0B-701C-8406BC178A13}"/>
                </a:ext>
              </a:extLst>
            </p:cNvPr>
            <p:cNvSpPr txBox="1"/>
            <p:nvPr/>
          </p:nvSpPr>
          <p:spPr>
            <a:xfrm>
              <a:off x="2048831" y="2412643"/>
              <a:ext cx="269176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GB" sz="4000" b="1" dirty="0">
                  <a:effectLst/>
                  <a:latin typeface="Bahnschrift" panose="020B0502040204020203" pitchFamily="34" charset="0"/>
                </a:rPr>
                <a:t>Next Steps</a:t>
              </a:r>
              <a:endParaRPr lang="en-GB" sz="4000" dirty="0">
                <a:effectLst/>
                <a:latin typeface="Bahnschrift" panose="020B0502040204020203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491251-5DAB-26F1-1F8B-75A861DF6159}"/>
                </a:ext>
              </a:extLst>
            </p:cNvPr>
            <p:cNvSpPr txBox="1"/>
            <p:nvPr/>
          </p:nvSpPr>
          <p:spPr>
            <a:xfrm>
              <a:off x="2048831" y="3346501"/>
              <a:ext cx="6338862" cy="1944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algn="l">
                <a:spcBef>
                  <a:spcPts val="1000"/>
                </a:spcBef>
                <a:spcAft>
                  <a:spcPts val="0"/>
                </a:spcAft>
              </a:pPr>
              <a:r>
                <a:rPr lang="en-GB" sz="2800" b="0" i="0" u="none" strike="noStrike" dirty="0">
                  <a:solidFill>
                    <a:srgbClr val="000000"/>
                  </a:solidFill>
                  <a:effectLst/>
                  <a:latin typeface="Bahnschrift" panose="020B0502040204020203" pitchFamily="34" charset="0"/>
                </a:rPr>
                <a:t>Miami-Dade Beacon Council Project Proposal</a:t>
              </a:r>
            </a:p>
            <a:p>
              <a:pPr marR="0" algn="l">
                <a:spcBef>
                  <a:spcPts val="1000"/>
                </a:spcBef>
                <a:spcAft>
                  <a:spcPts val="0"/>
                </a:spcAft>
              </a:pPr>
              <a:r>
                <a:rPr lang="en-GB" sz="2800" b="0" i="0" u="none" strike="noStrike" dirty="0">
                  <a:solidFill>
                    <a:srgbClr val="000000"/>
                  </a:solidFill>
                  <a:effectLst/>
                  <a:latin typeface="Bahnschrift" panose="020B0502040204020203" pitchFamily="34" charset="0"/>
                </a:rPr>
                <a:t>LIH Deployment scope, budget and timeline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CDB8121-50CB-0720-3B2F-C48BD93A9703}"/>
                </a:ext>
              </a:extLst>
            </p:cNvPr>
            <p:cNvGrpSpPr/>
            <p:nvPr/>
          </p:nvGrpSpPr>
          <p:grpSpPr>
            <a:xfrm>
              <a:off x="593150" y="2106281"/>
              <a:ext cx="1240220" cy="1240220"/>
              <a:chOff x="3158359" y="1727389"/>
              <a:chExt cx="1240220" cy="1240220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3DBA8C07-3D34-E3F5-F44B-1949A732637F}"/>
                  </a:ext>
                </a:extLst>
              </p:cNvPr>
              <p:cNvSpPr/>
              <p:nvPr/>
            </p:nvSpPr>
            <p:spPr>
              <a:xfrm>
                <a:off x="3158359" y="1727389"/>
                <a:ext cx="1240220" cy="1240220"/>
              </a:xfrm>
              <a:prstGeom prst="ellipse">
                <a:avLst/>
              </a:prstGeom>
              <a:solidFill>
                <a:srgbClr val="00B2E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5" name="Graphic 4" descr="Aspiration outline">
                <a:extLst>
                  <a:ext uri="{FF2B5EF4-FFF2-40B4-BE49-F238E27FC236}">
                    <a16:creationId xmlns:a16="http://schemas.microsoft.com/office/drawing/2014/main" id="{B699E895-0F41-D7D3-CFBA-BCF2A657AA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3373821" y="1932341"/>
                <a:ext cx="809296" cy="80929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96962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7BD6414-3030-9235-A391-EC21189F0080}"/>
              </a:ext>
            </a:extLst>
          </p:cNvPr>
          <p:cNvGrpSpPr/>
          <p:nvPr/>
        </p:nvGrpSpPr>
        <p:grpSpPr>
          <a:xfrm>
            <a:off x="4168912" y="1544180"/>
            <a:ext cx="818178" cy="818178"/>
            <a:chOff x="3158359" y="1727389"/>
            <a:chExt cx="1240220" cy="1240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936FE41-E6B6-8D4B-0B68-3BF5D1CB97A5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" name="Graphic 6" descr="Bar chart outline">
              <a:extLst>
                <a:ext uri="{FF2B5EF4-FFF2-40B4-BE49-F238E27FC236}">
                  <a16:creationId xmlns:a16="http://schemas.microsoft.com/office/drawing/2014/main" id="{F5BD73AB-4B85-CF77-B863-012CDAA2B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3384331" y="1942851"/>
              <a:ext cx="809296" cy="809296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EB48FC7-DD7B-0BF1-8538-56B9F0981B57}"/>
              </a:ext>
            </a:extLst>
          </p:cNvPr>
          <p:cNvGrpSpPr/>
          <p:nvPr/>
        </p:nvGrpSpPr>
        <p:grpSpPr>
          <a:xfrm>
            <a:off x="4168912" y="3151644"/>
            <a:ext cx="818178" cy="818178"/>
            <a:chOff x="3158359" y="1727389"/>
            <a:chExt cx="1240220" cy="124022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0820DC8-C3BF-007D-5DD3-42592E04B321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Graphic 9" descr="Aspiration outline">
              <a:extLst>
                <a:ext uri="{FF2B5EF4-FFF2-40B4-BE49-F238E27FC236}">
                  <a16:creationId xmlns:a16="http://schemas.microsoft.com/office/drawing/2014/main" id="{99CC89C3-84B7-231D-30D5-ED5D1603F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3281989" y="1868138"/>
              <a:ext cx="933402" cy="933402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2ED189-B4D4-4A5F-8E74-F357D010EEC1}"/>
              </a:ext>
            </a:extLst>
          </p:cNvPr>
          <p:cNvSpPr txBox="1"/>
          <p:nvPr/>
        </p:nvSpPr>
        <p:spPr>
          <a:xfrm>
            <a:off x="216429" y="120044"/>
            <a:ext cx="78799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Economic Development Organization Challenges</a:t>
            </a:r>
            <a:endParaRPr lang="en-GB" sz="30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97077A-87D5-6D4B-441B-4629192358B5}"/>
              </a:ext>
            </a:extLst>
          </p:cNvPr>
          <p:cNvGrpSpPr/>
          <p:nvPr/>
        </p:nvGrpSpPr>
        <p:grpSpPr>
          <a:xfrm>
            <a:off x="4168912" y="4536072"/>
            <a:ext cx="818178" cy="818178"/>
            <a:chOff x="3158359" y="1727389"/>
            <a:chExt cx="1240220" cy="124022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CC18E2B-4212-6926-231A-5509A6EDF126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Graphic 13" descr="Architecture outline">
              <a:extLst>
                <a:ext uri="{FF2B5EF4-FFF2-40B4-BE49-F238E27FC236}">
                  <a16:creationId xmlns:a16="http://schemas.microsoft.com/office/drawing/2014/main" id="{2A44AAF8-71C1-47DA-06EE-199FA3070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3384331" y="1942851"/>
              <a:ext cx="809296" cy="809296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DA25387-C4FE-B272-F490-1D6ADC16046E}"/>
              </a:ext>
            </a:extLst>
          </p:cNvPr>
          <p:cNvSpPr txBox="1"/>
          <p:nvPr/>
        </p:nvSpPr>
        <p:spPr>
          <a:xfrm>
            <a:off x="5136165" y="3206790"/>
            <a:ext cx="6093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Projects seeking investment are often not properly structured for investor mandates or grants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73EE21-3E2E-4D80-648A-4D331AFB4B34}"/>
              </a:ext>
            </a:extLst>
          </p:cNvPr>
          <p:cNvSpPr txBox="1"/>
          <p:nvPr/>
        </p:nvSpPr>
        <p:spPr>
          <a:xfrm>
            <a:off x="5136165" y="4437329"/>
            <a:ext cx="60939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Investors devote excessive levels of effort and time to identify and qualify projects that are the  best candidates for deal flow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2754BC-6631-B532-59B0-D236D2749A98}"/>
              </a:ext>
            </a:extLst>
          </p:cNvPr>
          <p:cNvSpPr txBox="1"/>
          <p:nvPr/>
        </p:nvSpPr>
        <p:spPr>
          <a:xfrm>
            <a:off x="5134077" y="1483808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000" dirty="0">
                <a:solidFill>
                  <a:srgbClr val="000000"/>
                </a:solidFill>
                <a:latin typeface="Bahnschrift" panose="020B0502040204020203" pitchFamily="34" charset="0"/>
              </a:rPr>
              <a:t>Municipalities have an imperative to assist the financial inclusion of affinity groups while facing intense competition to support the growth of main street businesses. </a:t>
            </a:r>
          </a:p>
        </p:txBody>
      </p:sp>
    </p:spTree>
    <p:extLst>
      <p:ext uri="{BB962C8B-B14F-4D97-AF65-F5344CB8AC3E}">
        <p14:creationId xmlns:p14="http://schemas.microsoft.com/office/powerpoint/2010/main" val="235100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C67F996-6B8E-1834-ED7A-9CE691B97033}"/>
              </a:ext>
            </a:extLst>
          </p:cNvPr>
          <p:cNvSpPr/>
          <p:nvPr/>
        </p:nvSpPr>
        <p:spPr>
          <a:xfrm>
            <a:off x="4094906" y="1988184"/>
            <a:ext cx="3513970" cy="33550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A1914A-AD75-0C8E-56AA-4AE4474D5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52686" y="3302000"/>
            <a:ext cx="3171372" cy="165462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SzPts val="1000"/>
              <a:buNone/>
              <a:tabLst>
                <a:tab pos="457200" algn="l"/>
              </a:tabLst>
            </a:pPr>
            <a:r>
              <a:rPr lang="en-US" sz="2000" dirty="0">
                <a:latin typeface="Bahnschrift" panose="020B0502040204020203" pitchFamily="34" charset="0"/>
              </a:rPr>
              <a:t>There are 58,000+ main street businesses with 5 to 49 employees in the Miami-Dade area.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621EFE4-574E-A6FD-5C70-68F403C742B1}"/>
              </a:ext>
            </a:extLst>
          </p:cNvPr>
          <p:cNvGrpSpPr/>
          <p:nvPr/>
        </p:nvGrpSpPr>
        <p:grpSpPr>
          <a:xfrm>
            <a:off x="5428258" y="2318796"/>
            <a:ext cx="883249" cy="883249"/>
            <a:chOff x="3158359" y="1727389"/>
            <a:chExt cx="1240220" cy="124022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F41BBB4-EDA9-C10F-ECA8-71C26C3CE447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Graphic 12" descr="Management outline">
              <a:extLst>
                <a:ext uri="{FF2B5EF4-FFF2-40B4-BE49-F238E27FC236}">
                  <a16:creationId xmlns:a16="http://schemas.microsoft.com/office/drawing/2014/main" id="{FA1C8410-86CD-ABAF-A5EA-AC07C6612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3384331" y="1942851"/>
              <a:ext cx="809296" cy="809296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94448EA-CE48-6E45-D0B4-9D81893B8F5B}"/>
              </a:ext>
            </a:extLst>
          </p:cNvPr>
          <p:cNvSpPr txBox="1"/>
          <p:nvPr/>
        </p:nvSpPr>
        <p:spPr>
          <a:xfrm>
            <a:off x="308920" y="98007"/>
            <a:ext cx="30780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32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The Opportunity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659EB30-3B38-F2D8-B529-B83B7435B199}"/>
              </a:ext>
            </a:extLst>
          </p:cNvPr>
          <p:cNvGrpSpPr/>
          <p:nvPr/>
        </p:nvGrpSpPr>
        <p:grpSpPr>
          <a:xfrm>
            <a:off x="8000945" y="1988185"/>
            <a:ext cx="3513970" cy="3355050"/>
            <a:chOff x="3693717" y="3793698"/>
            <a:chExt cx="3513970" cy="335505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DF73C16-2277-4E23-B8B0-1ABBCA7AABAF}"/>
                </a:ext>
              </a:extLst>
            </p:cNvPr>
            <p:cNvSpPr/>
            <p:nvPr/>
          </p:nvSpPr>
          <p:spPr>
            <a:xfrm>
              <a:off x="3693717" y="3793698"/>
              <a:ext cx="3513970" cy="335505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 Placeholder 1">
              <a:extLst>
                <a:ext uri="{FF2B5EF4-FFF2-40B4-BE49-F238E27FC236}">
                  <a16:creationId xmlns:a16="http://schemas.microsoft.com/office/drawing/2014/main" id="{12F1B74B-1790-BC3F-BE3A-29999A817825}"/>
                </a:ext>
              </a:extLst>
            </p:cNvPr>
            <p:cNvSpPr txBox="1">
              <a:spLocks/>
            </p:cNvSpPr>
            <p:nvPr/>
          </p:nvSpPr>
          <p:spPr>
            <a:xfrm>
              <a:off x="3959328" y="5234513"/>
              <a:ext cx="2931785" cy="191423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Clr>
                  <a:schemeClr val="dk1"/>
                </a:buClr>
                <a:buSzPts val="1000"/>
                <a:buNone/>
                <a:tabLst>
                  <a:tab pos="457200" algn="l"/>
                </a:tabLst>
              </a:pPr>
              <a:r>
                <a:rPr lang="en-US" sz="2000" dirty="0">
                  <a:latin typeface="Bahnschrift" panose="020B0502040204020203" pitchFamily="34" charset="0"/>
                </a:rPr>
                <a:t>The LIH target is to economically map and navigate 1,450 (2.5%) companies in the 1st year and 7,830 (13.5%) in the 2nd year.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99B0559-A909-3FC9-1DE5-D79FC5FEDDA1}"/>
                </a:ext>
              </a:extLst>
            </p:cNvPr>
            <p:cNvGrpSpPr/>
            <p:nvPr/>
          </p:nvGrpSpPr>
          <p:grpSpPr>
            <a:xfrm>
              <a:off x="5009077" y="4124308"/>
              <a:ext cx="883249" cy="883249"/>
              <a:chOff x="3158359" y="1950920"/>
              <a:chExt cx="1240220" cy="124022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355872BE-7221-2E5F-0157-B5CBFAA8A751}"/>
                  </a:ext>
                </a:extLst>
              </p:cNvPr>
              <p:cNvSpPr/>
              <p:nvPr/>
            </p:nvSpPr>
            <p:spPr>
              <a:xfrm>
                <a:off x="3158359" y="1950920"/>
                <a:ext cx="1240220" cy="1240220"/>
              </a:xfrm>
              <a:prstGeom prst="ellipse">
                <a:avLst/>
              </a:prstGeom>
              <a:solidFill>
                <a:srgbClr val="00B2E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1" name="Graphic 10" descr="Bullseye outline">
                <a:extLst>
                  <a:ext uri="{FF2B5EF4-FFF2-40B4-BE49-F238E27FC236}">
                    <a16:creationId xmlns:a16="http://schemas.microsoft.com/office/drawing/2014/main" id="{000BBC04-90FA-B35B-C431-20725CD49B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>
              <a:xfrm>
                <a:off x="3384331" y="2166056"/>
                <a:ext cx="809296" cy="80929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64057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925848-ACFF-927D-D28F-4B80D5894416}"/>
              </a:ext>
            </a:extLst>
          </p:cNvPr>
          <p:cNvSpPr txBox="1"/>
          <p:nvPr/>
        </p:nvSpPr>
        <p:spPr>
          <a:xfrm>
            <a:off x="308920" y="160637"/>
            <a:ext cx="784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Local Investment Hub (LIH) Platform and Infrastructure</a:t>
            </a:r>
            <a:endParaRPr lang="en-GB" sz="2400" dirty="0">
              <a:solidFill>
                <a:schemeClr val="bg1"/>
              </a:solidFill>
              <a:effectLst/>
              <a:latin typeface="Bahnschrift" panose="020B0502040204020203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E8ACB8E-C9F8-4F90-CE2E-65085A06B313}"/>
              </a:ext>
            </a:extLst>
          </p:cNvPr>
          <p:cNvGrpSpPr/>
          <p:nvPr/>
        </p:nvGrpSpPr>
        <p:grpSpPr>
          <a:xfrm>
            <a:off x="4241017" y="2525376"/>
            <a:ext cx="6978970" cy="3408942"/>
            <a:chOff x="4241017" y="2375064"/>
            <a:chExt cx="6978970" cy="3408942"/>
          </a:xfrm>
        </p:grpSpPr>
        <p:sp>
          <p:nvSpPr>
            <p:cNvPr id="21" name="Text Placeholder 1">
              <a:extLst>
                <a:ext uri="{FF2B5EF4-FFF2-40B4-BE49-F238E27FC236}">
                  <a16:creationId xmlns:a16="http://schemas.microsoft.com/office/drawing/2014/main" id="{CEF52094-B930-16B7-15F5-24B6B0532714}"/>
                </a:ext>
              </a:extLst>
            </p:cNvPr>
            <p:cNvSpPr txBox="1">
              <a:spLocks/>
            </p:cNvSpPr>
            <p:nvPr/>
          </p:nvSpPr>
          <p:spPr>
            <a:xfrm>
              <a:off x="5126075" y="2375064"/>
              <a:ext cx="6053317" cy="1053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t" anchorCtr="0">
              <a:noAutofit/>
            </a:bodyPr>
            <a:lstStyle>
              <a:lvl1pPr marL="457200" lvl="0" indent="-3429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lvl="1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lvl="2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800" lvl="3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86000" lvl="4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743200" lvl="5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00400" lvl="6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7600" lvl="7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14800" lvl="8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en-GB" sz="2000" b="0" i="0" u="none" strike="noStrike" dirty="0">
                  <a:solidFill>
                    <a:srgbClr val="000000"/>
                  </a:solidFill>
                  <a:effectLst/>
                  <a:latin typeface="Bahnschrift" panose="020B0502040204020203" pitchFamily="34" charset="0"/>
                </a:rPr>
                <a:t>Enables ecosystem mapping, navigation and aggregates financial data of stakeholders to maximize ROI of economic initiatives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6538A48-49C4-8B40-A164-E505AC4F1755}"/>
                </a:ext>
              </a:extLst>
            </p:cNvPr>
            <p:cNvGrpSpPr/>
            <p:nvPr/>
          </p:nvGrpSpPr>
          <p:grpSpPr>
            <a:xfrm>
              <a:off x="4241017" y="2603098"/>
              <a:ext cx="714313" cy="714313"/>
              <a:chOff x="3158359" y="1727389"/>
              <a:chExt cx="1240220" cy="1240220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8070AFF8-9084-3058-76E5-04FA33F3538F}"/>
                  </a:ext>
                </a:extLst>
              </p:cNvPr>
              <p:cNvSpPr/>
              <p:nvPr/>
            </p:nvSpPr>
            <p:spPr>
              <a:xfrm>
                <a:off x="3158359" y="1727389"/>
                <a:ext cx="1240220" cy="1240220"/>
              </a:xfrm>
              <a:prstGeom prst="ellipse">
                <a:avLst/>
              </a:prstGeom>
              <a:solidFill>
                <a:srgbClr val="00B2E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33" name="Graphic 32" descr="Group brainstorm outline">
                <a:extLst>
                  <a:ext uri="{FF2B5EF4-FFF2-40B4-BE49-F238E27FC236}">
                    <a16:creationId xmlns:a16="http://schemas.microsoft.com/office/drawing/2014/main" id="{8F7093DF-2F06-ABDC-21FC-ECF1421B71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3314549" y="1840795"/>
                <a:ext cx="932868" cy="932868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54597A4-F2E4-347A-49BA-1F229B42A698}"/>
                </a:ext>
              </a:extLst>
            </p:cNvPr>
            <p:cNvGrpSpPr/>
            <p:nvPr/>
          </p:nvGrpSpPr>
          <p:grpSpPr>
            <a:xfrm>
              <a:off x="4241017" y="3656702"/>
              <a:ext cx="714313" cy="714313"/>
              <a:chOff x="3158359" y="1727389"/>
              <a:chExt cx="1240220" cy="1240220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7682302-213A-1E4A-C291-271464F90419}"/>
                  </a:ext>
                </a:extLst>
              </p:cNvPr>
              <p:cNvSpPr/>
              <p:nvPr/>
            </p:nvSpPr>
            <p:spPr>
              <a:xfrm>
                <a:off x="3158359" y="1727389"/>
                <a:ext cx="1240220" cy="1240220"/>
              </a:xfrm>
              <a:prstGeom prst="ellipse">
                <a:avLst/>
              </a:prstGeom>
              <a:solidFill>
                <a:srgbClr val="00B2E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36" name="Graphic 35" descr="Sprouting Seed outline">
                <a:extLst>
                  <a:ext uri="{FF2B5EF4-FFF2-40B4-BE49-F238E27FC236}">
                    <a16:creationId xmlns:a16="http://schemas.microsoft.com/office/drawing/2014/main" id="{F4DD73A1-A153-24DE-88EC-1D319DD9A5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>
              <a:xfrm>
                <a:off x="3303505" y="1868138"/>
                <a:ext cx="933402" cy="933402"/>
              </a:xfrm>
              <a:prstGeom prst="rect">
                <a:avLst/>
              </a:prstGeom>
            </p:spPr>
          </p:pic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11A1BF6-8A72-8601-A300-5B6E9E257B5D}"/>
                </a:ext>
              </a:extLst>
            </p:cNvPr>
            <p:cNvGrpSpPr/>
            <p:nvPr/>
          </p:nvGrpSpPr>
          <p:grpSpPr>
            <a:xfrm>
              <a:off x="4241017" y="4734353"/>
              <a:ext cx="714313" cy="714313"/>
              <a:chOff x="3158359" y="1727389"/>
              <a:chExt cx="1240220" cy="1240220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E1418E18-CC89-8286-4898-A31A987B5A7E}"/>
                  </a:ext>
                </a:extLst>
              </p:cNvPr>
              <p:cNvSpPr/>
              <p:nvPr/>
            </p:nvSpPr>
            <p:spPr>
              <a:xfrm>
                <a:off x="3158359" y="1727389"/>
                <a:ext cx="1240220" cy="1240220"/>
              </a:xfrm>
              <a:prstGeom prst="ellipse">
                <a:avLst/>
              </a:prstGeom>
              <a:solidFill>
                <a:srgbClr val="00B2E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39" name="Graphic 38" descr="Money outline">
                <a:extLst>
                  <a:ext uri="{FF2B5EF4-FFF2-40B4-BE49-F238E27FC236}">
                    <a16:creationId xmlns:a16="http://schemas.microsoft.com/office/drawing/2014/main" id="{8F4AE14C-2E1E-4A49-BA44-7E24A3FFEB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>
              <a:xfrm>
                <a:off x="3384331" y="1942851"/>
                <a:ext cx="809296" cy="809296"/>
              </a:xfrm>
              <a:prstGeom prst="rect">
                <a:avLst/>
              </a:prstGeom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2E7D3A3-0982-190B-DD84-E6B98CC66225}"/>
                </a:ext>
              </a:extLst>
            </p:cNvPr>
            <p:cNvSpPr txBox="1"/>
            <p:nvPr/>
          </p:nvSpPr>
          <p:spPr>
            <a:xfrm>
              <a:off x="5126075" y="3690692"/>
              <a:ext cx="6093912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en-GB" sz="2000" dirty="0">
                  <a:solidFill>
                    <a:srgbClr val="000000"/>
                  </a:solidFill>
                  <a:latin typeface="Bahnschrift" panose="020B0502040204020203" pitchFamily="34" charset="0"/>
                </a:rPr>
                <a:t>Provides exclusive virtual and in-person deal room to match investors and projects through Reg D deal flow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036FD4-4018-8FE8-8C3A-2D70F069833D}"/>
                </a:ext>
              </a:extLst>
            </p:cNvPr>
            <p:cNvSpPr txBox="1"/>
            <p:nvPr/>
          </p:nvSpPr>
          <p:spPr>
            <a:xfrm>
              <a:off x="5085480" y="4768343"/>
              <a:ext cx="6093912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en-GB" sz="2000" dirty="0">
                  <a:solidFill>
                    <a:srgbClr val="000000"/>
                  </a:solidFill>
                  <a:latin typeface="Bahnschrift" panose="020B0502040204020203" pitchFamily="34" charset="0"/>
                </a:rPr>
                <a:t>Capital advisory services to help ensure project initiators and issuers meet investment and grant requirement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C376F0D-098A-4CB1-1728-89165FDA70FA}"/>
              </a:ext>
            </a:extLst>
          </p:cNvPr>
          <p:cNvSpPr txBox="1"/>
          <p:nvPr/>
        </p:nvSpPr>
        <p:spPr>
          <a:xfrm>
            <a:off x="4241017" y="1070939"/>
            <a:ext cx="77085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SzPts val="1000"/>
              <a:tabLst>
                <a:tab pos="457200" algn="l"/>
              </a:tabLst>
            </a:pPr>
            <a:r>
              <a:rPr lang="en-US" sz="2000" dirty="0">
                <a:effectLst/>
                <a:latin typeface="Bahnschrift" panose="020B0502040204020203" pitchFamily="34" charset="0"/>
                <a:ea typeface="Times New Roman" panose="02020603050405020304" pitchFamily="18" charset="0"/>
              </a:rPr>
              <a:t>The Local Investment Hub offers a scalable </a:t>
            </a:r>
            <a:r>
              <a:rPr lang="en-US" sz="2000" dirty="0">
                <a:latin typeface="Bahnschrift" panose="020B0502040204020203" pitchFamily="34" charset="0"/>
                <a:ea typeface="Times New Roman" panose="02020603050405020304" pitchFamily="18" charset="0"/>
              </a:rPr>
              <a:t>w</a:t>
            </a:r>
            <a:r>
              <a:rPr lang="en-US" sz="2000" dirty="0">
                <a:effectLst/>
                <a:latin typeface="Bahnschrift" panose="020B0502040204020203" pitchFamily="34" charset="0"/>
                <a:ea typeface="Times New Roman" panose="02020603050405020304" pitchFamily="18" charset="0"/>
              </a:rPr>
              <a:t>hite label solution that is customized for Miami Dade Beacon to provide main street business data and metrics to map, navigate and match the ecosystem participants. </a:t>
            </a:r>
            <a:endParaRPr lang="en-GB" sz="2000" dirty="0">
              <a:effectLst/>
              <a:latin typeface="Bahnschrift" panose="020B0502040204020203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32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735931-ACD2-62E5-A5A4-BAB005577032}"/>
              </a:ext>
            </a:extLst>
          </p:cNvPr>
          <p:cNvSpPr txBox="1"/>
          <p:nvPr/>
        </p:nvSpPr>
        <p:spPr>
          <a:xfrm>
            <a:off x="308920" y="135331"/>
            <a:ext cx="35381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32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Platform Features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E93EDCA-2D1F-BA20-EFBF-A370BE3A70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522157"/>
              </p:ext>
            </p:extLst>
          </p:nvPr>
        </p:nvGraphicFramePr>
        <p:xfrm>
          <a:off x="3971326" y="1234208"/>
          <a:ext cx="7587460" cy="4815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77732">
                  <a:extLst>
                    <a:ext uri="{9D8B030D-6E8A-4147-A177-3AD203B41FA5}">
                      <a16:colId xmlns:a16="http://schemas.microsoft.com/office/drawing/2014/main" val="2296791831"/>
                    </a:ext>
                  </a:extLst>
                </a:gridCol>
                <a:gridCol w="1830748">
                  <a:extLst>
                    <a:ext uri="{9D8B030D-6E8A-4147-A177-3AD203B41FA5}">
                      <a16:colId xmlns:a16="http://schemas.microsoft.com/office/drawing/2014/main" val="271029162"/>
                    </a:ext>
                  </a:extLst>
                </a:gridCol>
                <a:gridCol w="1678980">
                  <a:extLst>
                    <a:ext uri="{9D8B030D-6E8A-4147-A177-3AD203B41FA5}">
                      <a16:colId xmlns:a16="http://schemas.microsoft.com/office/drawing/2014/main" val="764107543"/>
                    </a:ext>
                  </a:extLst>
                </a:gridCol>
              </a:tblGrid>
              <a:tr h="2433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Features</a:t>
                      </a:r>
                      <a:endParaRPr lang="en-US" sz="16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rgbClr val="7BB1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LIH Essentials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rgbClr val="7BB1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LIH Premium</a:t>
                      </a:r>
                      <a:endPara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rgbClr val="7BB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543876"/>
                  </a:ext>
                </a:extLst>
              </a:tr>
              <a:tr h="162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Tradex Transaction Engine and SaaS Platform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9749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Intuitive Investor and Issuer GUI and UX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5887730"/>
                  </a:ext>
                </a:extLst>
              </a:tr>
              <a:tr h="1790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Administrative Control and Investment Management Panel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82307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Secure and Credentialed System Access – Roles and Permissions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82812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Amazon EC2 infrastructure and Secure S3 Cloud Object Storage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0503952"/>
                  </a:ext>
                </a:extLst>
              </a:tr>
              <a:tr h="1713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AWS Security and Compliance Protocols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4102457"/>
                  </a:ext>
                </a:extLst>
              </a:tr>
              <a:tr h="175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Secure Private Deal Room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0067924"/>
                  </a:ext>
                </a:extLst>
              </a:tr>
              <a:tr h="1456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Investor and Issuer Transaction Reporting and Analytics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7233470"/>
                  </a:ext>
                </a:extLst>
              </a:tr>
              <a:tr h="1640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Investor and Issuer Portal and Admin Panel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9273784"/>
                  </a:ext>
                </a:extLst>
              </a:tr>
              <a:tr h="1640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Investor Credentialed Login and Security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7379452"/>
                  </a:ext>
                </a:extLst>
              </a:tr>
              <a:tr h="1640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Advanced Issuer Mapping and Navigation Features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1191213"/>
                  </a:ext>
                </a:extLst>
              </a:tr>
              <a:tr h="1640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Support for Reg. D Reg A and Red CF Compliance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0558235"/>
                  </a:ext>
                </a:extLst>
              </a:tr>
              <a:tr h="1640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Institutional Investor Assessment and Scorecard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1792"/>
                  </a:ext>
                </a:extLst>
              </a:tr>
              <a:tr h="1640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KYC Document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2259688"/>
                  </a:ext>
                </a:extLst>
              </a:tr>
              <a:tr h="1640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Education and Enablement Tools Portal for Issuers and Investors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8929043"/>
                  </a:ext>
                </a:extLst>
              </a:tr>
              <a:tr h="1640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CRM configuration, deployment, and integration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9096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Escrow Integration and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37997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LIH white label branding and customization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-</a:t>
                      </a:r>
                      <a:endParaRPr kumimoji="0" 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1829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Customizable Issuer and Investor Forms and Workflows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-</a:t>
                      </a:r>
                      <a:endParaRPr kumimoji="0" 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67766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Payment Platform Integration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-</a:t>
                      </a:r>
                      <a:endParaRPr kumimoji="0" 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  <a:endParaRPr kumimoji="0" lang="en-US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75394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800" dirty="0">
                          <a:latin typeface="Century Gothic" panose="020B0502020202020204" pitchFamily="34" charset="0"/>
                        </a:rPr>
                        <a:t>Data Backup and Ransomware Prevention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-</a:t>
                      </a:r>
                      <a:endParaRPr kumimoji="0" 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28987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40D20CD-3EAF-51CB-D110-578C7D3BA5B6}"/>
              </a:ext>
            </a:extLst>
          </p:cNvPr>
          <p:cNvSpPr txBox="1"/>
          <p:nvPr/>
        </p:nvSpPr>
        <p:spPr>
          <a:xfrm>
            <a:off x="3895810" y="856401"/>
            <a:ext cx="39228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effectLst/>
                <a:latin typeface="Bahnschrift" panose="020B0502040204020203" pitchFamily="34" charset="0"/>
              </a:rPr>
              <a:t>Local Investment Hub </a:t>
            </a:r>
            <a:r>
              <a:rPr lang="en-GB" sz="1600" dirty="0">
                <a:latin typeface="Bahnschrift" panose="020B0502040204020203" pitchFamily="34" charset="0"/>
              </a:rPr>
              <a:t>Platform </a:t>
            </a:r>
            <a:r>
              <a:rPr lang="en-GB" sz="1600" dirty="0">
                <a:effectLst/>
                <a:latin typeface="Bahnschrift" panose="020B0502040204020203" pitchFamily="34" charset="0"/>
              </a:rPr>
              <a:t>Features</a:t>
            </a:r>
          </a:p>
        </p:txBody>
      </p:sp>
    </p:spTree>
    <p:extLst>
      <p:ext uri="{BB962C8B-B14F-4D97-AF65-F5344CB8AC3E}">
        <p14:creationId xmlns:p14="http://schemas.microsoft.com/office/powerpoint/2010/main" val="3006243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D8C587-6896-B29F-6EC4-3647F016AC07}"/>
              </a:ext>
            </a:extLst>
          </p:cNvPr>
          <p:cNvSpPr txBox="1"/>
          <p:nvPr/>
        </p:nvSpPr>
        <p:spPr>
          <a:xfrm>
            <a:off x="333972" y="135585"/>
            <a:ext cx="2043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Why Now?</a:t>
            </a:r>
            <a:endParaRPr lang="en-GB" sz="32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112EDB-A49F-F9E8-D4FE-0010116F8C08}"/>
              </a:ext>
            </a:extLst>
          </p:cNvPr>
          <p:cNvGrpSpPr/>
          <p:nvPr/>
        </p:nvGrpSpPr>
        <p:grpSpPr>
          <a:xfrm>
            <a:off x="4211667" y="1541936"/>
            <a:ext cx="818178" cy="818178"/>
            <a:chOff x="3158359" y="1727389"/>
            <a:chExt cx="1240220" cy="124022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D10921-A0FA-37F9-5955-7D71786A9833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Graphic 13" descr="Bar chart outline">
              <a:extLst>
                <a:ext uri="{FF2B5EF4-FFF2-40B4-BE49-F238E27FC236}">
                  <a16:creationId xmlns:a16="http://schemas.microsoft.com/office/drawing/2014/main" id="{F3810791-64C4-3638-E973-2D96D39E4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3384331" y="1942851"/>
              <a:ext cx="809296" cy="80929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ECC0258-323C-64B5-B615-AFE9BA44CDB6}"/>
              </a:ext>
            </a:extLst>
          </p:cNvPr>
          <p:cNvGrpSpPr/>
          <p:nvPr/>
        </p:nvGrpSpPr>
        <p:grpSpPr>
          <a:xfrm>
            <a:off x="4211667" y="2877525"/>
            <a:ext cx="818178" cy="818178"/>
            <a:chOff x="3158359" y="1727389"/>
            <a:chExt cx="1240220" cy="124022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DB70BCC-D5F9-7545-E4FC-FF63ACBF2890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Graphic 22" descr="Money outline">
              <a:extLst>
                <a:ext uri="{FF2B5EF4-FFF2-40B4-BE49-F238E27FC236}">
                  <a16:creationId xmlns:a16="http://schemas.microsoft.com/office/drawing/2014/main" id="{06B75F18-033D-1653-E747-1F6EB0310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3384331" y="1942851"/>
              <a:ext cx="809296" cy="809296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4E7E9CC-94A6-67B4-36F3-F287DD61CCE9}"/>
              </a:ext>
            </a:extLst>
          </p:cNvPr>
          <p:cNvGrpSpPr/>
          <p:nvPr/>
        </p:nvGrpSpPr>
        <p:grpSpPr>
          <a:xfrm>
            <a:off x="4218600" y="4165614"/>
            <a:ext cx="818179" cy="818179"/>
            <a:chOff x="3158359" y="1727389"/>
            <a:chExt cx="1240220" cy="124022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5C38362-B37D-9F75-62DD-AFC3A8A4F960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9" name="Graphic 28" descr="Handshake outline">
              <a:extLst>
                <a:ext uri="{FF2B5EF4-FFF2-40B4-BE49-F238E27FC236}">
                  <a16:creationId xmlns:a16="http://schemas.microsoft.com/office/drawing/2014/main" id="{55BA7D60-8E6E-AB9F-BC95-EA43F44EE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3384331" y="1942851"/>
              <a:ext cx="809296" cy="809296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9400E2A-3C18-661E-36B4-A77F76E47817}"/>
              </a:ext>
            </a:extLst>
          </p:cNvPr>
          <p:cNvSpPr txBox="1"/>
          <p:nvPr/>
        </p:nvSpPr>
        <p:spPr>
          <a:xfrm>
            <a:off x="5260725" y="4165614"/>
            <a:ext cx="60939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Investment opportunities are missed due to rapid growth and an inefficient marketplace and investment infrastructure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72D614-9221-9C78-90C6-CA20BB0CA911}"/>
              </a:ext>
            </a:extLst>
          </p:cNvPr>
          <p:cNvSpPr txBox="1"/>
          <p:nvPr/>
        </p:nvSpPr>
        <p:spPr>
          <a:xfrm>
            <a:off x="5191599" y="1443193"/>
            <a:ext cx="60939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Local Investment Hub today provides the technology platform and processes that give EDOs a first mover advantage to fuel economic growth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0C37F6-FBEA-EBDB-83DA-48E8CB7A44AB}"/>
              </a:ext>
            </a:extLst>
          </p:cNvPr>
          <p:cNvSpPr txBox="1"/>
          <p:nvPr/>
        </p:nvSpPr>
        <p:spPr>
          <a:xfrm>
            <a:off x="5191599" y="2858450"/>
            <a:ext cx="60939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Issuer </a:t>
            </a:r>
            <a:r>
              <a:rPr lang="en-GB" sz="2000" dirty="0">
                <a:solidFill>
                  <a:srgbClr val="000000"/>
                </a:solidFill>
                <a:latin typeface="Bahnschrift" panose="020B0502040204020203" pitchFamily="34" charset="0"/>
              </a:rPr>
              <a:t>e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ducation and enablement platform available to ensure issuers to do not miss out on </a:t>
            </a:r>
            <a:r>
              <a:rPr lang="en-GB" sz="2000" dirty="0">
                <a:solidFill>
                  <a:srgbClr val="000000"/>
                </a:solidFill>
                <a:latin typeface="Bahnschrift" panose="020B0502040204020203" pitchFamily="34" charset="0"/>
              </a:rPr>
              <a:t>g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rant and capital raise opportunities</a:t>
            </a:r>
          </a:p>
        </p:txBody>
      </p:sp>
    </p:spTree>
    <p:extLst>
      <p:ext uri="{BB962C8B-B14F-4D97-AF65-F5344CB8AC3E}">
        <p14:creationId xmlns:p14="http://schemas.microsoft.com/office/powerpoint/2010/main" val="555462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532F5EE-122F-2E38-F7E2-02A0061AE2C5}"/>
              </a:ext>
            </a:extLst>
          </p:cNvPr>
          <p:cNvGrpSpPr/>
          <p:nvPr/>
        </p:nvGrpSpPr>
        <p:grpSpPr>
          <a:xfrm>
            <a:off x="620570" y="1290284"/>
            <a:ext cx="7310848" cy="4244670"/>
            <a:chOff x="708252" y="1105354"/>
            <a:chExt cx="7310848" cy="4244670"/>
          </a:xfrm>
        </p:grpSpPr>
        <p:pic>
          <p:nvPicPr>
            <p:cNvPr id="6" name="Graphic 5" descr="Mortgage outline">
              <a:extLst>
                <a:ext uri="{FF2B5EF4-FFF2-40B4-BE49-F238E27FC236}">
                  <a16:creationId xmlns:a16="http://schemas.microsoft.com/office/drawing/2014/main" id="{D6803086-7729-3DB7-A0C9-383F969BB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093149" y="2581328"/>
              <a:ext cx="809296" cy="80929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3B73D4A-9701-B6F3-629D-C339A22D5DC6}"/>
                </a:ext>
              </a:extLst>
            </p:cNvPr>
            <p:cNvSpPr txBox="1"/>
            <p:nvPr/>
          </p:nvSpPr>
          <p:spPr>
            <a:xfrm>
              <a:off x="2085291" y="1995259"/>
              <a:ext cx="5933809" cy="3354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spcBef>
                  <a:spcPts val="1200"/>
                </a:spcBef>
                <a:buSzPts val="1000"/>
                <a:tabLst>
                  <a:tab pos="457200" algn="l"/>
                </a:tabLst>
              </a:pPr>
              <a:r>
                <a:rPr lang="en-US" sz="2400" dirty="0">
                  <a:latin typeface="Bahnschrift" panose="020B0502040204020203" pitchFamily="34" charset="0"/>
                  <a:ea typeface="Times New Roman" panose="02020603050405020304" pitchFamily="18" charset="0"/>
                </a:rPr>
                <a:t>LIH has a node in the Bahamas operating under the brand of ArawakX</a:t>
              </a:r>
              <a:r>
                <a:rPr lang="en-US" sz="2400" dirty="0">
                  <a:effectLst/>
                  <a:latin typeface="Bahnschrift" panose="020B0502040204020203" pitchFamily="34" charset="0"/>
                  <a:ea typeface="Times New Roman" panose="02020603050405020304" pitchFamily="18" charset="0"/>
                </a:rPr>
                <a:t>.  We have raised capital on average $614K per company. </a:t>
              </a:r>
            </a:p>
            <a:p>
              <a:pPr lvl="0">
                <a:spcBef>
                  <a:spcPts val="1200"/>
                </a:spcBef>
                <a:buSzPts val="1000"/>
                <a:tabLst>
                  <a:tab pos="457200" algn="l"/>
                </a:tabLst>
              </a:pPr>
              <a:r>
                <a:rPr lang="en-US" sz="2400" dirty="0">
                  <a:latin typeface="Bahnschrift" panose="020B0502040204020203" pitchFamily="34" charset="0"/>
                  <a:ea typeface="Times New Roman" panose="02020603050405020304" pitchFamily="18" charset="0"/>
                </a:rPr>
                <a:t>Currently LIH has </a:t>
              </a:r>
              <a:r>
                <a:rPr lang="en-US" sz="2400" dirty="0">
                  <a:effectLst/>
                  <a:latin typeface="Bahnschrift" panose="020B0502040204020203" pitchFamily="34" charset="0"/>
                  <a:ea typeface="Times New Roman" panose="02020603050405020304" pitchFamily="18" charset="0"/>
                </a:rPr>
                <a:t>a pipeline of $82 million across several industries in 4 countries</a:t>
              </a:r>
            </a:p>
            <a:p>
              <a:pPr lvl="0">
                <a:spcBef>
                  <a:spcPts val="1200"/>
                </a:spcBef>
                <a:buSzPts val="1000"/>
                <a:tabLst>
                  <a:tab pos="457200" algn="l"/>
                </a:tabLst>
              </a:pPr>
              <a:r>
                <a:rPr lang="en-US" sz="2400" dirty="0">
                  <a:effectLst/>
                  <a:latin typeface="Bahnschrift" panose="020B0502040204020203" pitchFamily="34" charset="0"/>
                  <a:ea typeface="Calibri" panose="020F0502020204030204" pitchFamily="34" charset="0"/>
                </a:rPr>
                <a:t>ArawakX has been featured on Fintech TV</a:t>
              </a:r>
              <a:r>
                <a:rPr lang="en-US" sz="2400" dirty="0">
                  <a:latin typeface="Bahnschrift" panose="020B0502040204020203" pitchFamily="34" charset="0"/>
                  <a:ea typeface="Calibri" panose="020F0502020204030204" pitchFamily="34" charset="0"/>
                </a:rPr>
                <a:t> and </a:t>
              </a:r>
              <a:r>
                <a:rPr lang="en-US" sz="2400" dirty="0">
                  <a:effectLst/>
                  <a:latin typeface="Bahnschrift" panose="020B0502040204020203" pitchFamily="34" charset="0"/>
                  <a:ea typeface="Calibri" panose="020F0502020204030204" pitchFamily="34" charset="0"/>
                </a:rPr>
                <a:t>Yahoo Finance</a:t>
              </a:r>
              <a:endParaRPr lang="en-US" sz="2400" dirty="0">
                <a:latin typeface="Bahnschrift" panose="020B0502040204020203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3F38991-62F6-0528-4854-354D27686EED}"/>
                </a:ext>
              </a:extLst>
            </p:cNvPr>
            <p:cNvSpPr txBox="1"/>
            <p:nvPr/>
          </p:nvSpPr>
          <p:spPr>
            <a:xfrm>
              <a:off x="708252" y="1105354"/>
              <a:ext cx="203934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GB" sz="4000" b="1" dirty="0">
                  <a:effectLst/>
                  <a:latin typeface="Bahnschrift" panose="020B0502040204020203" pitchFamily="34" charset="0"/>
                </a:rPr>
                <a:t>Traction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F85698E-56B6-9E93-7D17-5104922144CD}"/>
              </a:ext>
            </a:extLst>
          </p:cNvPr>
          <p:cNvGrpSpPr/>
          <p:nvPr/>
        </p:nvGrpSpPr>
        <p:grpSpPr>
          <a:xfrm>
            <a:off x="916223" y="2295017"/>
            <a:ext cx="714765" cy="714765"/>
            <a:chOff x="3158359" y="1727389"/>
            <a:chExt cx="1240220" cy="124022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651E2FB-4D1A-60DD-BCBD-AEF9E107309D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Graphic 9" descr="Bar chart outline">
              <a:extLst>
                <a:ext uri="{FF2B5EF4-FFF2-40B4-BE49-F238E27FC236}">
                  <a16:creationId xmlns:a16="http://schemas.microsoft.com/office/drawing/2014/main" id="{15DC7362-84A1-86FF-1BC8-ACE084DCBD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3384331" y="1942851"/>
              <a:ext cx="809296" cy="809296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A0577F-299A-2CD6-3899-E58B7E8C67B2}"/>
              </a:ext>
            </a:extLst>
          </p:cNvPr>
          <p:cNvGrpSpPr/>
          <p:nvPr/>
        </p:nvGrpSpPr>
        <p:grpSpPr>
          <a:xfrm>
            <a:off x="916223" y="3858254"/>
            <a:ext cx="714765" cy="714765"/>
            <a:chOff x="3158359" y="1727389"/>
            <a:chExt cx="1240220" cy="124022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28EDCC2-5732-7D86-4E01-C4D19F459DFF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Graphic 12" descr="Money outline">
              <a:extLst>
                <a:ext uri="{FF2B5EF4-FFF2-40B4-BE49-F238E27FC236}">
                  <a16:creationId xmlns:a16="http://schemas.microsoft.com/office/drawing/2014/main" id="{76FA7ED5-3319-FDAD-03F7-2E9210E4B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3384331" y="1942851"/>
              <a:ext cx="809296" cy="80929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A20422-E3C6-7408-D121-A8251EB98ECA}"/>
              </a:ext>
            </a:extLst>
          </p:cNvPr>
          <p:cNvGrpSpPr/>
          <p:nvPr/>
        </p:nvGrpSpPr>
        <p:grpSpPr>
          <a:xfrm>
            <a:off x="925475" y="4855719"/>
            <a:ext cx="714766" cy="714766"/>
            <a:chOff x="3158359" y="1727389"/>
            <a:chExt cx="1240220" cy="12402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7D1817-08CE-71E7-56C1-3E2F52A617C3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Graphic 15" descr="Handshake outline">
              <a:extLst>
                <a:ext uri="{FF2B5EF4-FFF2-40B4-BE49-F238E27FC236}">
                  <a16:creationId xmlns:a16="http://schemas.microsoft.com/office/drawing/2014/main" id="{DEAE26B8-63D3-778A-6E98-4406299E3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3384331" y="1942851"/>
              <a:ext cx="809296" cy="8092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3424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5BD8CE4-1684-55FF-F239-45414851B054}"/>
              </a:ext>
            </a:extLst>
          </p:cNvPr>
          <p:cNvSpPr txBox="1">
            <a:spLocks/>
          </p:cNvSpPr>
          <p:nvPr/>
        </p:nvSpPr>
        <p:spPr>
          <a:xfrm>
            <a:off x="4931418" y="1170919"/>
            <a:ext cx="6582558" cy="377866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457200" lvl="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buSzPts val="1000"/>
              <a:buNone/>
              <a:tabLst>
                <a:tab pos="457200" algn="l"/>
              </a:tabLst>
            </a:pPr>
            <a:r>
              <a:rPr lang="en-US" sz="2400" dirty="0">
                <a:latin typeface="Bahnschrift" panose="020B0502040204020203" pitchFamily="34" charset="0"/>
                <a:ea typeface="Calibri" panose="020F0502020204030204" pitchFamily="34" charset="0"/>
              </a:rPr>
              <a:t>Miami Dade Beacon will generate revenue for each company successfully capital advised and funded</a:t>
            </a:r>
          </a:p>
          <a:p>
            <a:pPr marL="0" indent="0">
              <a:spcBef>
                <a:spcPts val="1600"/>
              </a:spcBef>
              <a:buSzPts val="1000"/>
              <a:buNone/>
              <a:tabLst>
                <a:tab pos="457200" algn="l"/>
              </a:tabLst>
            </a:pPr>
            <a:r>
              <a:rPr lang="en-US" sz="2400" dirty="0">
                <a:latin typeface="Bahnschrift" panose="020B0502040204020203" pitchFamily="34" charset="0"/>
                <a:ea typeface="Calibri" panose="020F0502020204030204" pitchFamily="34" charset="0"/>
              </a:rPr>
              <a:t>LIH business model builds an ecosystem that is underpinned with grant &amp; fund procurement and business services fees</a:t>
            </a:r>
          </a:p>
          <a:p>
            <a:pPr marL="0" indent="0">
              <a:spcBef>
                <a:spcPts val="1600"/>
              </a:spcBef>
              <a:buSzPts val="1000"/>
              <a:buNone/>
              <a:tabLst>
                <a:tab pos="457200" algn="l"/>
              </a:tabLst>
            </a:pPr>
            <a:r>
              <a:rPr lang="en-US" sz="2400" dirty="0">
                <a:latin typeface="Bahnschrift" panose="020B0502040204020203" pitchFamily="34" charset="0"/>
                <a:ea typeface="Calibri" panose="020F0502020204030204" pitchFamily="34" charset="0"/>
              </a:rPr>
              <a:t>LIH will offer additional business and consultings services to stakeholders, companies and partners</a:t>
            </a:r>
          </a:p>
          <a:p>
            <a:pPr marL="0" indent="0">
              <a:spcBef>
                <a:spcPts val="1600"/>
              </a:spcBef>
              <a:buSzPts val="1000"/>
              <a:buNone/>
              <a:tabLst>
                <a:tab pos="457200" algn="l"/>
              </a:tabLst>
            </a:pPr>
            <a:r>
              <a:rPr lang="en-GB" sz="2400" dirty="0">
                <a:latin typeface="Bahnschrift" panose="020B0502040204020203" pitchFamily="34" charset="0"/>
                <a:ea typeface="Calibri" panose="020F0502020204030204" pitchFamily="34" charset="0"/>
              </a:rPr>
              <a:t>The LIH platform fee is a flat fee $180,000 per year plus customization</a:t>
            </a:r>
            <a:endParaRPr lang="en-GB" sz="2400" dirty="0">
              <a:effectLst/>
              <a:latin typeface="Bahnschrift" panose="020B0502040204020203" pitchFamily="34" charset="0"/>
              <a:ea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69F1AC1-6A55-9E45-A5E3-142DBDC42D40}"/>
              </a:ext>
            </a:extLst>
          </p:cNvPr>
          <p:cNvGrpSpPr/>
          <p:nvPr/>
        </p:nvGrpSpPr>
        <p:grpSpPr>
          <a:xfrm>
            <a:off x="3947885" y="4949579"/>
            <a:ext cx="715343" cy="715342"/>
            <a:chOff x="2059361" y="7229989"/>
            <a:chExt cx="990206" cy="99020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015DF3A-AEC1-EFFB-38AC-19E2F00D281A}"/>
                </a:ext>
              </a:extLst>
            </p:cNvPr>
            <p:cNvSpPr/>
            <p:nvPr/>
          </p:nvSpPr>
          <p:spPr>
            <a:xfrm>
              <a:off x="2059361" y="7229989"/>
              <a:ext cx="990206" cy="990206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Graphic 5" descr="Clipboard Partially Checked outline">
              <a:extLst>
                <a:ext uri="{FF2B5EF4-FFF2-40B4-BE49-F238E27FC236}">
                  <a16:creationId xmlns:a16="http://schemas.microsoft.com/office/drawing/2014/main" id="{517A3C2C-12E3-CC38-E843-1C686DFBF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265487" y="7358587"/>
              <a:ext cx="646151" cy="646151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4C00392-71B9-CFA3-C42E-748A334A641C}"/>
              </a:ext>
            </a:extLst>
          </p:cNvPr>
          <p:cNvSpPr txBox="1"/>
          <p:nvPr/>
        </p:nvSpPr>
        <p:spPr>
          <a:xfrm>
            <a:off x="308920" y="110533"/>
            <a:ext cx="21900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32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Ecosystem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CC21CAC-8D2B-F932-9E64-E61698C02F08}"/>
              </a:ext>
            </a:extLst>
          </p:cNvPr>
          <p:cNvGrpSpPr/>
          <p:nvPr/>
        </p:nvGrpSpPr>
        <p:grpSpPr>
          <a:xfrm>
            <a:off x="3947885" y="1444270"/>
            <a:ext cx="715342" cy="715342"/>
            <a:chOff x="3158359" y="1727389"/>
            <a:chExt cx="1240220" cy="124022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357EC2A-D1CC-FD7C-EF9F-0E2D80D72174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Graphic 13" descr="Bar chart outline">
              <a:extLst>
                <a:ext uri="{FF2B5EF4-FFF2-40B4-BE49-F238E27FC236}">
                  <a16:creationId xmlns:a16="http://schemas.microsoft.com/office/drawing/2014/main" id="{1E25D41A-CE3B-771A-E9B4-18526DBD8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3384331" y="1942851"/>
              <a:ext cx="809296" cy="809296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C221575-F6EE-624F-E9DA-AC9357F5E5A9}"/>
              </a:ext>
            </a:extLst>
          </p:cNvPr>
          <p:cNvGrpSpPr/>
          <p:nvPr/>
        </p:nvGrpSpPr>
        <p:grpSpPr>
          <a:xfrm>
            <a:off x="3947885" y="2641723"/>
            <a:ext cx="715342" cy="715342"/>
            <a:chOff x="3158359" y="1727389"/>
            <a:chExt cx="1240220" cy="12402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1EE4FD6-DD46-9EB2-8848-93C8737C9EFD}"/>
                </a:ext>
              </a:extLst>
            </p:cNvPr>
            <p:cNvSpPr/>
            <p:nvPr/>
          </p:nvSpPr>
          <p:spPr>
            <a:xfrm>
              <a:off x="3158359" y="1727389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Graphic 16" descr="Money outline">
              <a:extLst>
                <a:ext uri="{FF2B5EF4-FFF2-40B4-BE49-F238E27FC236}">
                  <a16:creationId xmlns:a16="http://schemas.microsoft.com/office/drawing/2014/main" id="{55DBBECE-869A-2AD8-CD59-060E35AB1B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3384332" y="1910497"/>
              <a:ext cx="809296" cy="809296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C30C8E-FCCB-395E-A5FC-21109F828930}"/>
              </a:ext>
            </a:extLst>
          </p:cNvPr>
          <p:cNvGrpSpPr/>
          <p:nvPr/>
        </p:nvGrpSpPr>
        <p:grpSpPr>
          <a:xfrm>
            <a:off x="3947885" y="3830114"/>
            <a:ext cx="715343" cy="715343"/>
            <a:chOff x="3158359" y="1678855"/>
            <a:chExt cx="1240220" cy="124022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E396D12-BAD0-CC86-32FC-8CF4297E6618}"/>
                </a:ext>
              </a:extLst>
            </p:cNvPr>
            <p:cNvSpPr/>
            <p:nvPr/>
          </p:nvSpPr>
          <p:spPr>
            <a:xfrm>
              <a:off x="3158359" y="1678855"/>
              <a:ext cx="1240220" cy="1240220"/>
            </a:xfrm>
            <a:prstGeom prst="ellipse">
              <a:avLst/>
            </a:prstGeom>
            <a:solidFill>
              <a:srgbClr val="00B2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0" name="Graphic 19" descr="Handshake outline">
              <a:extLst>
                <a:ext uri="{FF2B5EF4-FFF2-40B4-BE49-F238E27FC236}">
                  <a16:creationId xmlns:a16="http://schemas.microsoft.com/office/drawing/2014/main" id="{1FD8A5FC-3137-AE9F-3E63-5C84C02FC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3384331" y="1894318"/>
              <a:ext cx="809297" cy="809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7102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 txBox="1">
            <a:spLocks noGrp="1"/>
          </p:cNvSpPr>
          <p:nvPr>
            <p:ph type="title" idx="4294967295"/>
          </p:nvPr>
        </p:nvSpPr>
        <p:spPr>
          <a:xfrm>
            <a:off x="393927" y="833818"/>
            <a:ext cx="11337925" cy="73342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r>
              <a:rPr lang="en-US" sz="1400" b="1" dirty="0">
                <a:latin typeface="Bahnschrift" panose="020B0502040204020203" pitchFamily="34" charset="0"/>
                <a:ea typeface="+mn-ea"/>
                <a:cs typeface="+mn-cs"/>
              </a:rPr>
              <a:t>A diverse international team with tons of experience expertise in Legal, Compliance, Internet Sales, Operations, Internet Technology, Engineering and Economics.</a:t>
            </a:r>
            <a:br>
              <a:rPr lang="en-US" sz="1400" b="1" u="none" dirty="0">
                <a:latin typeface="Bahnschrift" panose="020B0502040204020203" pitchFamily="34" charset="0"/>
              </a:rPr>
            </a:br>
            <a:endParaRPr sz="1400" b="1" dirty="0">
              <a:latin typeface="Bahnschrift" panose="020B0502040204020203" pitchFamily="34" charset="0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F43A4A-8E32-7C7A-9723-AE83B7178842}"/>
              </a:ext>
            </a:extLst>
          </p:cNvPr>
          <p:cNvSpPr txBox="1"/>
          <p:nvPr/>
        </p:nvSpPr>
        <p:spPr>
          <a:xfrm>
            <a:off x="308920" y="110533"/>
            <a:ext cx="54713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3200" b="1" dirty="0">
                <a:solidFill>
                  <a:schemeClr val="bg1"/>
                </a:solidFill>
                <a:effectLst/>
                <a:latin typeface="Bahnschrift" panose="020B0502040204020203" pitchFamily="34" charset="0"/>
              </a:rPr>
              <a:t>Key Executives and Advisors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FD13C35-1A40-C651-0CC3-56F8A713314F}"/>
              </a:ext>
            </a:extLst>
          </p:cNvPr>
          <p:cNvGrpSpPr/>
          <p:nvPr/>
        </p:nvGrpSpPr>
        <p:grpSpPr>
          <a:xfrm>
            <a:off x="640955" y="1598961"/>
            <a:ext cx="1250832" cy="1246037"/>
            <a:chOff x="640955" y="1440601"/>
            <a:chExt cx="1367120" cy="136187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0955" y="1440601"/>
              <a:ext cx="1366982" cy="1361739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1" name="object 11"/>
            <p:cNvSpPr/>
            <p:nvPr/>
          </p:nvSpPr>
          <p:spPr>
            <a:xfrm>
              <a:off x="640955" y="1440601"/>
              <a:ext cx="1367120" cy="1361879"/>
            </a:xfrm>
            <a:custGeom>
              <a:avLst/>
              <a:gdLst/>
              <a:ahLst/>
              <a:cxnLst/>
              <a:rect l="l" t="t" r="r" b="b"/>
              <a:pathLst>
                <a:path w="1252855" h="1237614">
                  <a:moveTo>
                    <a:pt x="0" y="618744"/>
                  </a:moveTo>
                  <a:lnTo>
                    <a:pt x="1884" y="570385"/>
                  </a:lnTo>
                  <a:lnTo>
                    <a:pt x="7445" y="523044"/>
                  </a:lnTo>
                  <a:lnTo>
                    <a:pt x="16542" y="476860"/>
                  </a:lnTo>
                  <a:lnTo>
                    <a:pt x="29037" y="431970"/>
                  </a:lnTo>
                  <a:lnTo>
                    <a:pt x="44791" y="388511"/>
                  </a:lnTo>
                  <a:lnTo>
                    <a:pt x="63663" y="346621"/>
                  </a:lnTo>
                  <a:lnTo>
                    <a:pt x="85516" y="306436"/>
                  </a:lnTo>
                  <a:lnTo>
                    <a:pt x="110209" y="268096"/>
                  </a:lnTo>
                  <a:lnTo>
                    <a:pt x="137603" y="231736"/>
                  </a:lnTo>
                  <a:lnTo>
                    <a:pt x="167560" y="197496"/>
                  </a:lnTo>
                  <a:lnTo>
                    <a:pt x="199940" y="165511"/>
                  </a:lnTo>
                  <a:lnTo>
                    <a:pt x="234603" y="135920"/>
                  </a:lnTo>
                  <a:lnTo>
                    <a:pt x="271411" y="108860"/>
                  </a:lnTo>
                  <a:lnTo>
                    <a:pt x="310224" y="84469"/>
                  </a:lnTo>
                  <a:lnTo>
                    <a:pt x="350903" y="62883"/>
                  </a:lnTo>
                  <a:lnTo>
                    <a:pt x="393308" y="44242"/>
                  </a:lnTo>
                  <a:lnTo>
                    <a:pt x="437301" y="28681"/>
                  </a:lnTo>
                  <a:lnTo>
                    <a:pt x="482743" y="16339"/>
                  </a:lnTo>
                  <a:lnTo>
                    <a:pt x="529493" y="7353"/>
                  </a:lnTo>
                  <a:lnTo>
                    <a:pt x="577413" y="1861"/>
                  </a:lnTo>
                  <a:lnTo>
                    <a:pt x="626364" y="0"/>
                  </a:lnTo>
                  <a:lnTo>
                    <a:pt x="675316" y="1861"/>
                  </a:lnTo>
                  <a:lnTo>
                    <a:pt x="723237" y="7353"/>
                  </a:lnTo>
                  <a:lnTo>
                    <a:pt x="769988" y="16339"/>
                  </a:lnTo>
                  <a:lnTo>
                    <a:pt x="815430" y="28681"/>
                  </a:lnTo>
                  <a:lnTo>
                    <a:pt x="859424" y="44242"/>
                  </a:lnTo>
                  <a:lnTo>
                    <a:pt x="901830" y="62883"/>
                  </a:lnTo>
                  <a:lnTo>
                    <a:pt x="942509" y="84469"/>
                  </a:lnTo>
                  <a:lnTo>
                    <a:pt x="981322" y="108860"/>
                  </a:lnTo>
                  <a:lnTo>
                    <a:pt x="1018129" y="135920"/>
                  </a:lnTo>
                  <a:lnTo>
                    <a:pt x="1052792" y="165511"/>
                  </a:lnTo>
                  <a:lnTo>
                    <a:pt x="1085171" y="197496"/>
                  </a:lnTo>
                  <a:lnTo>
                    <a:pt x="1115128" y="231736"/>
                  </a:lnTo>
                  <a:lnTo>
                    <a:pt x="1142522" y="268096"/>
                  </a:lnTo>
                  <a:lnTo>
                    <a:pt x="1167214" y="306436"/>
                  </a:lnTo>
                  <a:lnTo>
                    <a:pt x="1189066" y="346621"/>
                  </a:lnTo>
                  <a:lnTo>
                    <a:pt x="1207938" y="388511"/>
                  </a:lnTo>
                  <a:lnTo>
                    <a:pt x="1223691" y="431970"/>
                  </a:lnTo>
                  <a:lnTo>
                    <a:pt x="1236186" y="476860"/>
                  </a:lnTo>
                  <a:lnTo>
                    <a:pt x="1245283" y="523044"/>
                  </a:lnTo>
                  <a:lnTo>
                    <a:pt x="1250843" y="570385"/>
                  </a:lnTo>
                  <a:lnTo>
                    <a:pt x="1252728" y="618744"/>
                  </a:lnTo>
                  <a:lnTo>
                    <a:pt x="1250843" y="667102"/>
                  </a:lnTo>
                  <a:lnTo>
                    <a:pt x="1245283" y="714443"/>
                  </a:lnTo>
                  <a:lnTo>
                    <a:pt x="1236186" y="760627"/>
                  </a:lnTo>
                  <a:lnTo>
                    <a:pt x="1223691" y="805517"/>
                  </a:lnTo>
                  <a:lnTo>
                    <a:pt x="1207938" y="848976"/>
                  </a:lnTo>
                  <a:lnTo>
                    <a:pt x="1189066" y="890866"/>
                  </a:lnTo>
                  <a:lnTo>
                    <a:pt x="1167214" y="931051"/>
                  </a:lnTo>
                  <a:lnTo>
                    <a:pt x="1142522" y="969391"/>
                  </a:lnTo>
                  <a:lnTo>
                    <a:pt x="1115128" y="1005751"/>
                  </a:lnTo>
                  <a:lnTo>
                    <a:pt x="1085171" y="1039991"/>
                  </a:lnTo>
                  <a:lnTo>
                    <a:pt x="1052792" y="1071976"/>
                  </a:lnTo>
                  <a:lnTo>
                    <a:pt x="1018129" y="1101567"/>
                  </a:lnTo>
                  <a:lnTo>
                    <a:pt x="981322" y="1128627"/>
                  </a:lnTo>
                  <a:lnTo>
                    <a:pt x="942509" y="1153018"/>
                  </a:lnTo>
                  <a:lnTo>
                    <a:pt x="901830" y="1174604"/>
                  </a:lnTo>
                  <a:lnTo>
                    <a:pt x="859424" y="1193245"/>
                  </a:lnTo>
                  <a:lnTo>
                    <a:pt x="815430" y="1208806"/>
                  </a:lnTo>
                  <a:lnTo>
                    <a:pt x="769988" y="1221148"/>
                  </a:lnTo>
                  <a:lnTo>
                    <a:pt x="723237" y="1230134"/>
                  </a:lnTo>
                  <a:lnTo>
                    <a:pt x="675316" y="1235626"/>
                  </a:lnTo>
                  <a:lnTo>
                    <a:pt x="626364" y="1237488"/>
                  </a:lnTo>
                  <a:lnTo>
                    <a:pt x="577413" y="1235626"/>
                  </a:lnTo>
                  <a:lnTo>
                    <a:pt x="529493" y="1230134"/>
                  </a:lnTo>
                  <a:lnTo>
                    <a:pt x="482743" y="1221148"/>
                  </a:lnTo>
                  <a:lnTo>
                    <a:pt x="437301" y="1208806"/>
                  </a:lnTo>
                  <a:lnTo>
                    <a:pt x="393308" y="1193245"/>
                  </a:lnTo>
                  <a:lnTo>
                    <a:pt x="350903" y="1174604"/>
                  </a:lnTo>
                  <a:lnTo>
                    <a:pt x="310224" y="1153018"/>
                  </a:lnTo>
                  <a:lnTo>
                    <a:pt x="271411" y="1128627"/>
                  </a:lnTo>
                  <a:lnTo>
                    <a:pt x="234603" y="1101567"/>
                  </a:lnTo>
                  <a:lnTo>
                    <a:pt x="199940" y="1071976"/>
                  </a:lnTo>
                  <a:lnTo>
                    <a:pt x="167560" y="1039991"/>
                  </a:lnTo>
                  <a:lnTo>
                    <a:pt x="137603" y="1005751"/>
                  </a:lnTo>
                  <a:lnTo>
                    <a:pt x="110209" y="969391"/>
                  </a:lnTo>
                  <a:lnTo>
                    <a:pt x="85516" y="931051"/>
                  </a:lnTo>
                  <a:lnTo>
                    <a:pt x="63663" y="890866"/>
                  </a:lnTo>
                  <a:lnTo>
                    <a:pt x="44791" y="848976"/>
                  </a:lnTo>
                  <a:lnTo>
                    <a:pt x="29037" y="805517"/>
                  </a:lnTo>
                  <a:lnTo>
                    <a:pt x="16542" y="760627"/>
                  </a:lnTo>
                  <a:lnTo>
                    <a:pt x="7445" y="714443"/>
                  </a:lnTo>
                  <a:lnTo>
                    <a:pt x="1884" y="667102"/>
                  </a:lnTo>
                  <a:lnTo>
                    <a:pt x="0" y="618744"/>
                  </a:lnTo>
                  <a:close/>
                </a:path>
              </a:pathLst>
            </a:custGeom>
            <a:ln w="76200">
              <a:solidFill>
                <a:srgbClr val="00B2E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932560" y="2855173"/>
            <a:ext cx="3157410" cy="84895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1400" b="1" spc="-5" dirty="0">
                <a:latin typeface="Bahnschrift" panose="020B0502040204020203" pitchFamily="34" charset="0"/>
                <a:cs typeface="Calibri"/>
              </a:rPr>
              <a:t>Dick Kazarian, PhD</a:t>
            </a:r>
            <a:endParaRPr sz="1400" dirty="0">
              <a:latin typeface="Bahnschrift" panose="020B0502040204020203" pitchFamily="34" charset="0"/>
              <a:cs typeface="Calibri"/>
            </a:endParaRPr>
          </a:p>
          <a:p>
            <a:pPr algn="ctr">
              <a:spcBef>
                <a:spcPts val="200"/>
              </a:spcBef>
            </a:pPr>
            <a:r>
              <a:rPr lang="en-US" sz="1100" i="1" spc="-5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Chief Economic Advisor</a:t>
            </a:r>
            <a:endParaRPr sz="1100" i="1" dirty="0">
              <a:latin typeface="Bahnschrift" panose="020B0502040204020203" pitchFamily="34" charset="0"/>
              <a:cs typeface="Calibri"/>
            </a:endParaRPr>
          </a:p>
          <a:p>
            <a:pPr marR="5080" algn="ctr">
              <a:spcBef>
                <a:spcPts val="200"/>
              </a:spcBef>
            </a:pPr>
            <a:r>
              <a:rPr lang="en-US" sz="1000" spc="-5" dirty="0">
                <a:latin typeface="Bahnschrift" panose="020B0502040204020203" pitchFamily="34" charset="0"/>
                <a:cs typeface="Calibri"/>
              </a:rPr>
              <a:t>Former Managing Director of </a:t>
            </a:r>
            <a:br>
              <a:rPr lang="en-US" sz="1000" spc="-5" dirty="0">
                <a:latin typeface="Bahnschrift" panose="020B0502040204020203" pitchFamily="34" charset="0"/>
                <a:cs typeface="Calibri"/>
              </a:rPr>
            </a:br>
            <a:r>
              <a:rPr lang="en-US" sz="1000" spc="-5" dirty="0">
                <a:latin typeface="Bahnschrift" panose="020B0502040204020203" pitchFamily="34" charset="0"/>
                <a:cs typeface="Calibri"/>
              </a:rPr>
              <a:t>Lehman Brothers</a:t>
            </a:r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81698" y="1568694"/>
            <a:ext cx="1276337" cy="1276304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2E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3" name="object 23"/>
          <p:cNvGrpSpPr/>
          <p:nvPr/>
        </p:nvGrpSpPr>
        <p:grpSpPr>
          <a:xfrm>
            <a:off x="7842293" y="1549083"/>
            <a:ext cx="1259597" cy="1310429"/>
            <a:chOff x="8671559" y="1194816"/>
            <a:chExt cx="1297305" cy="127889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object 24"/>
            <p:cNvPicPr/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744" b="98462" l="9848" r="89899">
                          <a14:foregroundMark x1="44697" y1="82051" x2="36364" y2="98462"/>
                          <a14:foregroundMark x1="53030" y1="76410" x2="81061" y2="92821"/>
                          <a14:foregroundMark x1="49747" y1="96923" x2="49747" y2="96923"/>
                          <a14:backgroundMark x1="19192" y1="69231" x2="19192" y2="6923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690609" y="1213866"/>
              <a:ext cx="1258824" cy="124053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B2E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object 25"/>
            <p:cNvSpPr/>
            <p:nvPr/>
          </p:nvSpPr>
          <p:spPr>
            <a:xfrm>
              <a:off x="8690609" y="1213866"/>
              <a:ext cx="1259205" cy="1240790"/>
            </a:xfrm>
            <a:custGeom>
              <a:avLst/>
              <a:gdLst/>
              <a:ahLst/>
              <a:cxnLst/>
              <a:rect l="l" t="t" r="r" b="b"/>
              <a:pathLst>
                <a:path w="1259204" h="1240789">
                  <a:moveTo>
                    <a:pt x="629412" y="0"/>
                  </a:moveTo>
                  <a:lnTo>
                    <a:pt x="678598" y="1866"/>
                  </a:lnTo>
                  <a:lnTo>
                    <a:pt x="726749" y="7373"/>
                  </a:lnTo>
                  <a:lnTo>
                    <a:pt x="773725" y="16384"/>
                  </a:lnTo>
                  <a:lnTo>
                    <a:pt x="819386" y="28759"/>
                  </a:lnTo>
                  <a:lnTo>
                    <a:pt x="863593" y="44361"/>
                  </a:lnTo>
                  <a:lnTo>
                    <a:pt x="906204" y="63052"/>
                  </a:lnTo>
                  <a:lnTo>
                    <a:pt x="947081" y="84694"/>
                  </a:lnTo>
                  <a:lnTo>
                    <a:pt x="986083" y="109150"/>
                  </a:lnTo>
                  <a:lnTo>
                    <a:pt x="1023070" y="136280"/>
                  </a:lnTo>
                  <a:lnTo>
                    <a:pt x="1057903" y="165947"/>
                  </a:lnTo>
                  <a:lnTo>
                    <a:pt x="1090441" y="198013"/>
                  </a:lnTo>
                  <a:lnTo>
                    <a:pt x="1120544" y="232341"/>
                  </a:lnTo>
                  <a:lnTo>
                    <a:pt x="1148073" y="268791"/>
                  </a:lnTo>
                  <a:lnTo>
                    <a:pt x="1172887" y="307227"/>
                  </a:lnTo>
                  <a:lnTo>
                    <a:pt x="1194847" y="347509"/>
                  </a:lnTo>
                  <a:lnTo>
                    <a:pt x="1213812" y="389501"/>
                  </a:lnTo>
                  <a:lnTo>
                    <a:pt x="1229643" y="433064"/>
                  </a:lnTo>
                  <a:lnTo>
                    <a:pt x="1242199" y="478060"/>
                  </a:lnTo>
                  <a:lnTo>
                    <a:pt x="1251342" y="524351"/>
                  </a:lnTo>
                  <a:lnTo>
                    <a:pt x="1256930" y="571800"/>
                  </a:lnTo>
                  <a:lnTo>
                    <a:pt x="1258824" y="620268"/>
                  </a:lnTo>
                  <a:lnTo>
                    <a:pt x="1256930" y="668735"/>
                  </a:lnTo>
                  <a:lnTo>
                    <a:pt x="1251342" y="716184"/>
                  </a:lnTo>
                  <a:lnTo>
                    <a:pt x="1242199" y="762475"/>
                  </a:lnTo>
                  <a:lnTo>
                    <a:pt x="1229643" y="807471"/>
                  </a:lnTo>
                  <a:lnTo>
                    <a:pt x="1213812" y="851034"/>
                  </a:lnTo>
                  <a:lnTo>
                    <a:pt x="1194847" y="893026"/>
                  </a:lnTo>
                  <a:lnTo>
                    <a:pt x="1172887" y="933308"/>
                  </a:lnTo>
                  <a:lnTo>
                    <a:pt x="1148073" y="971744"/>
                  </a:lnTo>
                  <a:lnTo>
                    <a:pt x="1120544" y="1008194"/>
                  </a:lnTo>
                  <a:lnTo>
                    <a:pt x="1090441" y="1042522"/>
                  </a:lnTo>
                  <a:lnTo>
                    <a:pt x="1057903" y="1074588"/>
                  </a:lnTo>
                  <a:lnTo>
                    <a:pt x="1023070" y="1104255"/>
                  </a:lnTo>
                  <a:lnTo>
                    <a:pt x="986083" y="1131385"/>
                  </a:lnTo>
                  <a:lnTo>
                    <a:pt x="947081" y="1155841"/>
                  </a:lnTo>
                  <a:lnTo>
                    <a:pt x="906204" y="1177483"/>
                  </a:lnTo>
                  <a:lnTo>
                    <a:pt x="863593" y="1196174"/>
                  </a:lnTo>
                  <a:lnTo>
                    <a:pt x="819386" y="1211776"/>
                  </a:lnTo>
                  <a:lnTo>
                    <a:pt x="773725" y="1224151"/>
                  </a:lnTo>
                  <a:lnTo>
                    <a:pt x="726749" y="1233162"/>
                  </a:lnTo>
                  <a:lnTo>
                    <a:pt x="678598" y="1238669"/>
                  </a:lnTo>
                  <a:lnTo>
                    <a:pt x="629412" y="1240536"/>
                  </a:lnTo>
                  <a:lnTo>
                    <a:pt x="580225" y="1238669"/>
                  </a:lnTo>
                  <a:lnTo>
                    <a:pt x="532074" y="1233162"/>
                  </a:lnTo>
                  <a:lnTo>
                    <a:pt x="485098" y="1224151"/>
                  </a:lnTo>
                  <a:lnTo>
                    <a:pt x="439437" y="1211776"/>
                  </a:lnTo>
                  <a:lnTo>
                    <a:pt x="395230" y="1196174"/>
                  </a:lnTo>
                  <a:lnTo>
                    <a:pt x="352619" y="1177483"/>
                  </a:lnTo>
                  <a:lnTo>
                    <a:pt x="311742" y="1155841"/>
                  </a:lnTo>
                  <a:lnTo>
                    <a:pt x="272740" y="1131385"/>
                  </a:lnTo>
                  <a:lnTo>
                    <a:pt x="235753" y="1104255"/>
                  </a:lnTo>
                  <a:lnTo>
                    <a:pt x="200920" y="1074588"/>
                  </a:lnTo>
                  <a:lnTo>
                    <a:pt x="168382" y="1042522"/>
                  </a:lnTo>
                  <a:lnTo>
                    <a:pt x="138279" y="1008194"/>
                  </a:lnTo>
                  <a:lnTo>
                    <a:pt x="110750" y="971744"/>
                  </a:lnTo>
                  <a:lnTo>
                    <a:pt x="85936" y="933308"/>
                  </a:lnTo>
                  <a:lnTo>
                    <a:pt x="63976" y="893026"/>
                  </a:lnTo>
                  <a:lnTo>
                    <a:pt x="45011" y="851034"/>
                  </a:lnTo>
                  <a:lnTo>
                    <a:pt x="29180" y="807471"/>
                  </a:lnTo>
                  <a:lnTo>
                    <a:pt x="16624" y="762475"/>
                  </a:lnTo>
                  <a:lnTo>
                    <a:pt x="7481" y="716184"/>
                  </a:lnTo>
                  <a:lnTo>
                    <a:pt x="1893" y="668735"/>
                  </a:lnTo>
                  <a:lnTo>
                    <a:pt x="0" y="620268"/>
                  </a:lnTo>
                  <a:lnTo>
                    <a:pt x="1893" y="571800"/>
                  </a:lnTo>
                  <a:lnTo>
                    <a:pt x="7481" y="524351"/>
                  </a:lnTo>
                  <a:lnTo>
                    <a:pt x="16624" y="478060"/>
                  </a:lnTo>
                  <a:lnTo>
                    <a:pt x="29180" y="433064"/>
                  </a:lnTo>
                  <a:lnTo>
                    <a:pt x="45011" y="389501"/>
                  </a:lnTo>
                  <a:lnTo>
                    <a:pt x="63976" y="347509"/>
                  </a:lnTo>
                  <a:lnTo>
                    <a:pt x="85936" y="307227"/>
                  </a:lnTo>
                  <a:lnTo>
                    <a:pt x="110750" y="268791"/>
                  </a:lnTo>
                  <a:lnTo>
                    <a:pt x="138279" y="232341"/>
                  </a:lnTo>
                  <a:lnTo>
                    <a:pt x="168382" y="198013"/>
                  </a:lnTo>
                  <a:lnTo>
                    <a:pt x="200920" y="165947"/>
                  </a:lnTo>
                  <a:lnTo>
                    <a:pt x="235753" y="136280"/>
                  </a:lnTo>
                  <a:lnTo>
                    <a:pt x="272740" y="109150"/>
                  </a:lnTo>
                  <a:lnTo>
                    <a:pt x="311742" y="84694"/>
                  </a:lnTo>
                  <a:lnTo>
                    <a:pt x="352619" y="63052"/>
                  </a:lnTo>
                  <a:lnTo>
                    <a:pt x="395230" y="44361"/>
                  </a:lnTo>
                  <a:lnTo>
                    <a:pt x="439437" y="28759"/>
                  </a:lnTo>
                  <a:lnTo>
                    <a:pt x="485098" y="16384"/>
                  </a:lnTo>
                  <a:lnTo>
                    <a:pt x="532074" y="7373"/>
                  </a:lnTo>
                  <a:lnTo>
                    <a:pt x="580225" y="1866"/>
                  </a:lnTo>
                  <a:lnTo>
                    <a:pt x="629412" y="0"/>
                  </a:lnTo>
                  <a:close/>
                </a:path>
              </a:pathLst>
            </a:custGeom>
            <a:ln w="38099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12">
            <a:extLst>
              <a:ext uri="{FF2B5EF4-FFF2-40B4-BE49-F238E27FC236}">
                <a16:creationId xmlns:a16="http://schemas.microsoft.com/office/drawing/2014/main" id="{F7E7469C-8F02-63EB-17F0-BBB32D3099F9}"/>
              </a:ext>
            </a:extLst>
          </p:cNvPr>
          <p:cNvSpPr txBox="1"/>
          <p:nvPr/>
        </p:nvSpPr>
        <p:spPr>
          <a:xfrm>
            <a:off x="65409" y="2858399"/>
            <a:ext cx="2472690" cy="84895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1400" b="1" spc="-5" dirty="0">
                <a:latin typeface="Bahnschrift" panose="020B0502040204020203" pitchFamily="34" charset="0"/>
                <a:cs typeface="Calibri"/>
              </a:rPr>
              <a:t>D’Arcy Rahming Sr, MBA</a:t>
            </a:r>
            <a:endParaRPr sz="1400" dirty="0">
              <a:latin typeface="Bahnschrift" panose="020B0502040204020203" pitchFamily="34" charset="0"/>
              <a:cs typeface="Calibri"/>
            </a:endParaRPr>
          </a:p>
          <a:p>
            <a:pPr algn="ctr">
              <a:spcBef>
                <a:spcPts val="200"/>
              </a:spcBef>
            </a:pPr>
            <a:r>
              <a:rPr lang="en-US" sz="1100" i="1" spc="-5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Chief Executive Officer</a:t>
            </a:r>
          </a:p>
          <a:p>
            <a:pPr marR="5080" algn="ctr">
              <a:spcBef>
                <a:spcPts val="200"/>
              </a:spcBef>
            </a:pPr>
            <a:r>
              <a:rPr lang="en-US" sz="1000" spc="-5" dirty="0">
                <a:latin typeface="Bahnschrift" panose="020B0502040204020203" pitchFamily="34" charset="0"/>
                <a:cs typeface="Calibri"/>
              </a:rPr>
              <a:t>Former COO Bahamas International </a:t>
            </a:r>
            <a:br>
              <a:rPr lang="en-US" sz="1000" spc="-5" dirty="0">
                <a:latin typeface="Bahnschrift" panose="020B0502040204020203" pitchFamily="34" charset="0"/>
                <a:cs typeface="Calibri"/>
              </a:rPr>
            </a:br>
            <a:r>
              <a:rPr lang="en-US" sz="1000" spc="-5" dirty="0">
                <a:latin typeface="Bahnschrift" panose="020B0502040204020203" pitchFamily="34" charset="0"/>
                <a:cs typeface="Calibri"/>
              </a:rPr>
              <a:t>Securities Exchange (BISX)</a:t>
            </a:r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00414B3B-B368-CD3F-E4C4-57E1F20F2C48}"/>
              </a:ext>
            </a:extLst>
          </p:cNvPr>
          <p:cNvSpPr txBox="1"/>
          <p:nvPr/>
        </p:nvSpPr>
        <p:spPr>
          <a:xfrm>
            <a:off x="2455521" y="2855173"/>
            <a:ext cx="2472690" cy="84895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1400" b="1" spc="-5" dirty="0">
                <a:latin typeface="Bahnschrift" panose="020B0502040204020203" pitchFamily="34" charset="0"/>
                <a:cs typeface="Calibri"/>
              </a:rPr>
              <a:t>D’Arcy Rahming Jr., LLB</a:t>
            </a:r>
            <a:endParaRPr sz="1400" dirty="0">
              <a:latin typeface="Bahnschrift" panose="020B0502040204020203" pitchFamily="34" charset="0"/>
              <a:cs typeface="Calibri"/>
            </a:endParaRPr>
          </a:p>
          <a:p>
            <a:pPr algn="ctr">
              <a:spcBef>
                <a:spcPts val="200"/>
              </a:spcBef>
            </a:pPr>
            <a:r>
              <a:rPr lang="en-US" sz="1100" i="1" spc="-5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Chief Technology Officer</a:t>
            </a:r>
            <a:endParaRPr sz="1100" i="1" dirty="0">
              <a:latin typeface="Bahnschrift" panose="020B0502040204020203" pitchFamily="34" charset="0"/>
              <a:cs typeface="Calibri"/>
            </a:endParaRPr>
          </a:p>
          <a:p>
            <a:pPr marR="5080" algn="ctr">
              <a:spcBef>
                <a:spcPts val="200"/>
              </a:spcBef>
            </a:pPr>
            <a:r>
              <a:rPr lang="en-US" sz="1000" spc="-5" dirty="0">
                <a:latin typeface="Bahnschrift" panose="020B0502040204020203" pitchFamily="34" charset="0"/>
                <a:cs typeface="Calibri"/>
              </a:rPr>
              <a:t>SME Management Consultant</a:t>
            </a:r>
            <a:br>
              <a:rPr lang="en-US" sz="1000" spc="-5" dirty="0">
                <a:latin typeface="Bahnschrift" panose="020B0502040204020203" pitchFamily="34" charset="0"/>
                <a:cs typeface="Calibri"/>
              </a:rPr>
            </a:br>
            <a:r>
              <a:rPr lang="en-US" sz="1000" spc="-5" dirty="0">
                <a:latin typeface="Bahnschrift" panose="020B0502040204020203" pitchFamily="34" charset="0"/>
                <a:cs typeface="Calibri"/>
              </a:rPr>
              <a:t>Electrical Engineer – Securities Lawyer</a:t>
            </a:r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id="{8C036F8A-87EF-822A-3994-AE93870AB9FD}"/>
              </a:ext>
            </a:extLst>
          </p:cNvPr>
          <p:cNvSpPr txBox="1"/>
          <p:nvPr/>
        </p:nvSpPr>
        <p:spPr>
          <a:xfrm>
            <a:off x="4741067" y="2853517"/>
            <a:ext cx="2472690" cy="695062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1400" b="1" spc="-5" dirty="0">
                <a:latin typeface="Bahnschrift" panose="020B0502040204020203" pitchFamily="34" charset="0"/>
                <a:cs typeface="Calibri"/>
              </a:rPr>
              <a:t>Bob Hablutzel , MBA</a:t>
            </a:r>
          </a:p>
          <a:p>
            <a:pPr algn="ctr">
              <a:spcBef>
                <a:spcPts val="200"/>
              </a:spcBef>
            </a:pPr>
            <a:r>
              <a:rPr lang="en-US" sz="1100" i="1" spc="-5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Director - Technical Advisor</a:t>
            </a:r>
            <a:endParaRPr sz="1100" i="1" dirty="0">
              <a:latin typeface="Bahnschrift" panose="020B0502040204020203" pitchFamily="34" charset="0"/>
              <a:cs typeface="Calibri"/>
            </a:endParaRPr>
          </a:p>
          <a:p>
            <a:pPr marR="5080" algn="ctr">
              <a:spcBef>
                <a:spcPts val="200"/>
              </a:spcBef>
            </a:pPr>
            <a:r>
              <a:rPr lang="en-US" sz="1000" spc="-5" dirty="0">
                <a:latin typeface="Bahnschrift" panose="020B0502040204020203" pitchFamily="34" charset="0"/>
                <a:cs typeface="Calibri"/>
              </a:rPr>
              <a:t>Former Pay Pal Chief Architect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3EC4B06-AF51-64AA-5714-93BAA5744791}"/>
              </a:ext>
            </a:extLst>
          </p:cNvPr>
          <p:cNvGrpSpPr/>
          <p:nvPr/>
        </p:nvGrpSpPr>
        <p:grpSpPr>
          <a:xfrm>
            <a:off x="10168643" y="1469145"/>
            <a:ext cx="1363292" cy="1390367"/>
            <a:chOff x="10195795" y="1464362"/>
            <a:chExt cx="1388652" cy="1416231"/>
          </a:xfrm>
        </p:grpSpPr>
        <p:sp>
          <p:nvSpPr>
            <p:cNvPr id="40" name="object 29">
              <a:extLst>
                <a:ext uri="{FF2B5EF4-FFF2-40B4-BE49-F238E27FC236}">
                  <a16:creationId xmlns:a16="http://schemas.microsoft.com/office/drawing/2014/main" id="{5767C03E-7940-DDB3-2F0D-BE0D5DB10246}"/>
                </a:ext>
              </a:extLst>
            </p:cNvPr>
            <p:cNvSpPr/>
            <p:nvPr/>
          </p:nvSpPr>
          <p:spPr>
            <a:xfrm>
              <a:off x="10195795" y="1464362"/>
              <a:ext cx="1367386" cy="1416231"/>
            </a:xfrm>
            <a:custGeom>
              <a:avLst/>
              <a:gdLst/>
              <a:ahLst/>
              <a:cxnLst/>
              <a:rect l="l" t="t" r="r" b="b"/>
              <a:pathLst>
                <a:path w="1252854" h="1256029">
                  <a:moveTo>
                    <a:pt x="0" y="627888"/>
                  </a:moveTo>
                  <a:lnTo>
                    <a:pt x="1884" y="578827"/>
                  </a:lnTo>
                  <a:lnTo>
                    <a:pt x="7444" y="530797"/>
                  </a:lnTo>
                  <a:lnTo>
                    <a:pt x="16541" y="483938"/>
                  </a:lnTo>
                  <a:lnTo>
                    <a:pt x="29036" y="438390"/>
                  </a:lnTo>
                  <a:lnTo>
                    <a:pt x="44789" y="394293"/>
                  </a:lnTo>
                  <a:lnTo>
                    <a:pt x="63661" y="351786"/>
                  </a:lnTo>
                  <a:lnTo>
                    <a:pt x="85513" y="311008"/>
                  </a:lnTo>
                  <a:lnTo>
                    <a:pt x="110205" y="272101"/>
                  </a:lnTo>
                  <a:lnTo>
                    <a:pt x="137599" y="235202"/>
                  </a:lnTo>
                  <a:lnTo>
                    <a:pt x="167556" y="200452"/>
                  </a:lnTo>
                  <a:lnTo>
                    <a:pt x="199935" y="167992"/>
                  </a:lnTo>
                  <a:lnTo>
                    <a:pt x="234598" y="137959"/>
                  </a:lnTo>
                  <a:lnTo>
                    <a:pt x="271405" y="110495"/>
                  </a:lnTo>
                  <a:lnTo>
                    <a:pt x="310218" y="85739"/>
                  </a:lnTo>
                  <a:lnTo>
                    <a:pt x="350897" y="63830"/>
                  </a:lnTo>
                  <a:lnTo>
                    <a:pt x="393303" y="44908"/>
                  </a:lnTo>
                  <a:lnTo>
                    <a:pt x="437297" y="29114"/>
                  </a:lnTo>
                  <a:lnTo>
                    <a:pt x="482739" y="16586"/>
                  </a:lnTo>
                  <a:lnTo>
                    <a:pt x="529490" y="7464"/>
                  </a:lnTo>
                  <a:lnTo>
                    <a:pt x="577411" y="1889"/>
                  </a:lnTo>
                  <a:lnTo>
                    <a:pt x="626364" y="0"/>
                  </a:lnTo>
                  <a:lnTo>
                    <a:pt x="675316" y="1889"/>
                  </a:lnTo>
                  <a:lnTo>
                    <a:pt x="723237" y="7464"/>
                  </a:lnTo>
                  <a:lnTo>
                    <a:pt x="769988" y="16586"/>
                  </a:lnTo>
                  <a:lnTo>
                    <a:pt x="815430" y="29114"/>
                  </a:lnTo>
                  <a:lnTo>
                    <a:pt x="859424" y="44908"/>
                  </a:lnTo>
                  <a:lnTo>
                    <a:pt x="901830" y="63830"/>
                  </a:lnTo>
                  <a:lnTo>
                    <a:pt x="942509" y="85739"/>
                  </a:lnTo>
                  <a:lnTo>
                    <a:pt x="981322" y="110495"/>
                  </a:lnTo>
                  <a:lnTo>
                    <a:pt x="1018129" y="137959"/>
                  </a:lnTo>
                  <a:lnTo>
                    <a:pt x="1052792" y="167992"/>
                  </a:lnTo>
                  <a:lnTo>
                    <a:pt x="1085171" y="200452"/>
                  </a:lnTo>
                  <a:lnTo>
                    <a:pt x="1115128" y="235202"/>
                  </a:lnTo>
                  <a:lnTo>
                    <a:pt x="1142522" y="272101"/>
                  </a:lnTo>
                  <a:lnTo>
                    <a:pt x="1167214" y="311008"/>
                  </a:lnTo>
                  <a:lnTo>
                    <a:pt x="1189066" y="351786"/>
                  </a:lnTo>
                  <a:lnTo>
                    <a:pt x="1207938" y="394293"/>
                  </a:lnTo>
                  <a:lnTo>
                    <a:pt x="1223691" y="438390"/>
                  </a:lnTo>
                  <a:lnTo>
                    <a:pt x="1236186" y="483938"/>
                  </a:lnTo>
                  <a:lnTo>
                    <a:pt x="1245283" y="530797"/>
                  </a:lnTo>
                  <a:lnTo>
                    <a:pt x="1250843" y="578827"/>
                  </a:lnTo>
                  <a:lnTo>
                    <a:pt x="1252728" y="627888"/>
                  </a:lnTo>
                  <a:lnTo>
                    <a:pt x="1250843" y="676948"/>
                  </a:lnTo>
                  <a:lnTo>
                    <a:pt x="1245283" y="724978"/>
                  </a:lnTo>
                  <a:lnTo>
                    <a:pt x="1236186" y="771837"/>
                  </a:lnTo>
                  <a:lnTo>
                    <a:pt x="1223691" y="817385"/>
                  </a:lnTo>
                  <a:lnTo>
                    <a:pt x="1207938" y="861482"/>
                  </a:lnTo>
                  <a:lnTo>
                    <a:pt x="1189066" y="903989"/>
                  </a:lnTo>
                  <a:lnTo>
                    <a:pt x="1167214" y="944767"/>
                  </a:lnTo>
                  <a:lnTo>
                    <a:pt x="1142522" y="983674"/>
                  </a:lnTo>
                  <a:lnTo>
                    <a:pt x="1115128" y="1020573"/>
                  </a:lnTo>
                  <a:lnTo>
                    <a:pt x="1085171" y="1055323"/>
                  </a:lnTo>
                  <a:lnTo>
                    <a:pt x="1052792" y="1087783"/>
                  </a:lnTo>
                  <a:lnTo>
                    <a:pt x="1018129" y="1117816"/>
                  </a:lnTo>
                  <a:lnTo>
                    <a:pt x="981322" y="1145280"/>
                  </a:lnTo>
                  <a:lnTo>
                    <a:pt x="942509" y="1170036"/>
                  </a:lnTo>
                  <a:lnTo>
                    <a:pt x="901830" y="1191945"/>
                  </a:lnTo>
                  <a:lnTo>
                    <a:pt x="859424" y="1210867"/>
                  </a:lnTo>
                  <a:lnTo>
                    <a:pt x="815430" y="1226661"/>
                  </a:lnTo>
                  <a:lnTo>
                    <a:pt x="769988" y="1239189"/>
                  </a:lnTo>
                  <a:lnTo>
                    <a:pt x="723237" y="1248311"/>
                  </a:lnTo>
                  <a:lnTo>
                    <a:pt x="675316" y="1253886"/>
                  </a:lnTo>
                  <a:lnTo>
                    <a:pt x="626364" y="1255776"/>
                  </a:lnTo>
                  <a:lnTo>
                    <a:pt x="577411" y="1253886"/>
                  </a:lnTo>
                  <a:lnTo>
                    <a:pt x="529490" y="1248311"/>
                  </a:lnTo>
                  <a:lnTo>
                    <a:pt x="482739" y="1239189"/>
                  </a:lnTo>
                  <a:lnTo>
                    <a:pt x="437297" y="1226661"/>
                  </a:lnTo>
                  <a:lnTo>
                    <a:pt x="393303" y="1210867"/>
                  </a:lnTo>
                  <a:lnTo>
                    <a:pt x="350897" y="1191945"/>
                  </a:lnTo>
                  <a:lnTo>
                    <a:pt x="310218" y="1170036"/>
                  </a:lnTo>
                  <a:lnTo>
                    <a:pt x="271405" y="1145280"/>
                  </a:lnTo>
                  <a:lnTo>
                    <a:pt x="234598" y="1117816"/>
                  </a:lnTo>
                  <a:lnTo>
                    <a:pt x="199935" y="1087783"/>
                  </a:lnTo>
                  <a:lnTo>
                    <a:pt x="167556" y="1055323"/>
                  </a:lnTo>
                  <a:lnTo>
                    <a:pt x="137599" y="1020573"/>
                  </a:lnTo>
                  <a:lnTo>
                    <a:pt x="110205" y="983674"/>
                  </a:lnTo>
                  <a:lnTo>
                    <a:pt x="85513" y="944767"/>
                  </a:lnTo>
                  <a:lnTo>
                    <a:pt x="63661" y="903989"/>
                  </a:lnTo>
                  <a:lnTo>
                    <a:pt x="44789" y="861482"/>
                  </a:lnTo>
                  <a:lnTo>
                    <a:pt x="29036" y="817385"/>
                  </a:lnTo>
                  <a:lnTo>
                    <a:pt x="16541" y="771837"/>
                  </a:lnTo>
                  <a:lnTo>
                    <a:pt x="7444" y="724978"/>
                  </a:lnTo>
                  <a:lnTo>
                    <a:pt x="1884" y="676948"/>
                  </a:lnTo>
                  <a:lnTo>
                    <a:pt x="0" y="627888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00B2E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  <p:pic>
          <p:nvPicPr>
            <p:cNvPr id="39" name="object 28">
              <a:extLst>
                <a:ext uri="{FF2B5EF4-FFF2-40B4-BE49-F238E27FC236}">
                  <a16:creationId xmlns:a16="http://schemas.microsoft.com/office/drawing/2014/main" id="{90B9FAA9-1780-736B-278D-D3A6ACA2165F}"/>
                </a:ext>
              </a:extLst>
            </p:cNvPr>
            <p:cNvPicPr/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8837" r="-2306" b="-2042"/>
            <a:stretch/>
          </p:blipFill>
          <p:spPr>
            <a:xfrm>
              <a:off x="10296749" y="1560105"/>
              <a:ext cx="1287698" cy="1313087"/>
            </a:xfrm>
            <a:prstGeom prst="rect">
              <a:avLst/>
            </a:prstGeom>
          </p:spPr>
        </p:pic>
      </p:grpSp>
      <p:sp>
        <p:nvSpPr>
          <p:cNvPr id="31" name="object 12">
            <a:extLst>
              <a:ext uri="{FF2B5EF4-FFF2-40B4-BE49-F238E27FC236}">
                <a16:creationId xmlns:a16="http://schemas.microsoft.com/office/drawing/2014/main" id="{1832D172-1803-2E69-09C9-E271DAC392A0}"/>
              </a:ext>
            </a:extLst>
          </p:cNvPr>
          <p:cNvSpPr txBox="1"/>
          <p:nvPr/>
        </p:nvSpPr>
        <p:spPr>
          <a:xfrm>
            <a:off x="9653901" y="2842349"/>
            <a:ext cx="2472690" cy="695062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GB" sz="1400" b="1" spc="-5" dirty="0">
                <a:latin typeface="Bahnschrift" panose="020B0502040204020203" pitchFamily="34" charset="0"/>
                <a:cs typeface="Calibri"/>
              </a:rPr>
              <a:t>V Nadia Butler</a:t>
            </a:r>
          </a:p>
          <a:p>
            <a:pPr marL="12700" algn="ctr">
              <a:spcBef>
                <a:spcPts val="200"/>
              </a:spcBef>
            </a:pPr>
            <a:r>
              <a:rPr lang="en-GB" sz="1100" i="1" spc="-5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Chief Risk Officer</a:t>
            </a:r>
            <a:endParaRPr lang="en-GB" sz="1100" i="1" dirty="0">
              <a:latin typeface="Bahnschrift" panose="020B0502040204020203" pitchFamily="34" charset="0"/>
              <a:cs typeface="Calibri"/>
            </a:endParaRPr>
          </a:p>
          <a:p>
            <a:pPr marL="12700" marR="5080" algn="ctr">
              <a:spcBef>
                <a:spcPts val="200"/>
              </a:spcBef>
            </a:pPr>
            <a:r>
              <a:rPr lang="en-GB" sz="1000" spc="-5" dirty="0">
                <a:latin typeface="Bahnschrift" panose="020B0502040204020203" pitchFamily="34" charset="0"/>
                <a:cs typeface="Calibri"/>
              </a:rPr>
              <a:t>Certified Compliance Officer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CC7DD3F-9F03-E77A-1F39-735418A3E487}"/>
              </a:ext>
            </a:extLst>
          </p:cNvPr>
          <p:cNvSpPr/>
          <p:nvPr/>
        </p:nvSpPr>
        <p:spPr>
          <a:xfrm>
            <a:off x="292278" y="5376983"/>
            <a:ext cx="1980322" cy="836126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1400" b="1" spc="-5" dirty="0">
                <a:latin typeface="Bahnschrift" panose="020B0502040204020203" pitchFamily="34" charset="0"/>
                <a:cs typeface="Calibri"/>
              </a:rPr>
              <a:t>Winston Rolle, PMP</a:t>
            </a:r>
          </a:p>
          <a:p>
            <a:pPr algn="ctr">
              <a:spcBef>
                <a:spcPts val="200"/>
              </a:spcBef>
            </a:pPr>
            <a:r>
              <a:rPr lang="en-US" sz="1100" i="1" spc="-5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Chief of Equities</a:t>
            </a:r>
          </a:p>
          <a:p>
            <a:pPr algn="ctr">
              <a:spcBef>
                <a:spcPts val="200"/>
              </a:spcBef>
            </a:pPr>
            <a:r>
              <a:rPr lang="en-US" sz="1000" spc="-5" dirty="0">
                <a:latin typeface="Bahnschrift" panose="020B0502040204020203" pitchFamily="34" charset="0"/>
                <a:cs typeface="Calibri"/>
              </a:rPr>
              <a:t>Former CEO of the</a:t>
            </a:r>
            <a:br>
              <a:rPr lang="en-US" sz="1000" spc="-5" dirty="0">
                <a:latin typeface="Bahnschrift" panose="020B0502040204020203" pitchFamily="34" charset="0"/>
                <a:cs typeface="Calibri"/>
              </a:rPr>
            </a:br>
            <a:r>
              <a:rPr lang="en-US" sz="1000" spc="-5" dirty="0">
                <a:latin typeface="Bahnschrift" panose="020B0502040204020203" pitchFamily="34" charset="0"/>
                <a:cs typeface="Calibri"/>
              </a:rPr>
              <a:t>Chamber of Commerce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F3C43419-25DB-8C80-4440-4D8AC16B11FE}"/>
              </a:ext>
            </a:extLst>
          </p:cNvPr>
          <p:cNvPicPr>
            <a:picLocks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64"/>
          <a:stretch/>
        </p:blipFill>
        <p:spPr>
          <a:xfrm>
            <a:off x="586779" y="3970053"/>
            <a:ext cx="1292744" cy="1322109"/>
          </a:xfrm>
          <a:prstGeom prst="flowChartConnector">
            <a:avLst/>
          </a:prstGeom>
          <a:ln w="76200">
            <a:solidFill>
              <a:srgbClr val="00B2E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2" name="object 30">
            <a:extLst>
              <a:ext uri="{FF2B5EF4-FFF2-40B4-BE49-F238E27FC236}">
                <a16:creationId xmlns:a16="http://schemas.microsoft.com/office/drawing/2014/main" id="{E1E12010-6BC9-5C23-5079-42DDFE7E906A}"/>
              </a:ext>
            </a:extLst>
          </p:cNvPr>
          <p:cNvSpPr txBox="1"/>
          <p:nvPr/>
        </p:nvSpPr>
        <p:spPr>
          <a:xfrm>
            <a:off x="5029958" y="5303562"/>
            <a:ext cx="2065865" cy="695062"/>
          </a:xfrm>
          <a:prstGeom prst="rect">
            <a:avLst/>
          </a:prstGeom>
        </p:spPr>
        <p:txBody>
          <a:bodyPr vert="horz" wrap="square" lIns="0" tIns="104140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lang="en-US" sz="1400" b="1" dirty="0">
                <a:latin typeface="Bahnschrift" panose="020B0502040204020203" pitchFamily="34" charset="0"/>
                <a:cs typeface="Calibri"/>
              </a:rPr>
              <a:t>Doug Kryzan</a:t>
            </a:r>
          </a:p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lang="en-US" sz="1100" i="1" spc="-5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Director - Technology Consultant</a:t>
            </a:r>
            <a:endParaRPr lang="en-US" sz="1100" i="1" dirty="0">
              <a:latin typeface="Bahnschrift" panose="020B0502040204020203" pitchFamily="34" charset="0"/>
            </a:endParaRPr>
          </a:p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lang="en-US" sz="1000" spc="-5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CEO CloudPro</a:t>
            </a:r>
          </a:p>
        </p:txBody>
      </p:sp>
      <p:sp>
        <p:nvSpPr>
          <p:cNvPr id="2" name="object 30">
            <a:extLst>
              <a:ext uri="{FF2B5EF4-FFF2-40B4-BE49-F238E27FC236}">
                <a16:creationId xmlns:a16="http://schemas.microsoft.com/office/drawing/2014/main" id="{6766F849-3999-A057-0536-625F2451D05F}"/>
              </a:ext>
            </a:extLst>
          </p:cNvPr>
          <p:cNvSpPr txBox="1"/>
          <p:nvPr/>
        </p:nvSpPr>
        <p:spPr>
          <a:xfrm>
            <a:off x="2663727" y="5319933"/>
            <a:ext cx="2065865" cy="848950"/>
          </a:xfrm>
          <a:prstGeom prst="rect">
            <a:avLst/>
          </a:prstGeom>
        </p:spPr>
        <p:txBody>
          <a:bodyPr vert="horz" wrap="square" lIns="0" tIns="104140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lang="en-US" sz="1400" b="1" dirty="0">
                <a:latin typeface="Bahnschrift" panose="020B0502040204020203" pitchFamily="34" charset="0"/>
                <a:cs typeface="Calibri"/>
              </a:rPr>
              <a:t>Benita Rahming, MBA</a:t>
            </a:r>
          </a:p>
          <a:p>
            <a:pPr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strike="noStrike" kern="1200" cap="none" spc="-5" normalizeH="0" baseline="0" noProof="0" dirty="0">
                <a:ln>
                  <a:noFill/>
                </a:ln>
                <a:effectLst/>
                <a:uLnTx/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Director – Operations Consultant</a:t>
            </a:r>
          </a:p>
          <a:p>
            <a:pPr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Bahnschrift" panose="020B0502040204020203" pitchFamily="34" charset="0"/>
                <a:cs typeface="Calibri"/>
              </a:rPr>
              <a:t>Former Operations Manager</a:t>
            </a:r>
            <a:br>
              <a:rPr kumimoji="0" lang="en-US" sz="1000" b="0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Bahnschrift" panose="020B0502040204020203" pitchFamily="34" charset="0"/>
                <a:cs typeface="Calibri"/>
              </a:rPr>
            </a:br>
            <a:r>
              <a:rPr lang="en-US" sz="1000" spc="-5" dirty="0">
                <a:latin typeface="Bahnschrift" panose="020B0502040204020203" pitchFamily="34" charset="0"/>
                <a:cs typeface="Calibri"/>
              </a:rPr>
              <a:t>Walk-In Clinics Bahamas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effectLst/>
              <a:uLnTx/>
              <a:uFill>
                <a:solidFill>
                  <a:srgbClr val="2B6CB5"/>
                </a:solidFill>
              </a:uFill>
              <a:latin typeface="Bahnschrift" panose="020B0502040204020203" pitchFamily="34" charset="0"/>
              <a:cs typeface="Calibri"/>
            </a:endParaRPr>
          </a:p>
        </p:txBody>
      </p:sp>
      <p:pic>
        <p:nvPicPr>
          <p:cNvPr id="6" name="Picture 5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E04E5597-BEA7-356C-5E4D-F4BF9BB2A56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273" r="-20549"/>
          <a:stretch/>
        </p:blipFill>
        <p:spPr>
          <a:xfrm>
            <a:off x="2968650" y="3952349"/>
            <a:ext cx="1292744" cy="1332231"/>
          </a:xfrm>
          <a:prstGeom prst="flowChartConnector">
            <a:avLst/>
          </a:prstGeom>
          <a:ln w="76200">
            <a:solidFill>
              <a:srgbClr val="00B2E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F2623881-5C9E-56E2-62AE-A50D35F44A61}"/>
              </a:ext>
            </a:extLst>
          </p:cNvPr>
          <p:cNvSpPr txBox="1"/>
          <p:nvPr/>
        </p:nvSpPr>
        <p:spPr>
          <a:xfrm>
            <a:off x="7632206" y="5323454"/>
            <a:ext cx="1758117" cy="695061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lang="en-US" sz="1400" b="1" spc="-10" dirty="0">
                <a:latin typeface="Bahnschrift" panose="020B0502040204020203" pitchFamily="34" charset="0"/>
                <a:cs typeface="Calibri"/>
              </a:rPr>
              <a:t>Robertson Dieudonne</a:t>
            </a:r>
          </a:p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sz="1100" i="1" spc="-5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Chief</a:t>
            </a:r>
            <a:r>
              <a:rPr sz="1100" i="1" spc="-25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 </a:t>
            </a:r>
            <a:r>
              <a:rPr lang="en-US" sz="1100" i="1" spc="-10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Relationship Officer</a:t>
            </a:r>
          </a:p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lang="en-US" sz="1000" spc="-10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Businessman</a:t>
            </a:r>
            <a:endParaRPr sz="1000" dirty="0">
              <a:latin typeface="Bahnschrift" panose="020B0502040204020203" pitchFamily="34" charset="0"/>
              <a:cs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4737C6-6506-554B-0534-AF1E8F40791B}"/>
              </a:ext>
            </a:extLst>
          </p:cNvPr>
          <p:cNvPicPr>
            <a:picLocks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805982" y="3942663"/>
            <a:ext cx="1332507" cy="1332507"/>
          </a:xfrm>
          <a:prstGeom prst="flowChartConnector">
            <a:avLst/>
          </a:prstGeom>
          <a:ln w="76200">
            <a:solidFill>
              <a:srgbClr val="00B2E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49A64B9D-CE40-9785-0E09-15E126740D8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29"/>
          <a:stretch/>
        </p:blipFill>
        <p:spPr>
          <a:xfrm>
            <a:off x="10218442" y="3941884"/>
            <a:ext cx="1313494" cy="1319192"/>
          </a:xfrm>
          <a:prstGeom prst="flowChartConnector">
            <a:avLst/>
          </a:prstGeom>
          <a:ln w="76200">
            <a:solidFill>
              <a:srgbClr val="00B2E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2" name="object 12">
            <a:extLst>
              <a:ext uri="{FF2B5EF4-FFF2-40B4-BE49-F238E27FC236}">
                <a16:creationId xmlns:a16="http://schemas.microsoft.com/office/drawing/2014/main" id="{A45C517B-A6C2-8DF0-C44C-49E00A228A52}"/>
              </a:ext>
            </a:extLst>
          </p:cNvPr>
          <p:cNvSpPr txBox="1"/>
          <p:nvPr/>
        </p:nvSpPr>
        <p:spPr>
          <a:xfrm>
            <a:off x="9677316" y="5323453"/>
            <a:ext cx="2472690" cy="695062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GB" sz="1400" b="1" spc="-5" dirty="0">
                <a:latin typeface="Bahnschrift" panose="020B0502040204020203" pitchFamily="34" charset="0"/>
                <a:cs typeface="Calibri"/>
              </a:rPr>
              <a:t>Mark Finlayson</a:t>
            </a:r>
          </a:p>
          <a:p>
            <a:pPr marL="12700" marR="170815" algn="ctr">
              <a:spcBef>
                <a:spcPts val="200"/>
              </a:spcBef>
            </a:pPr>
            <a:r>
              <a:rPr lang="en-US" sz="1100" i="1" spc="-5" dirty="0">
                <a:uFill>
                  <a:solidFill>
                    <a:srgbClr val="2B6CB5"/>
                  </a:solidFill>
                </a:uFill>
                <a:latin typeface="Bahnschrift" panose="020B0502040204020203" pitchFamily="34" charset="0"/>
                <a:cs typeface="Calibri"/>
              </a:rPr>
              <a:t>Business &amp; Legal Advisor</a:t>
            </a:r>
          </a:p>
          <a:p>
            <a:pPr marL="12700" marR="5080" algn="ctr">
              <a:spcBef>
                <a:spcPts val="200"/>
              </a:spcBef>
            </a:pPr>
            <a:r>
              <a:rPr lang="en-GB" sz="1000" spc="-5" dirty="0">
                <a:latin typeface="Bahnschrift" panose="020B0502040204020203" pitchFamily="34" charset="0"/>
                <a:cs typeface="Calibri"/>
              </a:rPr>
              <a:t>Businessman</a:t>
            </a:r>
          </a:p>
        </p:txBody>
      </p:sp>
      <p:pic>
        <p:nvPicPr>
          <p:cNvPr id="9" name="Picture 8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3EDBE914-9E09-9B22-3542-9F2C923DF5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4111" y="3945771"/>
            <a:ext cx="1366847" cy="1366847"/>
          </a:xfrm>
          <a:prstGeom prst="flowChartConnector">
            <a:avLst/>
          </a:prstGeom>
          <a:ln w="76200">
            <a:solidFill>
              <a:srgbClr val="00B2E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A person in a blue shirt&#10;&#10;Description automatically generated">
            <a:extLst>
              <a:ext uri="{FF2B5EF4-FFF2-40B4-BE49-F238E27FC236}">
                <a16:creationId xmlns:a16="http://schemas.microsoft.com/office/drawing/2014/main" id="{9B0A8B64-D474-C757-347B-CAF4375E314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2150" y="1605514"/>
            <a:ext cx="1259596" cy="125399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2E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2539139"/>
      </p:ext>
    </p:extLst>
  </p:cSld>
  <p:clrMapOvr>
    <a:masterClrMapping/>
  </p:clrMapOvr>
</p:sld>
</file>

<file path=ppt/theme/theme1.xml><?xml version="1.0" encoding="utf-8"?>
<a:theme xmlns:a="http://schemas.openxmlformats.org/drawingml/2006/main" name="Header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VariableListDefinition name="AD_HOC" displayName="AD_HOC" id="a9efe04f-504b-459e-8229-d1112c35aa96" isdomainofvalue="False" dataSourceId="318c21b0-114f-4380-9230-e13d94d315a6"/>
</file>

<file path=customXml/item2.xml><?xml version="1.0" encoding="utf-8"?>
<VariableList UniqueId="a9efe04f-504b-459e-8229-d1112c35aa96" Name="AD_HOC" ContentType="XML" MajorVersion="0" MinorVersion="1" isLocalCopy="False" IsBaseObject="False" DataSourceId="318c21b0-114f-4380-9230-e13d94d315a6" DataSourceMajorVersion="0" DataSourceMinorVersion="1"/>
</file>

<file path=customXml/item3.xml><?xml version="1.0" encoding="utf-8"?>
<VariableListDefinition name="Computed" displayName="Computed" id="8ef666de-f247-4793-a045-af4126b3b7de" isdomainofvalue="False" dataSourceId="cd83bcbc-f481-4165-961e-db58f1ccc174"/>
</file>

<file path=customXml/item4.xml><?xml version="1.0" encoding="utf-8"?>
<VariableList UniqueId="8ef666de-f247-4793-a045-af4126b3b7de" Name="Computed" ContentType="XML" MajorVersion="0" MinorVersion="1" isLocalCopy="False" IsBaseObject="False" DataSourceId="cd83bcbc-f481-4165-961e-db58f1ccc174" DataSourceMajorVersion="0" DataSourceMinorVersion="1"/>
</file>

<file path=customXml/item5.xml><?xml version="1.0" encoding="utf-8"?>
<VariableListDefinition name="System" displayName="System" id="4655fdbb-c0c6-405e-9421-5a3f274ce567" isdomainofvalue="False" dataSourceId="289ae75a-ff8d-4010-aa78-8775c31aabd5"/>
</file>

<file path=customXml/item6.xml><?xml version="1.0" encoding="utf-8"?>
<VariableList UniqueId="4655fdbb-c0c6-405e-9421-5a3f274ce567" Name="System" ContentType="XML" MajorVersion="0" MinorVersion="1" isLocalCopy="False" IsBaseObject="False" DataSourceId="289ae75a-ff8d-4010-aa78-8775c31aabd5" DataSourceMajorVersion="0" DataSourceMinorVersion="1"/>
</file>

<file path=customXml/item7.xml><?xml version="1.0" encoding="utf-8"?>
<AllExternalAdhocVariableMappings/>
</file>

<file path=customXml/itemProps1.xml><?xml version="1.0" encoding="utf-8"?>
<ds:datastoreItem xmlns:ds="http://schemas.openxmlformats.org/officeDocument/2006/customXml" ds:itemID="{7B78A3F5-107D-4D7B-A969-78E908A10CC3}">
  <ds:schemaRefs/>
</ds:datastoreItem>
</file>

<file path=customXml/itemProps2.xml><?xml version="1.0" encoding="utf-8"?>
<ds:datastoreItem xmlns:ds="http://schemas.openxmlformats.org/officeDocument/2006/customXml" ds:itemID="{C9F05D92-AE16-4BA1-8E1F-E6281D810CA7}">
  <ds:schemaRefs/>
</ds:datastoreItem>
</file>

<file path=customXml/itemProps3.xml><?xml version="1.0" encoding="utf-8"?>
<ds:datastoreItem xmlns:ds="http://schemas.openxmlformats.org/officeDocument/2006/customXml" ds:itemID="{7C87FDE9-95E6-4688-87FE-DA2665B09435}">
  <ds:schemaRefs/>
</ds:datastoreItem>
</file>

<file path=customXml/itemProps4.xml><?xml version="1.0" encoding="utf-8"?>
<ds:datastoreItem xmlns:ds="http://schemas.openxmlformats.org/officeDocument/2006/customXml" ds:itemID="{D9CA449E-9906-479B-9A1E-DDE48CBC4508}">
  <ds:schemaRefs/>
</ds:datastoreItem>
</file>

<file path=customXml/itemProps5.xml><?xml version="1.0" encoding="utf-8"?>
<ds:datastoreItem xmlns:ds="http://schemas.openxmlformats.org/officeDocument/2006/customXml" ds:itemID="{7401395A-F085-4A35-B232-3B9919B53773}">
  <ds:schemaRefs/>
</ds:datastoreItem>
</file>

<file path=customXml/itemProps6.xml><?xml version="1.0" encoding="utf-8"?>
<ds:datastoreItem xmlns:ds="http://schemas.openxmlformats.org/officeDocument/2006/customXml" ds:itemID="{936ED2C6-6B3C-475F-ACDC-D19105C9883F}">
  <ds:schemaRefs/>
</ds:datastoreItem>
</file>

<file path=customXml/itemProps7.xml><?xml version="1.0" encoding="utf-8"?>
<ds:datastoreItem xmlns:ds="http://schemas.openxmlformats.org/officeDocument/2006/customXml" ds:itemID="{B8CFA173-019A-4FB6-A293-9FD9D5EC8017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1003</Words>
  <Application>Microsoft Office PowerPoint</Application>
  <PresentationFormat>Widescreen</PresentationFormat>
  <Paragraphs>173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Bahnschrift</vt:lpstr>
      <vt:lpstr>Calibri</vt:lpstr>
      <vt:lpstr>Calibri Light</vt:lpstr>
      <vt:lpstr>Century Gothic</vt:lpstr>
      <vt:lpstr>Proxima Nova Rg</vt:lpstr>
      <vt:lpstr>Header Slide</vt:lpstr>
      <vt:lpstr>Miami-Dade  Beacon Council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diverse international team with tons of experience expertise in Legal, Compliance, Internet Sales, Operations, Internet Technology, Engineering and Economics.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Tully</dc:creator>
  <cp:lastModifiedBy>Alexandra Tully</cp:lastModifiedBy>
  <cp:revision>537</cp:revision>
  <dcterms:created xsi:type="dcterms:W3CDTF">2021-03-16T10:19:46Z</dcterms:created>
  <dcterms:modified xsi:type="dcterms:W3CDTF">2023-07-10T16:48:23Z</dcterms:modified>
</cp:coreProperties>
</file>