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embeddedFontLst>
    <p:embeddedFont>
      <p:font typeface="Barlow" panose="00000500000000000000" pitchFamily="2" charset="0"/>
      <p:regular r:id="rId11"/>
      <p:bold r:id="rId12"/>
      <p:italic r:id="rId13"/>
      <p:boldItalic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Comfortaa SemiBold" panose="020B0604020202020204" charset="0"/>
      <p:regular r:id="rId19"/>
      <p:bold r:id="rId20"/>
    </p:embeddedFont>
    <p:embeddedFont>
      <p:font typeface="Trebuchet MS" panose="020B0603020202020204" pitchFamily="34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5" roundtripDataSignature="AMtx7miq9w5mCVItz4vd69QL4kHXEfDNv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" name="Google Shape;104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2" name="Google Shape;12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2" name="Google Shape;20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2" name="Google Shape;242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1" name="Google Shape;251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1" name="Google Shape;261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1" name="Google Shape;271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10" descr="A picture containing grass, decorated, colorful, stadium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10"/>
          <p:cNvSpPr/>
          <p:nvPr/>
        </p:nvSpPr>
        <p:spPr>
          <a:xfrm>
            <a:off x="0" y="0"/>
            <a:ext cx="4980300" cy="6858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" name="Google Shape;18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8368" y="713681"/>
            <a:ext cx="3718560" cy="1054929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10"/>
          <p:cNvSpPr txBox="1"/>
          <p:nvPr/>
        </p:nvSpPr>
        <p:spPr>
          <a:xfrm>
            <a:off x="7891817" y="6063988"/>
            <a:ext cx="41454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6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2022 Stewart Audio™ Inc. All rights reserved.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9"/>
          <p:cNvSpPr/>
          <p:nvPr/>
        </p:nvSpPr>
        <p:spPr>
          <a:xfrm>
            <a:off x="0" y="6176962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19"/>
          <p:cNvSpPr/>
          <p:nvPr/>
        </p:nvSpPr>
        <p:spPr>
          <a:xfrm>
            <a:off x="0" y="0"/>
            <a:ext cx="12192000" cy="16908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9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9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8" name="Google Shape;78;p1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79" name="Google Shape;79;p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982200" y="263761"/>
            <a:ext cx="1872996" cy="531356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9"/>
          <p:cNvSpPr txBox="1"/>
          <p:nvPr/>
        </p:nvSpPr>
        <p:spPr>
          <a:xfrm>
            <a:off x="838201" y="6350169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2022 Stewart Audio™ Inc. All rights reserved.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>
  <p:cSld name="Content with Caption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0"/>
          <p:cNvSpPr/>
          <p:nvPr/>
        </p:nvSpPr>
        <p:spPr>
          <a:xfrm>
            <a:off x="0" y="0"/>
            <a:ext cx="4962000" cy="20574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2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pic>
        <p:nvPicPr>
          <p:cNvPr id="85" name="Google Shape;85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982200" y="263761"/>
            <a:ext cx="1872996" cy="531355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20"/>
          <p:cNvSpPr/>
          <p:nvPr/>
        </p:nvSpPr>
        <p:spPr>
          <a:xfrm>
            <a:off x="0" y="6176962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20"/>
          <p:cNvSpPr txBox="1"/>
          <p:nvPr/>
        </p:nvSpPr>
        <p:spPr>
          <a:xfrm>
            <a:off x="838201" y="6350169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2022 Stewart Audio™ Inc. All rights reserved.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1"/>
          <p:cNvSpPr/>
          <p:nvPr/>
        </p:nvSpPr>
        <p:spPr>
          <a:xfrm>
            <a:off x="0" y="0"/>
            <a:ext cx="12192000" cy="16908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21"/>
          <p:cNvSpPr txBox="1">
            <a:spLocks noGrp="1"/>
          </p:cNvSpPr>
          <p:nvPr>
            <p:ph type="body" idx="1"/>
          </p:nvPr>
        </p:nvSpPr>
        <p:spPr>
          <a:xfrm rot="5400000">
            <a:off x="3920400" y="-1256575"/>
            <a:ext cx="4351200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92" name="Google Shape;92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982200" y="263761"/>
            <a:ext cx="1872996" cy="531356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21"/>
          <p:cNvSpPr/>
          <p:nvPr/>
        </p:nvSpPr>
        <p:spPr>
          <a:xfrm>
            <a:off x="0" y="6176962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21"/>
          <p:cNvSpPr txBox="1"/>
          <p:nvPr/>
        </p:nvSpPr>
        <p:spPr>
          <a:xfrm>
            <a:off x="838201" y="6350169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2022 Stewart Audio™ Inc. All rights reserved.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1"/>
          <p:cNvSpPr/>
          <p:nvPr/>
        </p:nvSpPr>
        <p:spPr>
          <a:xfrm>
            <a:off x="0" y="0"/>
            <a:ext cx="12192000" cy="16908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" name="Google Shape;22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982200" y="263761"/>
            <a:ext cx="1872996" cy="53135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11"/>
          <p:cNvSpPr/>
          <p:nvPr/>
        </p:nvSpPr>
        <p:spPr>
          <a:xfrm>
            <a:off x="0" y="6176962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11"/>
          <p:cNvSpPr txBox="1"/>
          <p:nvPr/>
        </p:nvSpPr>
        <p:spPr>
          <a:xfrm>
            <a:off x="838201" y="6350169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2022 Stewart Audio™ Inc. All rights reserved.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2"/>
          <p:cNvSpPr/>
          <p:nvPr/>
        </p:nvSpPr>
        <p:spPr>
          <a:xfrm>
            <a:off x="0" y="0"/>
            <a:ext cx="12192000" cy="16908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8" name="Google Shape;28;p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982200" y="263761"/>
            <a:ext cx="1872996" cy="531356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12"/>
          <p:cNvSpPr txBox="1"/>
          <p:nvPr/>
        </p:nvSpPr>
        <p:spPr>
          <a:xfrm>
            <a:off x="838201" y="6350169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© 2022 Stewart Audio™ Inc. All rights reserved.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3"/>
          <p:cNvSpPr/>
          <p:nvPr/>
        </p:nvSpPr>
        <p:spPr>
          <a:xfrm>
            <a:off x="0" y="0"/>
            <a:ext cx="12192000" cy="16908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33" name="Google Shape;33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982200" y="263761"/>
            <a:ext cx="1872996" cy="531356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13"/>
          <p:cNvSpPr/>
          <p:nvPr/>
        </p:nvSpPr>
        <p:spPr>
          <a:xfrm>
            <a:off x="0" y="6176962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13"/>
          <p:cNvSpPr txBox="1"/>
          <p:nvPr/>
        </p:nvSpPr>
        <p:spPr>
          <a:xfrm>
            <a:off x="838201" y="6350169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2022 Stewart Audio™ Inc. All rights reserved.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>
  <p:cSld name="Picture with Ca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14" descr="Background pattern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962144" y="0"/>
            <a:ext cx="7229856" cy="6176961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14"/>
          <p:cNvSpPr/>
          <p:nvPr/>
        </p:nvSpPr>
        <p:spPr>
          <a:xfrm>
            <a:off x="0" y="0"/>
            <a:ext cx="4962000" cy="20574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1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pic>
        <p:nvPicPr>
          <p:cNvPr id="41" name="Google Shape;4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82200" y="263761"/>
            <a:ext cx="1872996" cy="531356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14"/>
          <p:cNvSpPr/>
          <p:nvPr/>
        </p:nvSpPr>
        <p:spPr>
          <a:xfrm>
            <a:off x="0" y="6176962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14"/>
          <p:cNvSpPr txBox="1"/>
          <p:nvPr/>
        </p:nvSpPr>
        <p:spPr>
          <a:xfrm>
            <a:off x="838201" y="6350169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2022 Stewart Audio™ Inc. All rights reserved.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5"/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rgbClr val="24425C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6" name="Google Shape;46;p15"/>
          <p:cNvPicPr preferRelativeResize="0"/>
          <p:nvPr/>
        </p:nvPicPr>
        <p:blipFill rotWithShape="1">
          <a:blip r:embed="rId2">
            <a:alphaModFix/>
          </a:blip>
          <a:srcRect t="7798" b="7806"/>
          <a:stretch/>
        </p:blipFill>
        <p:spPr>
          <a:xfrm>
            <a:off x="0" y="0"/>
            <a:ext cx="12192000" cy="6857998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15"/>
          <p:cNvSpPr txBox="1"/>
          <p:nvPr/>
        </p:nvSpPr>
        <p:spPr>
          <a:xfrm>
            <a:off x="562116" y="6063988"/>
            <a:ext cx="41454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600" b="0" i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2022 Stewart Audio™ Inc. All rights reserved.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8" name="Google Shape;48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82200" y="5954506"/>
            <a:ext cx="1872996" cy="5313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6"/>
          <p:cNvSpPr/>
          <p:nvPr/>
        </p:nvSpPr>
        <p:spPr>
          <a:xfrm>
            <a:off x="0" y="6176962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16"/>
          <p:cNvSpPr/>
          <p:nvPr/>
        </p:nvSpPr>
        <p:spPr>
          <a:xfrm>
            <a:off x="0" y="0"/>
            <a:ext cx="12192000" cy="16908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4" name="Google Shape;54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982200" y="263761"/>
            <a:ext cx="1872996" cy="531356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6"/>
          <p:cNvSpPr txBox="1"/>
          <p:nvPr/>
        </p:nvSpPr>
        <p:spPr>
          <a:xfrm>
            <a:off x="838201" y="6350169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2022 Stewart Audio™ Inc. All rights reserved.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7"/>
          <p:cNvSpPr/>
          <p:nvPr/>
        </p:nvSpPr>
        <p:spPr>
          <a:xfrm>
            <a:off x="0" y="6176962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17"/>
          <p:cNvSpPr/>
          <p:nvPr/>
        </p:nvSpPr>
        <p:spPr>
          <a:xfrm>
            <a:off x="0" y="0"/>
            <a:ext cx="12192000" cy="16908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1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pic>
        <p:nvPicPr>
          <p:cNvPr id="61" name="Google Shape;61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982200" y="263761"/>
            <a:ext cx="1872996" cy="531356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7"/>
          <p:cNvSpPr txBox="1"/>
          <p:nvPr/>
        </p:nvSpPr>
        <p:spPr>
          <a:xfrm>
            <a:off x="838201" y="6350169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2022 Stewart Audio™ Inc. All rights reserved.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8"/>
          <p:cNvSpPr/>
          <p:nvPr/>
        </p:nvSpPr>
        <p:spPr>
          <a:xfrm>
            <a:off x="0" y="6176962"/>
            <a:ext cx="12192000" cy="6810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18"/>
          <p:cNvSpPr/>
          <p:nvPr/>
        </p:nvSpPr>
        <p:spPr>
          <a:xfrm>
            <a:off x="0" y="0"/>
            <a:ext cx="12192000" cy="16908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p1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69" name="Google Shape;69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982200" y="263761"/>
            <a:ext cx="1872996" cy="531356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8"/>
          <p:cNvSpPr txBox="1"/>
          <p:nvPr/>
        </p:nvSpPr>
        <p:spPr>
          <a:xfrm>
            <a:off x="838201" y="6350169"/>
            <a:ext cx="1051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2022 Stewart Audio™ Inc. All rights reserved.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26" Type="http://schemas.openxmlformats.org/officeDocument/2006/relationships/image" Target="../media/image32.png"/><Relationship Id="rId3" Type="http://schemas.openxmlformats.org/officeDocument/2006/relationships/image" Target="../media/image9.png"/><Relationship Id="rId21" Type="http://schemas.openxmlformats.org/officeDocument/2006/relationships/image" Target="../media/image27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5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2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24" Type="http://schemas.openxmlformats.org/officeDocument/2006/relationships/image" Target="../media/image30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23" Type="http://schemas.openxmlformats.org/officeDocument/2006/relationships/image" Target="../media/image29.png"/><Relationship Id="rId10" Type="http://schemas.openxmlformats.org/officeDocument/2006/relationships/image" Target="../media/image16.png"/><Relationship Id="rId19" Type="http://schemas.openxmlformats.org/officeDocument/2006/relationships/image" Target="../media/image25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Relationship Id="rId22" Type="http://schemas.openxmlformats.org/officeDocument/2006/relationships/image" Target="../media/image28.png"/><Relationship Id="rId27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5" Type="http://schemas.openxmlformats.org/officeDocument/2006/relationships/image" Target="../media/image4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8.png"/><Relationship Id="rId4" Type="http://schemas.openxmlformats.org/officeDocument/2006/relationships/image" Target="../media/image4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0.jpg"/><Relationship Id="rId4" Type="http://schemas.openxmlformats.org/officeDocument/2006/relationships/image" Target="../media/image4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"/>
          <p:cNvSpPr txBox="1"/>
          <p:nvPr/>
        </p:nvSpPr>
        <p:spPr>
          <a:xfrm>
            <a:off x="553454" y="2858036"/>
            <a:ext cx="4176900" cy="16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 Future Starts Now</a:t>
            </a:r>
            <a:endParaRPr/>
          </a:p>
        </p:txBody>
      </p:sp>
      <p:sp>
        <p:nvSpPr>
          <p:cNvPr id="101" name="Google Shape;101;p1"/>
          <p:cNvSpPr txBox="1"/>
          <p:nvPr/>
        </p:nvSpPr>
        <p:spPr>
          <a:xfrm>
            <a:off x="600200" y="6120468"/>
            <a:ext cx="4083549" cy="271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[12/09/2022]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30555" y="1995579"/>
            <a:ext cx="8530891" cy="3870251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2"/>
          <p:cNvSpPr txBox="1"/>
          <p:nvPr/>
        </p:nvSpPr>
        <p:spPr>
          <a:xfrm>
            <a:off x="1580675" y="165175"/>
            <a:ext cx="8105700" cy="144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lt1"/>
                </a:solidFill>
              </a:rPr>
              <a:t>SA|Core</a:t>
            </a:r>
            <a:endParaRPr sz="4400" b="1">
              <a:solidFill>
                <a:schemeClr val="lt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New Digital Core Platform</a:t>
            </a:r>
            <a:endParaRPr/>
          </a:p>
        </p:txBody>
      </p:sp>
      <p:grpSp>
        <p:nvGrpSpPr>
          <p:cNvPr id="109" name="Google Shape;109;p2"/>
          <p:cNvGrpSpPr/>
          <p:nvPr/>
        </p:nvGrpSpPr>
        <p:grpSpPr>
          <a:xfrm>
            <a:off x="2829945" y="2373733"/>
            <a:ext cx="6532109" cy="3113942"/>
            <a:chOff x="2505565" y="2314122"/>
            <a:chExt cx="7180869" cy="3423214"/>
          </a:xfrm>
        </p:grpSpPr>
        <p:grpSp>
          <p:nvGrpSpPr>
            <p:cNvPr id="110" name="Google Shape;110;p2"/>
            <p:cNvGrpSpPr/>
            <p:nvPr/>
          </p:nvGrpSpPr>
          <p:grpSpPr>
            <a:xfrm>
              <a:off x="2505565" y="3906524"/>
              <a:ext cx="7180869" cy="1830812"/>
              <a:chOff x="2644200" y="2745046"/>
              <a:chExt cx="5561543" cy="738951"/>
            </a:xfrm>
          </p:grpSpPr>
          <p:sp>
            <p:nvSpPr>
              <p:cNvPr id="111" name="Google Shape;111;p2"/>
              <p:cNvSpPr/>
              <p:nvPr/>
            </p:nvSpPr>
            <p:spPr>
              <a:xfrm>
                <a:off x="2644200" y="2745046"/>
                <a:ext cx="5561543" cy="738951"/>
              </a:xfrm>
              <a:prstGeom prst="can">
                <a:avLst>
                  <a:gd name="adj" fmla="val 50000"/>
                </a:avLst>
              </a:prstGeom>
              <a:solidFill>
                <a:srgbClr val="B61122"/>
              </a:solidFill>
              <a:ln w="12700" cap="flat" cmpd="sng">
                <a:solidFill>
                  <a:srgbClr val="6C0A13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" name="Google Shape;112;p2"/>
              <p:cNvSpPr txBox="1"/>
              <p:nvPr/>
            </p:nvSpPr>
            <p:spPr>
              <a:xfrm>
                <a:off x="3880180" y="3198384"/>
                <a:ext cx="3089700" cy="204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Dual Core Processor</a:t>
                </a:r>
                <a:endParaRPr/>
              </a:p>
            </p:txBody>
          </p:sp>
        </p:grpSp>
        <p:grpSp>
          <p:nvGrpSpPr>
            <p:cNvPr id="113" name="Google Shape;113;p2"/>
            <p:cNvGrpSpPr/>
            <p:nvPr/>
          </p:nvGrpSpPr>
          <p:grpSpPr>
            <a:xfrm>
              <a:off x="3315048" y="2987040"/>
              <a:ext cx="5561543" cy="1553192"/>
              <a:chOff x="2644200" y="2745046"/>
              <a:chExt cx="5561543" cy="820882"/>
            </a:xfrm>
          </p:grpSpPr>
          <p:sp>
            <p:nvSpPr>
              <p:cNvPr id="114" name="Google Shape;114;p2"/>
              <p:cNvSpPr/>
              <p:nvPr/>
            </p:nvSpPr>
            <p:spPr>
              <a:xfrm>
                <a:off x="2644200" y="2745046"/>
                <a:ext cx="5561543" cy="820882"/>
              </a:xfrm>
              <a:prstGeom prst="can">
                <a:avLst>
                  <a:gd name="adj" fmla="val 47278"/>
                </a:avLst>
              </a:prstGeom>
              <a:solidFill>
                <a:srgbClr val="FDAB0B"/>
              </a:solidFill>
              <a:ln w="12700" cap="flat" cmpd="sng">
                <a:solidFill>
                  <a:srgbClr val="7F6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" name="Google Shape;115;p2"/>
              <p:cNvSpPr txBox="1"/>
              <p:nvPr/>
            </p:nvSpPr>
            <p:spPr>
              <a:xfrm>
                <a:off x="3430736" y="3189202"/>
                <a:ext cx="3989100" cy="268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Embedded Linux</a:t>
                </a:r>
                <a:endParaRPr/>
              </a:p>
            </p:txBody>
          </p:sp>
        </p:grpSp>
        <p:grpSp>
          <p:nvGrpSpPr>
            <p:cNvPr id="116" name="Google Shape;116;p2"/>
            <p:cNvGrpSpPr/>
            <p:nvPr/>
          </p:nvGrpSpPr>
          <p:grpSpPr>
            <a:xfrm>
              <a:off x="4100897" y="2314122"/>
              <a:ext cx="3989683" cy="1128403"/>
              <a:chOff x="3026351" y="2238703"/>
              <a:chExt cx="4796614" cy="707886"/>
            </a:xfrm>
          </p:grpSpPr>
          <p:sp>
            <p:nvSpPr>
              <p:cNvPr id="117" name="Google Shape;117;p2"/>
              <p:cNvSpPr/>
              <p:nvPr/>
            </p:nvSpPr>
            <p:spPr>
              <a:xfrm>
                <a:off x="3026979" y="2238703"/>
                <a:ext cx="4795986" cy="707886"/>
              </a:xfrm>
              <a:prstGeom prst="can">
                <a:avLst>
                  <a:gd name="adj" fmla="val 40829"/>
                </a:avLst>
              </a:prstGeom>
              <a:solidFill>
                <a:srgbClr val="0E8941"/>
              </a:solidFill>
              <a:ln w="12700" cap="flat" cmpd="sng">
                <a:solidFill>
                  <a:srgbClr val="385623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" name="Google Shape;118;p2"/>
              <p:cNvSpPr txBox="1"/>
              <p:nvPr/>
            </p:nvSpPr>
            <p:spPr>
              <a:xfrm>
                <a:off x="3026351" y="2568515"/>
                <a:ext cx="4796100" cy="318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API</a:t>
                </a:r>
                <a:r>
                  <a:rPr lang="en-US" sz="2400" b="1">
                    <a:solidFill>
                      <a:schemeClr val="lt1"/>
                    </a:solidFill>
                  </a:rPr>
                  <a:t>/Web Server</a:t>
                </a:r>
                <a:endParaRPr/>
              </a:p>
            </p:txBody>
          </p:sp>
        </p:grpSp>
      </p:grpSp>
      <p:pic>
        <p:nvPicPr>
          <p:cNvPr id="119" name="Google Shape;119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5721" y="413435"/>
            <a:ext cx="981503" cy="9422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"/>
          <p:cNvSpPr txBox="1">
            <a:spLocks noGrp="1"/>
          </p:cNvSpPr>
          <p:nvPr>
            <p:ph type="title"/>
          </p:nvPr>
        </p:nvSpPr>
        <p:spPr>
          <a:xfrm>
            <a:off x="1579753" y="365125"/>
            <a:ext cx="835782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en-US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Modular and Scalable Design</a:t>
            </a:r>
            <a:endParaRPr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" name="Google Shape;126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5377" y="4040625"/>
            <a:ext cx="555799" cy="5557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7" name="Google Shape;127;p3"/>
          <p:cNvGrpSpPr/>
          <p:nvPr/>
        </p:nvGrpSpPr>
        <p:grpSpPr>
          <a:xfrm>
            <a:off x="4792592" y="3231493"/>
            <a:ext cx="2606678" cy="1241637"/>
            <a:chOff x="3166811" y="2540510"/>
            <a:chExt cx="6044850" cy="2879338"/>
          </a:xfrm>
        </p:grpSpPr>
        <p:grpSp>
          <p:nvGrpSpPr>
            <p:cNvPr id="128" name="Google Shape;128;p3"/>
            <p:cNvGrpSpPr/>
            <p:nvPr/>
          </p:nvGrpSpPr>
          <p:grpSpPr>
            <a:xfrm>
              <a:off x="3166811" y="3828397"/>
              <a:ext cx="6044850" cy="1591451"/>
              <a:chOff x="3156331" y="2713511"/>
              <a:chExt cx="4681703" cy="642340"/>
            </a:xfrm>
          </p:grpSpPr>
          <p:sp>
            <p:nvSpPr>
              <p:cNvPr id="129" name="Google Shape;129;p3"/>
              <p:cNvSpPr/>
              <p:nvPr/>
            </p:nvSpPr>
            <p:spPr>
              <a:xfrm>
                <a:off x="3156578" y="2713511"/>
                <a:ext cx="4681456" cy="642340"/>
              </a:xfrm>
              <a:prstGeom prst="can">
                <a:avLst>
                  <a:gd name="adj" fmla="val 50000"/>
                </a:avLst>
              </a:prstGeom>
              <a:solidFill>
                <a:srgbClr val="B61122"/>
              </a:solidFill>
              <a:ln w="12700" cap="flat" cmpd="sng">
                <a:solidFill>
                  <a:srgbClr val="6C0A13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" name="Google Shape;130;p3"/>
              <p:cNvSpPr txBox="1"/>
              <p:nvPr/>
            </p:nvSpPr>
            <p:spPr>
              <a:xfrm>
                <a:off x="3156331" y="3025907"/>
                <a:ext cx="4681500" cy="259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Dual Core Processor</a:t>
                </a:r>
                <a:endParaRPr/>
              </a:p>
            </p:txBody>
          </p:sp>
        </p:grpSp>
        <p:grpSp>
          <p:nvGrpSpPr>
            <p:cNvPr id="131" name="Google Shape;131;p3"/>
            <p:cNvGrpSpPr/>
            <p:nvPr/>
          </p:nvGrpSpPr>
          <p:grpSpPr>
            <a:xfrm>
              <a:off x="3736774" y="3076452"/>
              <a:ext cx="4870185" cy="1350129"/>
              <a:chOff x="3065926" y="2792302"/>
              <a:chExt cx="4870185" cy="713561"/>
            </a:xfrm>
          </p:grpSpPr>
          <p:sp>
            <p:nvSpPr>
              <p:cNvPr id="132" name="Google Shape;132;p3"/>
              <p:cNvSpPr/>
              <p:nvPr/>
            </p:nvSpPr>
            <p:spPr>
              <a:xfrm>
                <a:off x="3065926" y="2792302"/>
                <a:ext cx="4834426" cy="713561"/>
              </a:xfrm>
              <a:prstGeom prst="can">
                <a:avLst>
                  <a:gd name="adj" fmla="val 47278"/>
                </a:avLst>
              </a:prstGeom>
              <a:solidFill>
                <a:srgbClr val="FDAB0B"/>
              </a:solidFill>
              <a:ln w="12700" cap="flat" cmpd="sng">
                <a:solidFill>
                  <a:srgbClr val="7F6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" name="Google Shape;133;p3"/>
              <p:cNvSpPr txBox="1"/>
              <p:nvPr/>
            </p:nvSpPr>
            <p:spPr>
              <a:xfrm>
                <a:off x="3101611" y="3100108"/>
                <a:ext cx="4834500" cy="339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Embedded Linux</a:t>
                </a:r>
                <a:endParaRPr/>
              </a:p>
            </p:txBody>
          </p:sp>
        </p:grpSp>
        <p:grpSp>
          <p:nvGrpSpPr>
            <p:cNvPr id="134" name="Google Shape;134;p3"/>
            <p:cNvGrpSpPr/>
            <p:nvPr/>
          </p:nvGrpSpPr>
          <p:grpSpPr>
            <a:xfrm>
              <a:off x="4406578" y="2540510"/>
              <a:ext cx="3467735" cy="985617"/>
              <a:chOff x="3393856" y="2380720"/>
              <a:chExt cx="4169100" cy="618310"/>
            </a:xfrm>
          </p:grpSpPr>
          <p:sp>
            <p:nvSpPr>
              <p:cNvPr id="135" name="Google Shape;135;p3"/>
              <p:cNvSpPr/>
              <p:nvPr/>
            </p:nvSpPr>
            <p:spPr>
              <a:xfrm>
                <a:off x="3393958" y="2380720"/>
                <a:ext cx="4168958" cy="615338"/>
              </a:xfrm>
              <a:prstGeom prst="can">
                <a:avLst>
                  <a:gd name="adj" fmla="val 40829"/>
                </a:avLst>
              </a:prstGeom>
              <a:solidFill>
                <a:srgbClr val="0E8941"/>
              </a:solidFill>
              <a:ln w="12700" cap="flat" cmpd="sng">
                <a:solidFill>
                  <a:srgbClr val="385623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" name="Google Shape;136;p3"/>
              <p:cNvSpPr txBox="1"/>
              <p:nvPr/>
            </p:nvSpPr>
            <p:spPr>
              <a:xfrm>
                <a:off x="3393856" y="2596130"/>
                <a:ext cx="4169100" cy="402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API / Server</a:t>
                </a:r>
                <a:endParaRPr/>
              </a:p>
            </p:txBody>
          </p:sp>
        </p:grpSp>
      </p:grpSp>
      <p:grpSp>
        <p:nvGrpSpPr>
          <p:cNvPr id="137" name="Google Shape;137;p3"/>
          <p:cNvGrpSpPr/>
          <p:nvPr/>
        </p:nvGrpSpPr>
        <p:grpSpPr>
          <a:xfrm>
            <a:off x="841065" y="3153842"/>
            <a:ext cx="3871024" cy="2566141"/>
            <a:chOff x="1204193" y="2834273"/>
            <a:chExt cx="3980488" cy="2638706"/>
          </a:xfrm>
        </p:grpSpPr>
        <p:grpSp>
          <p:nvGrpSpPr>
            <p:cNvPr id="138" name="Google Shape;138;p3"/>
            <p:cNvGrpSpPr/>
            <p:nvPr/>
          </p:nvGrpSpPr>
          <p:grpSpPr>
            <a:xfrm>
              <a:off x="1204193" y="2834273"/>
              <a:ext cx="1671757" cy="2638706"/>
              <a:chOff x="1204193" y="2707471"/>
              <a:chExt cx="1671757" cy="2638706"/>
            </a:xfrm>
          </p:grpSpPr>
          <p:pic>
            <p:nvPicPr>
              <p:cNvPr id="139" name="Google Shape;139;p3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 rot="-1642225">
                <a:off x="1420154" y="2720282"/>
                <a:ext cx="180975" cy="514350"/>
              </a:xfrm>
              <a:prstGeom prst="rect">
                <a:avLst/>
              </a:prstGeom>
              <a:noFill/>
              <a:ln>
                <a:noFill/>
              </a:ln>
            </p:spPr>
          </p:pic>
          <p:grpSp>
            <p:nvGrpSpPr>
              <p:cNvPr id="140" name="Google Shape;140;p3"/>
              <p:cNvGrpSpPr/>
              <p:nvPr/>
            </p:nvGrpSpPr>
            <p:grpSpPr>
              <a:xfrm>
                <a:off x="1204193" y="3674420"/>
                <a:ext cx="1671757" cy="1671757"/>
                <a:chOff x="1540642" y="2635783"/>
                <a:chExt cx="1671757" cy="1671757"/>
              </a:xfrm>
            </p:grpSpPr>
            <p:pic>
              <p:nvPicPr>
                <p:cNvPr id="141" name="Google Shape;141;p3"/>
                <p:cNvPicPr preferRelativeResize="0"/>
                <p:nvPr/>
              </p:nvPicPr>
              <p:blipFill rotWithShape="1">
                <a:blip r:embed="rId5">
                  <a:alphaModFix/>
                </a:blip>
                <a:srcRect/>
                <a:stretch/>
              </p:blipFill>
              <p:spPr>
                <a:xfrm>
                  <a:off x="1540642" y="2635783"/>
                  <a:ext cx="1671757" cy="1671757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142" name="Google Shape;142;p3"/>
                <p:cNvPicPr preferRelativeResize="0"/>
                <p:nvPr/>
              </p:nvPicPr>
              <p:blipFill rotWithShape="1">
                <a:blip r:embed="rId6">
                  <a:alphaModFix/>
                </a:blip>
                <a:srcRect/>
                <a:stretch/>
              </p:blipFill>
              <p:spPr>
                <a:xfrm>
                  <a:off x="1836490" y="2892055"/>
                  <a:ext cx="1083710" cy="1147998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</p:grpSp>
        <p:sp>
          <p:nvSpPr>
            <p:cNvPr id="143" name="Google Shape;143;p3"/>
            <p:cNvSpPr txBox="1"/>
            <p:nvPr/>
          </p:nvSpPr>
          <p:spPr>
            <a:xfrm>
              <a:off x="2778381" y="3978831"/>
              <a:ext cx="2406300" cy="1456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rgbClr val="24425C"/>
                  </a:solidFill>
                </a:rPr>
                <a:t>System Management </a:t>
              </a:r>
              <a:r>
                <a:rPr lang="en-US">
                  <a:solidFill>
                    <a:srgbClr val="24425C"/>
                  </a:solidFill>
                </a:rPr>
                <a:t>SAPB Network Control</a:t>
              </a:r>
              <a:endParaRPr>
                <a:solidFill>
                  <a:srgbClr val="24425C"/>
                </a:solidFill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>
                  <a:solidFill>
                    <a:srgbClr val="24425C"/>
                  </a:solidFill>
                </a:rPr>
                <a:t>Speaker Health Monitoring</a:t>
              </a:r>
              <a:br>
                <a:rPr lang="en-US">
                  <a:solidFill>
                    <a:srgbClr val="24425C"/>
                  </a:solidFill>
                </a:rPr>
              </a:br>
              <a:r>
                <a:rPr lang="en-US">
                  <a:solidFill>
                    <a:srgbClr val="24425C"/>
                  </a:solidFill>
                </a:rPr>
                <a:t>Environmental Monitoring</a:t>
              </a:r>
              <a:endParaRPr>
                <a:solidFill>
                  <a:srgbClr val="24425C"/>
                </a:solidFill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>
                  <a:solidFill>
                    <a:srgbClr val="24425C"/>
                  </a:solidFill>
                </a:rPr>
                <a:t>Robust, Expandable API</a:t>
              </a:r>
              <a:br>
                <a:rPr lang="en-US" sz="1600" b="1">
                  <a:solidFill>
                    <a:srgbClr val="24425C"/>
                  </a:solidFill>
                </a:rPr>
              </a:br>
              <a:endParaRPr/>
            </a:p>
          </p:txBody>
        </p:sp>
      </p:grpSp>
      <p:grpSp>
        <p:nvGrpSpPr>
          <p:cNvPr id="144" name="Google Shape;144;p3"/>
          <p:cNvGrpSpPr/>
          <p:nvPr/>
        </p:nvGrpSpPr>
        <p:grpSpPr>
          <a:xfrm>
            <a:off x="780121" y="1753259"/>
            <a:ext cx="4115890" cy="1815683"/>
            <a:chOff x="1706039" y="2175661"/>
            <a:chExt cx="4232161" cy="1866974"/>
          </a:xfrm>
        </p:grpSpPr>
        <p:pic>
          <p:nvPicPr>
            <p:cNvPr id="145" name="Google Shape;145;p3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4412273" y="2384272"/>
              <a:ext cx="571500" cy="5715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46" name="Google Shape;146;p3"/>
            <p:cNvGrpSpPr/>
            <p:nvPr/>
          </p:nvGrpSpPr>
          <p:grpSpPr>
            <a:xfrm>
              <a:off x="3355445" y="2442435"/>
              <a:ext cx="2582755" cy="1600200"/>
              <a:chOff x="4052758" y="2362700"/>
              <a:chExt cx="2582755" cy="1600200"/>
            </a:xfrm>
          </p:grpSpPr>
          <p:pic>
            <p:nvPicPr>
              <p:cNvPr id="147" name="Google Shape;147;p3"/>
              <p:cNvPicPr preferRelativeResize="0"/>
              <p:nvPr/>
            </p:nvPicPr>
            <p:blipFill rotWithShape="1">
              <a:blip r:embed="rId8">
                <a:alphaModFix/>
              </a:blip>
              <a:srcRect/>
              <a:stretch/>
            </p:blipFill>
            <p:spPr>
              <a:xfrm rot="2041043">
                <a:off x="5671855" y="3427601"/>
                <a:ext cx="1003132" cy="16573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48" name="Google Shape;148;p3"/>
              <p:cNvPicPr preferRelativeResize="0"/>
              <p:nvPr/>
            </p:nvPicPr>
            <p:blipFill rotWithShape="1">
              <a:blip r:embed="rId9">
                <a:alphaModFix/>
              </a:blip>
              <a:srcRect/>
              <a:stretch/>
            </p:blipFill>
            <p:spPr>
              <a:xfrm>
                <a:off x="4052758" y="2362700"/>
                <a:ext cx="1619250" cy="16002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49" name="Google Shape;149;p3"/>
            <p:cNvSpPr txBox="1"/>
            <p:nvPr/>
          </p:nvSpPr>
          <p:spPr>
            <a:xfrm>
              <a:off x="1706039" y="2175661"/>
              <a:ext cx="2521200" cy="60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rgbClr val="24425C"/>
                  </a:solidFill>
                </a:rPr>
                <a:t>Embedded Networked Audio Protocols</a:t>
              </a:r>
              <a:endParaRPr sz="1200" b="1">
                <a:solidFill>
                  <a:srgbClr val="24425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0" name="Google Shape;150;p3"/>
          <p:cNvGrpSpPr/>
          <p:nvPr/>
        </p:nvGrpSpPr>
        <p:grpSpPr>
          <a:xfrm>
            <a:off x="8860617" y="3928220"/>
            <a:ext cx="3331704" cy="1801868"/>
            <a:chOff x="9638200" y="3940758"/>
            <a:chExt cx="3425917" cy="1852821"/>
          </a:xfrm>
        </p:grpSpPr>
        <p:grpSp>
          <p:nvGrpSpPr>
            <p:cNvPr id="151" name="Google Shape;151;p3"/>
            <p:cNvGrpSpPr/>
            <p:nvPr/>
          </p:nvGrpSpPr>
          <p:grpSpPr>
            <a:xfrm>
              <a:off x="9638200" y="3940758"/>
              <a:ext cx="1876912" cy="1852821"/>
              <a:chOff x="9257800" y="4062548"/>
              <a:chExt cx="1876912" cy="1852821"/>
            </a:xfrm>
          </p:grpSpPr>
          <p:pic>
            <p:nvPicPr>
              <p:cNvPr id="152" name="Google Shape;152;p3"/>
              <p:cNvPicPr preferRelativeResize="0"/>
              <p:nvPr/>
            </p:nvPicPr>
            <p:blipFill rotWithShape="1">
              <a:blip r:embed="rId10">
                <a:alphaModFix/>
              </a:blip>
              <a:srcRect/>
              <a:stretch/>
            </p:blipFill>
            <p:spPr>
              <a:xfrm>
                <a:off x="10315559" y="5343869"/>
                <a:ext cx="571500" cy="571500"/>
              </a:xfrm>
              <a:prstGeom prst="rect">
                <a:avLst/>
              </a:prstGeom>
              <a:noFill/>
              <a:ln>
                <a:noFill/>
              </a:ln>
            </p:spPr>
          </p:pic>
          <p:grpSp>
            <p:nvGrpSpPr>
              <p:cNvPr id="153" name="Google Shape;153;p3"/>
              <p:cNvGrpSpPr/>
              <p:nvPr/>
            </p:nvGrpSpPr>
            <p:grpSpPr>
              <a:xfrm>
                <a:off x="9257800" y="4062548"/>
                <a:ext cx="1876912" cy="1758876"/>
                <a:chOff x="7699841" y="2294524"/>
                <a:chExt cx="1876912" cy="1758876"/>
              </a:xfrm>
            </p:grpSpPr>
            <p:pic>
              <p:nvPicPr>
                <p:cNvPr id="154" name="Google Shape;154;p3"/>
                <p:cNvPicPr preferRelativeResize="0"/>
                <p:nvPr/>
              </p:nvPicPr>
              <p:blipFill rotWithShape="1">
                <a:blip r:embed="rId11">
                  <a:alphaModFix/>
                </a:blip>
                <a:srcRect/>
                <a:stretch/>
              </p:blipFill>
              <p:spPr>
                <a:xfrm rot="8573116">
                  <a:off x="9059898" y="2431377"/>
                  <a:ext cx="514350" cy="18097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grpSp>
              <p:nvGrpSpPr>
                <p:cNvPr id="155" name="Google Shape;155;p3"/>
                <p:cNvGrpSpPr/>
                <p:nvPr/>
              </p:nvGrpSpPr>
              <p:grpSpPr>
                <a:xfrm>
                  <a:off x="7699841" y="2443574"/>
                  <a:ext cx="1609826" cy="1609826"/>
                  <a:chOff x="5998235" y="1900360"/>
                  <a:chExt cx="1095375" cy="1095375"/>
                </a:xfrm>
              </p:grpSpPr>
              <p:pic>
                <p:nvPicPr>
                  <p:cNvPr id="156" name="Google Shape;156;p3"/>
                  <p:cNvPicPr preferRelativeResize="0"/>
                  <p:nvPr/>
                </p:nvPicPr>
                <p:blipFill rotWithShape="1">
                  <a:blip r:embed="rId12">
                    <a:alphaModFix/>
                  </a:blip>
                  <a:srcRect/>
                  <a:stretch/>
                </p:blipFill>
                <p:spPr>
                  <a:xfrm>
                    <a:off x="5998235" y="1900360"/>
                    <a:ext cx="1095375" cy="1095375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id="157" name="Google Shape;157;p3" descr="Soundwave with solid fill"/>
                  <p:cNvPicPr preferRelativeResize="0"/>
                  <p:nvPr/>
                </p:nvPicPr>
                <p:blipFill rotWithShape="1">
                  <a:blip r:embed="rId13">
                    <a:alphaModFix/>
                  </a:blip>
                  <a:srcRect/>
                  <a:stretch/>
                </p:blipFill>
                <p:spPr>
                  <a:xfrm>
                    <a:off x="6181380" y="2054627"/>
                    <a:ext cx="740369" cy="740369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</p:grpSp>
          </p:grpSp>
        </p:grpSp>
        <p:sp>
          <p:nvSpPr>
            <p:cNvPr id="158" name="Google Shape;158;p3"/>
            <p:cNvSpPr txBox="1"/>
            <p:nvPr/>
          </p:nvSpPr>
          <p:spPr>
            <a:xfrm>
              <a:off x="11218517" y="4356598"/>
              <a:ext cx="1845600" cy="854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rgbClr val="24425C"/>
                  </a:solidFill>
                </a:rPr>
                <a:t>DSP Enabled I/O Modules, Amps, Soundbars</a:t>
              </a:r>
              <a:endParaRPr/>
            </a:p>
          </p:txBody>
        </p:sp>
      </p:grpSp>
      <p:grpSp>
        <p:nvGrpSpPr>
          <p:cNvPr id="159" name="Google Shape;159;p3"/>
          <p:cNvGrpSpPr/>
          <p:nvPr/>
        </p:nvGrpSpPr>
        <p:grpSpPr>
          <a:xfrm>
            <a:off x="4271457" y="4549725"/>
            <a:ext cx="4168299" cy="1775341"/>
            <a:chOff x="4268537" y="4614928"/>
            <a:chExt cx="4286168" cy="1825543"/>
          </a:xfrm>
        </p:grpSpPr>
        <p:pic>
          <p:nvPicPr>
            <p:cNvPr id="160" name="Google Shape;160;p3"/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>
              <a:off x="6433267" y="4895662"/>
              <a:ext cx="571500" cy="5715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61" name="Google Shape;161;p3"/>
            <p:cNvGrpSpPr/>
            <p:nvPr/>
          </p:nvGrpSpPr>
          <p:grpSpPr>
            <a:xfrm>
              <a:off x="4268537" y="4614928"/>
              <a:ext cx="4286168" cy="1825543"/>
              <a:chOff x="4271199" y="4618779"/>
              <a:chExt cx="4286168" cy="1825543"/>
            </a:xfrm>
          </p:grpSpPr>
          <p:grpSp>
            <p:nvGrpSpPr>
              <p:cNvPr id="162" name="Google Shape;162;p3"/>
              <p:cNvGrpSpPr/>
              <p:nvPr/>
            </p:nvGrpSpPr>
            <p:grpSpPr>
              <a:xfrm>
                <a:off x="4271199" y="4908393"/>
                <a:ext cx="2574548" cy="1535929"/>
                <a:chOff x="8493645" y="3987242"/>
                <a:chExt cx="2574548" cy="1535929"/>
              </a:xfrm>
            </p:grpSpPr>
            <p:pic>
              <p:nvPicPr>
                <p:cNvPr id="163" name="Google Shape;163;p3"/>
                <p:cNvPicPr preferRelativeResize="0"/>
                <p:nvPr/>
              </p:nvPicPr>
              <p:blipFill rotWithShape="1">
                <a:blip r:embed="rId15">
                  <a:alphaModFix/>
                </a:blip>
                <a:srcRect/>
                <a:stretch/>
              </p:blipFill>
              <p:spPr>
                <a:xfrm rot="-1543423">
                  <a:off x="8478171" y="5111383"/>
                  <a:ext cx="1104899" cy="18097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164" name="Google Shape;164;p3"/>
                <p:cNvPicPr preferRelativeResize="0"/>
                <p:nvPr/>
              </p:nvPicPr>
              <p:blipFill rotWithShape="1">
                <a:blip r:embed="rId16">
                  <a:alphaModFix/>
                </a:blip>
                <a:srcRect/>
                <a:stretch/>
              </p:blipFill>
              <p:spPr>
                <a:xfrm>
                  <a:off x="9582456" y="3987242"/>
                  <a:ext cx="1485737" cy="1485737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sp>
            <p:nvSpPr>
              <p:cNvPr id="165" name="Google Shape;165;p3"/>
              <p:cNvSpPr txBox="1"/>
              <p:nvPr/>
            </p:nvSpPr>
            <p:spPr>
              <a:xfrm>
                <a:off x="6615768" y="4618779"/>
                <a:ext cx="1941600" cy="601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00" b="1">
                    <a:solidFill>
                      <a:srgbClr val="24425C"/>
                    </a:solidFill>
                  </a:rPr>
                  <a:t>Advanced Audio Protocols</a:t>
                </a:r>
                <a:endParaRPr sz="1200" b="1">
                  <a:solidFill>
                    <a:srgbClr val="24425C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66" name="Google Shape;166;p3"/>
          <p:cNvGrpSpPr/>
          <p:nvPr/>
        </p:nvGrpSpPr>
        <p:grpSpPr>
          <a:xfrm>
            <a:off x="6696768" y="1829493"/>
            <a:ext cx="4113301" cy="1614463"/>
            <a:chOff x="7182678" y="1993710"/>
            <a:chExt cx="4229499" cy="1660071"/>
          </a:xfrm>
        </p:grpSpPr>
        <p:grpSp>
          <p:nvGrpSpPr>
            <p:cNvPr id="167" name="Google Shape;167;p3"/>
            <p:cNvGrpSpPr/>
            <p:nvPr/>
          </p:nvGrpSpPr>
          <p:grpSpPr>
            <a:xfrm>
              <a:off x="7890472" y="1993710"/>
              <a:ext cx="3521705" cy="1660071"/>
              <a:chOff x="7583722" y="2039385"/>
              <a:chExt cx="3521705" cy="1660071"/>
            </a:xfrm>
          </p:grpSpPr>
          <p:pic>
            <p:nvPicPr>
              <p:cNvPr id="168" name="Google Shape;168;p3"/>
              <p:cNvPicPr preferRelativeResize="0"/>
              <p:nvPr/>
            </p:nvPicPr>
            <p:blipFill rotWithShape="1">
              <a:blip r:embed="rId17">
                <a:alphaModFix/>
              </a:blip>
              <a:srcRect/>
              <a:stretch/>
            </p:blipFill>
            <p:spPr>
              <a:xfrm>
                <a:off x="7583722" y="3127956"/>
                <a:ext cx="571500" cy="571500"/>
              </a:xfrm>
              <a:prstGeom prst="rect">
                <a:avLst/>
              </a:prstGeom>
              <a:noFill/>
              <a:ln>
                <a:noFill/>
              </a:ln>
            </p:spPr>
          </p:pic>
          <p:grpSp>
            <p:nvGrpSpPr>
              <p:cNvPr id="169" name="Google Shape;169;p3"/>
              <p:cNvGrpSpPr/>
              <p:nvPr/>
            </p:nvGrpSpPr>
            <p:grpSpPr>
              <a:xfrm>
                <a:off x="7672114" y="2039385"/>
                <a:ext cx="3433313" cy="1658663"/>
                <a:chOff x="5217514" y="2030774"/>
                <a:chExt cx="3433313" cy="1658663"/>
              </a:xfrm>
            </p:grpSpPr>
            <p:pic>
              <p:nvPicPr>
                <p:cNvPr id="170" name="Google Shape;170;p3"/>
                <p:cNvPicPr preferRelativeResize="0"/>
                <p:nvPr/>
              </p:nvPicPr>
              <p:blipFill rotWithShape="1">
                <a:blip r:embed="rId18">
                  <a:alphaModFix/>
                </a:blip>
                <a:srcRect/>
                <a:stretch/>
              </p:blipFill>
              <p:spPr>
                <a:xfrm>
                  <a:off x="5217514" y="2089237"/>
                  <a:ext cx="1600200" cy="16002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171" name="Google Shape;171;p3"/>
                <p:cNvSpPr txBox="1"/>
                <p:nvPr/>
              </p:nvSpPr>
              <p:spPr>
                <a:xfrm>
                  <a:off x="6646827" y="2030774"/>
                  <a:ext cx="2004000" cy="6015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600" b="1">
                      <a:solidFill>
                        <a:srgbClr val="24425C"/>
                      </a:solidFill>
                    </a:rPr>
                    <a:t>Isolated </a:t>
                  </a:r>
                  <a:r>
                    <a:rPr lang="en-US" sz="1600" b="1">
                      <a:solidFill>
                        <a:srgbClr val="24425C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PoE </a:t>
                  </a:r>
                  <a:r>
                    <a:rPr lang="en-US" sz="1600" b="1">
                      <a:solidFill>
                        <a:srgbClr val="24425C"/>
                      </a:solidFill>
                    </a:rPr>
                    <a:t>802.3bt</a:t>
                  </a:r>
                  <a:r>
                    <a:rPr lang="en-US"/>
                    <a:t> </a:t>
                  </a:r>
                  <a:r>
                    <a:rPr lang="en-US" sz="1600" b="1">
                      <a:solidFill>
                        <a:srgbClr val="24425C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Standard</a:t>
                  </a:r>
                  <a:endParaRPr/>
                </a:p>
              </p:txBody>
            </p:sp>
          </p:grpSp>
        </p:grpSp>
        <p:pic>
          <p:nvPicPr>
            <p:cNvPr id="172" name="Google Shape;172;p3"/>
            <p:cNvPicPr preferRelativeResize="0"/>
            <p:nvPr/>
          </p:nvPicPr>
          <p:blipFill rotWithShape="1">
            <a:blip r:embed="rId19">
              <a:alphaModFix/>
            </a:blip>
            <a:srcRect/>
            <a:stretch/>
          </p:blipFill>
          <p:spPr>
            <a:xfrm>
              <a:off x="7182678" y="2595210"/>
              <a:ext cx="1003134" cy="16573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73" name="Google Shape;173;p3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386683" y="308194"/>
            <a:ext cx="998099" cy="1188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3"/>
          <p:cNvPicPr preferRelativeResize="0"/>
          <p:nvPr/>
        </p:nvPicPr>
        <p:blipFill rotWithShape="1">
          <a:blip r:embed="rId21">
            <a:alphaModFix/>
          </a:blip>
          <a:srcRect/>
          <a:stretch/>
        </p:blipFill>
        <p:spPr>
          <a:xfrm>
            <a:off x="7892699" y="2357897"/>
            <a:ext cx="733508" cy="6449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3"/>
          <p:cNvPicPr preferRelativeResize="0"/>
          <p:nvPr/>
        </p:nvPicPr>
        <p:blipFill rotWithShape="1">
          <a:blip r:embed="rId22">
            <a:alphaModFix/>
          </a:blip>
          <a:srcRect/>
          <a:stretch/>
        </p:blipFill>
        <p:spPr>
          <a:xfrm>
            <a:off x="5393832" y="5271600"/>
            <a:ext cx="328861" cy="555798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3"/>
          <p:cNvSpPr txBox="1"/>
          <p:nvPr/>
        </p:nvSpPr>
        <p:spPr>
          <a:xfrm>
            <a:off x="2587000" y="2341064"/>
            <a:ext cx="1181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7" name="Google Shape;177;p3"/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2527851" y="2481362"/>
            <a:ext cx="1299999" cy="30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3"/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5869025" y="5434300"/>
            <a:ext cx="453699" cy="230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3"/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5749638" y="4905961"/>
            <a:ext cx="692700" cy="410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3"/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6404425" y="5211373"/>
            <a:ext cx="235450" cy="5081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3"/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5705550" y="5852750"/>
            <a:ext cx="780902" cy="182275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3"/>
          <p:cNvSpPr/>
          <p:nvPr/>
        </p:nvSpPr>
        <p:spPr>
          <a:xfrm>
            <a:off x="3165900" y="2984995"/>
            <a:ext cx="372300" cy="2058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/>
          </a:p>
        </p:txBody>
      </p:sp>
      <p:sp>
        <p:nvSpPr>
          <p:cNvPr id="183" name="Google Shape;183;p3"/>
          <p:cNvSpPr/>
          <p:nvPr/>
        </p:nvSpPr>
        <p:spPr>
          <a:xfrm>
            <a:off x="3244924" y="2934659"/>
            <a:ext cx="214200" cy="516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/>
          </a:p>
        </p:txBody>
      </p:sp>
      <p:sp>
        <p:nvSpPr>
          <p:cNvPr id="184" name="Google Shape;184;p3"/>
          <p:cNvSpPr/>
          <p:nvPr/>
        </p:nvSpPr>
        <p:spPr>
          <a:xfrm>
            <a:off x="3291691" y="2883087"/>
            <a:ext cx="120900" cy="516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/>
          </a:p>
        </p:txBody>
      </p:sp>
      <p:sp>
        <p:nvSpPr>
          <p:cNvPr id="185" name="Google Shape;185;p3"/>
          <p:cNvSpPr txBox="1"/>
          <p:nvPr/>
        </p:nvSpPr>
        <p:spPr>
          <a:xfrm>
            <a:off x="3128381" y="2866961"/>
            <a:ext cx="5559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1">
                <a:solidFill>
                  <a:srgbClr val="FF9900"/>
                </a:solidFill>
                <a:latin typeface="Trebuchet MS"/>
                <a:ea typeface="Trebuchet MS"/>
                <a:cs typeface="Trebuchet MS"/>
                <a:sym typeface="Trebuchet MS"/>
              </a:rPr>
              <a:t>67</a:t>
            </a:r>
            <a:endParaRPr sz="1700" b="1">
              <a:solidFill>
                <a:srgbClr val="FF99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86" name="Google Shape;186;p3"/>
          <p:cNvSpPr txBox="1"/>
          <p:nvPr/>
        </p:nvSpPr>
        <p:spPr>
          <a:xfrm>
            <a:off x="2668310" y="2856163"/>
            <a:ext cx="692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24425C"/>
                </a:solidFill>
                <a:latin typeface="Trebuchet MS"/>
                <a:ea typeface="Trebuchet MS"/>
                <a:cs typeface="Trebuchet MS"/>
                <a:sym typeface="Trebuchet MS"/>
              </a:rPr>
              <a:t>AES</a:t>
            </a:r>
            <a:endParaRPr sz="1800" b="1">
              <a:solidFill>
                <a:srgbClr val="24425C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187" name="Google Shape;187;p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-8883000">
            <a:off x="3848270" y="3248793"/>
            <a:ext cx="975546" cy="161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1768749">
            <a:off x="1292079" y="3602096"/>
            <a:ext cx="175998" cy="5002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3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 rot="1317438">
            <a:off x="6783583" y="5924602"/>
            <a:ext cx="1074515" cy="175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rot="8573116">
            <a:off x="8599647" y="5404685"/>
            <a:ext cx="500205" cy="175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rot="1272005">
            <a:off x="8454647" y="4335947"/>
            <a:ext cx="500205" cy="175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rot="1269473">
            <a:off x="10381847" y="5056072"/>
            <a:ext cx="500205" cy="175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rot="-5943291">
            <a:off x="9287947" y="3741660"/>
            <a:ext cx="500205" cy="175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rot="-6098085">
            <a:off x="9550847" y="5810960"/>
            <a:ext cx="500205" cy="175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3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8745477" y="2414397"/>
            <a:ext cx="975547" cy="161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41904" y="5730096"/>
            <a:ext cx="175998" cy="5002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49729" y="5730096"/>
            <a:ext cx="175998" cy="5002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57554" y="5730096"/>
            <a:ext cx="175998" cy="5002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65379" y="5730096"/>
            <a:ext cx="175998" cy="5002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" name="Google Shape;205;p4"/>
          <p:cNvGrpSpPr/>
          <p:nvPr/>
        </p:nvGrpSpPr>
        <p:grpSpPr>
          <a:xfrm>
            <a:off x="132200" y="2807206"/>
            <a:ext cx="11927599" cy="2257507"/>
            <a:chOff x="132200" y="2807206"/>
            <a:chExt cx="11927599" cy="2257507"/>
          </a:xfrm>
        </p:grpSpPr>
        <p:pic>
          <p:nvPicPr>
            <p:cNvPr id="206" name="Google Shape;206;p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32200" y="2807206"/>
              <a:ext cx="11927599" cy="225750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7" name="Google Shape;207;p4"/>
            <p:cNvSpPr/>
            <p:nvPr/>
          </p:nvSpPr>
          <p:spPr>
            <a:xfrm>
              <a:off x="10363397" y="4817467"/>
              <a:ext cx="208810" cy="208810"/>
            </a:xfrm>
            <a:prstGeom prst="ellipse">
              <a:avLst/>
            </a:prstGeom>
            <a:solidFill>
              <a:srgbClr val="9CC2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208;p4"/>
            <p:cNvSpPr/>
            <p:nvPr/>
          </p:nvSpPr>
          <p:spPr>
            <a:xfrm>
              <a:off x="8304544" y="2855239"/>
              <a:ext cx="212440" cy="212440"/>
            </a:xfrm>
            <a:prstGeom prst="ellipse">
              <a:avLst/>
            </a:prstGeom>
            <a:solidFill>
              <a:srgbClr val="A8D08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Google Shape;209;p4"/>
            <p:cNvSpPr/>
            <p:nvPr/>
          </p:nvSpPr>
          <p:spPr>
            <a:xfrm>
              <a:off x="6240900" y="4817467"/>
              <a:ext cx="212440" cy="212440"/>
            </a:xfrm>
            <a:prstGeom prst="ellipse">
              <a:avLst/>
            </a:pr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210;p4"/>
            <p:cNvSpPr/>
            <p:nvPr/>
          </p:nvSpPr>
          <p:spPr>
            <a:xfrm>
              <a:off x="4226572" y="2854423"/>
              <a:ext cx="212440" cy="212440"/>
            </a:xfrm>
            <a:prstGeom prst="ellipse">
              <a:avLst/>
            </a:prstGeom>
            <a:solidFill>
              <a:srgbClr val="B381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" name="Google Shape;211;p4"/>
            <p:cNvSpPr/>
            <p:nvPr/>
          </p:nvSpPr>
          <p:spPr>
            <a:xfrm>
              <a:off x="2188306" y="4808758"/>
              <a:ext cx="212440" cy="212440"/>
            </a:xfrm>
            <a:prstGeom prst="ellipse">
              <a:avLst/>
            </a:prstGeom>
            <a:solidFill>
              <a:srgbClr val="F4B08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12" name="Google Shape;212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76466" y="3039848"/>
            <a:ext cx="1792224" cy="1792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221162" y="2987366"/>
            <a:ext cx="1792224" cy="1792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180863" y="3039213"/>
            <a:ext cx="1793524" cy="179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132438" y="2986726"/>
            <a:ext cx="1793524" cy="1793524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4"/>
          <p:cNvSpPr txBox="1"/>
          <p:nvPr/>
        </p:nvSpPr>
        <p:spPr>
          <a:xfrm>
            <a:off x="895613" y="1690824"/>
            <a:ext cx="2280000" cy="11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>
                <a:solidFill>
                  <a:schemeClr val="dk1"/>
                </a:solidFill>
              </a:rPr>
              <a:t>DPA-240</a:t>
            </a:r>
            <a:endParaRPr sz="1900" b="1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</a:rPr>
              <a:t>1 x 40W, </a:t>
            </a: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 x 20W</a:t>
            </a:r>
            <a:endParaRPr sz="1600">
              <a:solidFill>
                <a:schemeClr val="dk1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</a:rPr>
              <a:t>PoE/</a:t>
            </a: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AUX Power</a:t>
            </a:r>
            <a:endParaRPr sz="1600"/>
          </a:p>
        </p:txBody>
      </p:sp>
      <p:sp>
        <p:nvSpPr>
          <p:cNvPr id="217" name="Google Shape;217;p4"/>
          <p:cNvSpPr txBox="1"/>
          <p:nvPr/>
        </p:nvSpPr>
        <p:spPr>
          <a:xfrm>
            <a:off x="3032500" y="5167250"/>
            <a:ext cx="2131200" cy="9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HF-210</a:t>
            </a:r>
            <a:endParaRPr sz="110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HiFlex Audio Bridge</a:t>
            </a:r>
            <a:br>
              <a:rPr lang="en-US" sz="1100"/>
            </a:br>
            <a:r>
              <a:rPr lang="en-US" sz="1100" i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Front-end Mic</a:t>
            </a:r>
            <a:r>
              <a:rPr lang="en-US" sz="1100" i="1"/>
              <a:t>-</a:t>
            </a:r>
            <a:r>
              <a:rPr lang="en-US" sz="1100" i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mixer for</a:t>
            </a:r>
            <a:br>
              <a:rPr lang="en-US" sz="1100" i="1"/>
            </a:br>
            <a:r>
              <a:rPr lang="en-US" sz="1100" i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Zoom, Teams, Meet Rooms</a:t>
            </a:r>
            <a:endParaRPr sz="1400" i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4"/>
          <p:cNvSpPr txBox="1"/>
          <p:nvPr/>
        </p:nvSpPr>
        <p:spPr>
          <a:xfrm>
            <a:off x="4848637" y="1652425"/>
            <a:ext cx="2553600" cy="12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>
                <a:solidFill>
                  <a:schemeClr val="dk1"/>
                </a:solidFill>
              </a:rPr>
              <a:t>DSP-200</a:t>
            </a:r>
            <a:endParaRPr sz="1900" b="1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 x 100W LZ</a:t>
            </a:r>
            <a:r>
              <a:rPr lang="en-US" sz="1600">
                <a:solidFill>
                  <a:schemeClr val="dk1"/>
                </a:solidFill>
              </a:rPr>
              <a:t>/CV</a:t>
            </a:r>
            <a:br>
              <a:rPr lang="en-US" sz="1600">
                <a:solidFill>
                  <a:schemeClr val="dk1"/>
                </a:solidFill>
              </a:rPr>
            </a:b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 x 200W L</a:t>
            </a:r>
            <a:r>
              <a:rPr lang="en-US" sz="1600">
                <a:solidFill>
                  <a:schemeClr val="dk1"/>
                </a:solidFill>
              </a:rPr>
              <a:t>Z/CV</a:t>
            </a:r>
            <a:endParaRPr sz="160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i="1">
                <a:solidFill>
                  <a:schemeClr val="dk1"/>
                </a:solidFill>
              </a:rPr>
              <a:t>Hi-Efficiency </a:t>
            </a:r>
            <a:r>
              <a:rPr lang="en-US" sz="11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GaN</a:t>
            </a:r>
            <a:endParaRPr sz="1100" i="1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Transformerless 70/100V</a:t>
            </a:r>
            <a:endParaRPr sz="1100" i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4"/>
          <p:cNvSpPr txBox="1"/>
          <p:nvPr/>
        </p:nvSpPr>
        <p:spPr>
          <a:xfrm>
            <a:off x="6766950" y="5264825"/>
            <a:ext cx="28113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>
                <a:solidFill>
                  <a:schemeClr val="dk1"/>
                </a:solidFill>
              </a:rPr>
              <a:t>DPA-880</a:t>
            </a:r>
            <a:endParaRPr sz="1900" b="1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 x 40W</a:t>
            </a:r>
            <a:r>
              <a:rPr lang="en-US" sz="1600"/>
              <a:t>, </a:t>
            </a: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 x 20</a:t>
            </a:r>
            <a:r>
              <a:rPr lang="en-US" sz="1600">
                <a:solidFill>
                  <a:schemeClr val="dk1"/>
                </a:solidFill>
              </a:rPr>
              <a:t>W, </a:t>
            </a: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 x 10W</a:t>
            </a:r>
            <a:endParaRPr sz="160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</a:rPr>
              <a:t>PoE/</a:t>
            </a: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AUX Power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4"/>
          <p:cNvSpPr txBox="1"/>
          <p:nvPr/>
        </p:nvSpPr>
        <p:spPr>
          <a:xfrm>
            <a:off x="8910438" y="1690825"/>
            <a:ext cx="2657400" cy="11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>
                <a:solidFill>
                  <a:schemeClr val="dk1"/>
                </a:solidFill>
              </a:rPr>
              <a:t>DIO-440</a:t>
            </a:r>
            <a:endParaRPr sz="1900" b="1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</a:rPr>
              <a:t>4x0, 0x4, 2x2</a:t>
            </a:r>
            <a:br>
              <a:rPr lang="en-US" sz="1600">
                <a:solidFill>
                  <a:schemeClr val="dk1"/>
                </a:solidFill>
              </a:rPr>
            </a:b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Configurable Dante</a:t>
            </a:r>
            <a:r>
              <a:rPr lang="en-US" sz="1600">
                <a:solidFill>
                  <a:schemeClr val="dk1"/>
                </a:solidFill>
              </a:rPr>
              <a:t>™ </a:t>
            </a: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I/O</a:t>
            </a:r>
            <a:endParaRPr sz="160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</a:rPr>
              <a:t>PoE/</a:t>
            </a: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AUX Power</a:t>
            </a:r>
            <a:endParaRPr sz="1600"/>
          </a:p>
        </p:txBody>
      </p:sp>
      <p:sp>
        <p:nvSpPr>
          <p:cNvPr id="221" name="Google Shape;221;p4"/>
          <p:cNvSpPr txBox="1">
            <a:spLocks noGrp="1"/>
          </p:cNvSpPr>
          <p:nvPr>
            <p:ph type="title"/>
          </p:nvPr>
        </p:nvSpPr>
        <p:spPr>
          <a:xfrm>
            <a:off x="1880264" y="365125"/>
            <a:ext cx="6295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en-US" sz="4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Product Roadmap</a:t>
            </a:r>
            <a:endParaRPr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4"/>
          <p:cNvSpPr txBox="1"/>
          <p:nvPr/>
        </p:nvSpPr>
        <p:spPr>
          <a:xfrm>
            <a:off x="1215729" y="5064726"/>
            <a:ext cx="16398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>
                <a:solidFill>
                  <a:schemeClr val="dk2"/>
                </a:solidFill>
              </a:rPr>
              <a:t>Q1-2023</a:t>
            </a:r>
            <a:endParaRPr sz="500" b="1">
              <a:solidFill>
                <a:schemeClr val="dk2"/>
              </a:solidFill>
            </a:endParaRPr>
          </a:p>
        </p:txBody>
      </p:sp>
      <p:pic>
        <p:nvPicPr>
          <p:cNvPr id="223" name="Google Shape;223;p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343028" y="3039860"/>
            <a:ext cx="1792224" cy="179222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4" name="Google Shape;224;p4"/>
          <p:cNvGrpSpPr/>
          <p:nvPr/>
        </p:nvGrpSpPr>
        <p:grpSpPr>
          <a:xfrm>
            <a:off x="384503" y="337986"/>
            <a:ext cx="1234756" cy="1114203"/>
            <a:chOff x="365872" y="210255"/>
            <a:chExt cx="1289483" cy="1163587"/>
          </a:xfrm>
        </p:grpSpPr>
        <p:pic>
          <p:nvPicPr>
            <p:cNvPr id="225" name="Google Shape;225;p4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881516" y="210255"/>
              <a:ext cx="612987" cy="77490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6" name="Google Shape;226;p4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365872" y="1064366"/>
              <a:ext cx="1289483" cy="30947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27" name="Google Shape;227;p4" descr="A close-up of a flashlight&#10;&#10;Description automatically generated with low confidence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450348" y="3283673"/>
            <a:ext cx="1057125" cy="8168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4" descr="A picture containing text, electronics&#10;&#10;Description automatically generated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3414756" y="3406339"/>
            <a:ext cx="1366662" cy="954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4" descr="A picture containing text&#10;&#10;Description automatically generated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7548437" y="3264869"/>
            <a:ext cx="1234799" cy="8544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4" descr="A picture containing text, electronics, projector&#10;&#10;Description automatically generated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5508024" y="3264864"/>
            <a:ext cx="1234799" cy="854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4" descr="A close-up of a flashlight&#10;&#10;Description automatically generated with low confidence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9727050" y="3282459"/>
            <a:ext cx="1060705" cy="819304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4"/>
          <p:cNvSpPr txBox="1"/>
          <p:nvPr/>
        </p:nvSpPr>
        <p:spPr>
          <a:xfrm>
            <a:off x="535613" y="4114800"/>
            <a:ext cx="30000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  <a:latin typeface="Comfortaa SemiBold"/>
                <a:ea typeface="Comfortaa SemiBold"/>
                <a:cs typeface="Comfortaa SemiBold"/>
                <a:sym typeface="Comfortaa SemiBold"/>
              </a:rPr>
              <a:t>SA|Core™</a:t>
            </a:r>
            <a:endParaRPr sz="1300">
              <a:latin typeface="Comfortaa SemiBold"/>
              <a:ea typeface="Comfortaa SemiBold"/>
              <a:cs typeface="Comfortaa SemiBold"/>
              <a:sym typeface="Comfortaa SemiBold"/>
            </a:endParaRPr>
          </a:p>
        </p:txBody>
      </p:sp>
      <p:sp>
        <p:nvSpPr>
          <p:cNvPr id="233" name="Google Shape;233;p4"/>
          <p:cNvSpPr txBox="1"/>
          <p:nvPr/>
        </p:nvSpPr>
        <p:spPr>
          <a:xfrm>
            <a:off x="3257716" y="2422301"/>
            <a:ext cx="16398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chemeClr val="dk2"/>
                </a:solidFill>
              </a:rPr>
              <a:t>Q3-2023</a:t>
            </a:r>
            <a:endParaRPr sz="1900">
              <a:solidFill>
                <a:schemeClr val="dk2"/>
              </a:solidFill>
            </a:endParaRPr>
          </a:p>
        </p:txBody>
      </p:sp>
      <p:sp>
        <p:nvSpPr>
          <p:cNvPr id="234" name="Google Shape;234;p4"/>
          <p:cNvSpPr txBox="1"/>
          <p:nvPr/>
        </p:nvSpPr>
        <p:spPr>
          <a:xfrm>
            <a:off x="5276104" y="5064726"/>
            <a:ext cx="16398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>
                <a:solidFill>
                  <a:schemeClr val="dk2"/>
                </a:solidFill>
              </a:rPr>
              <a:t>Q4-2023</a:t>
            </a:r>
            <a:endParaRPr sz="1900" b="1">
              <a:solidFill>
                <a:schemeClr val="dk2"/>
              </a:solidFill>
            </a:endParaRPr>
          </a:p>
        </p:txBody>
      </p:sp>
      <p:sp>
        <p:nvSpPr>
          <p:cNvPr id="235" name="Google Shape;235;p4"/>
          <p:cNvSpPr txBox="1"/>
          <p:nvPr/>
        </p:nvSpPr>
        <p:spPr>
          <a:xfrm>
            <a:off x="7352691" y="2422301"/>
            <a:ext cx="16398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chemeClr val="dk2"/>
                </a:solidFill>
              </a:rPr>
              <a:t>Q1-2024</a:t>
            </a:r>
            <a:endParaRPr sz="1900">
              <a:solidFill>
                <a:schemeClr val="dk2"/>
              </a:solidFill>
            </a:endParaRPr>
          </a:p>
        </p:txBody>
      </p:sp>
      <p:sp>
        <p:nvSpPr>
          <p:cNvPr id="236" name="Google Shape;236;p4"/>
          <p:cNvSpPr txBox="1"/>
          <p:nvPr/>
        </p:nvSpPr>
        <p:spPr>
          <a:xfrm>
            <a:off x="4678013" y="4114800"/>
            <a:ext cx="30000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  <a:latin typeface="Comfortaa SemiBold"/>
                <a:ea typeface="Comfortaa SemiBold"/>
                <a:cs typeface="Comfortaa SemiBold"/>
                <a:sym typeface="Comfortaa SemiBold"/>
              </a:rPr>
              <a:t>SA|Core™</a:t>
            </a:r>
            <a:endParaRPr sz="1300">
              <a:latin typeface="Comfortaa SemiBold"/>
              <a:ea typeface="Comfortaa SemiBold"/>
              <a:cs typeface="Comfortaa SemiBold"/>
              <a:sym typeface="Comfortaa SemiBold"/>
            </a:endParaRPr>
          </a:p>
        </p:txBody>
      </p:sp>
      <p:sp>
        <p:nvSpPr>
          <p:cNvPr id="237" name="Google Shape;237;p4"/>
          <p:cNvSpPr txBox="1"/>
          <p:nvPr/>
        </p:nvSpPr>
        <p:spPr>
          <a:xfrm>
            <a:off x="6665825" y="4114800"/>
            <a:ext cx="30000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  <a:latin typeface="Comfortaa SemiBold"/>
                <a:ea typeface="Comfortaa SemiBold"/>
                <a:cs typeface="Comfortaa SemiBold"/>
                <a:sym typeface="Comfortaa SemiBold"/>
              </a:rPr>
              <a:t>SA|Core™</a:t>
            </a:r>
            <a:endParaRPr sz="1300">
              <a:latin typeface="Comfortaa SemiBold"/>
              <a:ea typeface="Comfortaa SemiBold"/>
              <a:cs typeface="Comfortaa SemiBold"/>
              <a:sym typeface="Comfortaa SemiBold"/>
            </a:endParaRPr>
          </a:p>
        </p:txBody>
      </p:sp>
      <p:sp>
        <p:nvSpPr>
          <p:cNvPr id="238" name="Google Shape;238;p4"/>
          <p:cNvSpPr txBox="1"/>
          <p:nvPr/>
        </p:nvSpPr>
        <p:spPr>
          <a:xfrm>
            <a:off x="9419229" y="5064726"/>
            <a:ext cx="16398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>
                <a:solidFill>
                  <a:schemeClr val="dk2"/>
                </a:solidFill>
              </a:rPr>
              <a:t>Q1-2024</a:t>
            </a:r>
            <a:endParaRPr sz="1900" b="1">
              <a:solidFill>
                <a:schemeClr val="dk2"/>
              </a:solidFill>
            </a:endParaRPr>
          </a:p>
        </p:txBody>
      </p:sp>
      <p:sp>
        <p:nvSpPr>
          <p:cNvPr id="239" name="Google Shape;239;p4"/>
          <p:cNvSpPr txBox="1"/>
          <p:nvPr/>
        </p:nvSpPr>
        <p:spPr>
          <a:xfrm>
            <a:off x="8757400" y="4114800"/>
            <a:ext cx="30000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  <a:latin typeface="Comfortaa SemiBold"/>
                <a:ea typeface="Comfortaa SemiBold"/>
                <a:cs typeface="Comfortaa SemiBold"/>
                <a:sym typeface="Comfortaa SemiBold"/>
              </a:rPr>
              <a:t>SA|Core™</a:t>
            </a:r>
            <a:endParaRPr sz="1300">
              <a:latin typeface="Comfortaa SemiBold"/>
              <a:ea typeface="Comfortaa SemiBold"/>
              <a:cs typeface="Comfortaa SemiBold"/>
              <a:sym typeface="Comfortaa SemiBo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5"/>
          <p:cNvSpPr txBox="1">
            <a:spLocks noGrp="1"/>
          </p:cNvSpPr>
          <p:nvPr>
            <p:ph type="title"/>
          </p:nvPr>
        </p:nvSpPr>
        <p:spPr>
          <a:xfrm>
            <a:off x="1672389" y="745958"/>
            <a:ext cx="3099636" cy="11586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en-US" sz="4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SA | Core </a:t>
            </a:r>
            <a:br>
              <a:rPr lang="en-US" sz="4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4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Platform</a:t>
            </a:r>
            <a:endParaRPr sz="4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5"/>
          <p:cNvSpPr txBox="1">
            <a:spLocks noGrp="1"/>
          </p:cNvSpPr>
          <p:nvPr>
            <p:ph type="body" idx="1"/>
          </p:nvPr>
        </p:nvSpPr>
        <p:spPr>
          <a:xfrm>
            <a:off x="303980" y="2254426"/>
            <a:ext cx="4311000" cy="35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2000" b="1" dirty="0">
                <a:latin typeface="Arial"/>
                <a:ea typeface="Arial"/>
                <a:cs typeface="Arial"/>
                <a:sym typeface="Arial"/>
              </a:rPr>
              <a:t>DPA-240</a:t>
            </a:r>
            <a:endParaRPr sz="1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 sz="1400" dirty="0">
                <a:latin typeface="Arial"/>
                <a:ea typeface="Arial"/>
                <a:cs typeface="Arial"/>
                <a:sym typeface="Arial"/>
              </a:rPr>
              <a:t>Power: 		PoE 802.3BT T3</a:t>
            </a:r>
            <a:endParaRPr sz="14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 sz="1400" dirty="0">
                <a:latin typeface="Arial"/>
                <a:ea typeface="Arial"/>
                <a:cs typeface="Arial"/>
                <a:sym typeface="Arial"/>
              </a:rPr>
              <a:t>		Aux PS</a:t>
            </a:r>
            <a:endParaRPr sz="14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 sz="1400" dirty="0">
                <a:latin typeface="Arial"/>
                <a:ea typeface="Arial"/>
                <a:cs typeface="Arial"/>
                <a:sym typeface="Arial"/>
              </a:rPr>
              <a:t>Inputs: 		Dante</a:t>
            </a:r>
            <a:endParaRPr sz="14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 sz="1400" dirty="0">
                <a:latin typeface="Arial"/>
                <a:ea typeface="Arial"/>
                <a:cs typeface="Arial"/>
                <a:sym typeface="Arial"/>
              </a:rPr>
              <a:t>Outputs : 		2 x 20W or 1x40W LZ</a:t>
            </a:r>
            <a:endParaRPr sz="14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 sz="1400" dirty="0">
                <a:latin typeface="Arial"/>
                <a:ea typeface="Arial"/>
                <a:cs typeface="Arial"/>
                <a:sym typeface="Arial"/>
              </a:rPr>
              <a:t>Monitoring:		Real-time speaker health</a:t>
            </a:r>
            <a:endParaRPr sz="14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 sz="1400" dirty="0">
                <a:latin typeface="Arial"/>
                <a:ea typeface="Arial"/>
                <a:cs typeface="Arial"/>
                <a:sym typeface="Arial"/>
              </a:rPr>
              <a:t>DSP: 		Yes</a:t>
            </a:r>
            <a:endParaRPr sz="14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 sz="1400" dirty="0">
                <a:latin typeface="Arial"/>
                <a:ea typeface="Arial"/>
                <a:cs typeface="Arial"/>
                <a:sym typeface="Arial"/>
              </a:rPr>
              <a:t>Control: 		SAPB</a:t>
            </a:r>
            <a:br>
              <a:rPr lang="en-US" sz="1400" dirty="0">
                <a:latin typeface="Arial"/>
                <a:ea typeface="Arial"/>
                <a:cs typeface="Arial"/>
                <a:sym typeface="Arial"/>
              </a:rPr>
            </a:br>
            <a:r>
              <a:rPr lang="en-US" sz="1400" dirty="0">
                <a:latin typeface="Arial"/>
                <a:ea typeface="Arial"/>
                <a:cs typeface="Arial"/>
                <a:sym typeface="Arial"/>
              </a:rPr>
              <a:t>		(API or Web Server)</a:t>
            </a:r>
            <a:endParaRPr sz="14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 sz="1400" dirty="0">
                <a:latin typeface="Arial"/>
                <a:ea typeface="Arial"/>
                <a:cs typeface="Arial"/>
                <a:sym typeface="Arial"/>
              </a:rPr>
              <a:t>Form Factor: 	Power Dongle</a:t>
            </a:r>
            <a:endParaRPr sz="1400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7" name="Google Shape;247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0997" y="556639"/>
            <a:ext cx="1017088" cy="1017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5" descr="A close-up of a flashlight&#10;&#10;Description automatically generated with low confidenc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19754" y="1554480"/>
            <a:ext cx="6863379" cy="5303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6"/>
          <p:cNvSpPr txBox="1">
            <a:spLocks noGrp="1"/>
          </p:cNvSpPr>
          <p:nvPr>
            <p:ph type="title"/>
          </p:nvPr>
        </p:nvSpPr>
        <p:spPr>
          <a:xfrm>
            <a:off x="1672389" y="745958"/>
            <a:ext cx="3099636" cy="11586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en-US" sz="4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SA | Core </a:t>
            </a:r>
            <a:br>
              <a:rPr lang="en-US" sz="4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4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Platform</a:t>
            </a:r>
            <a:endParaRPr sz="4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6"/>
          <p:cNvSpPr txBox="1">
            <a:spLocks noGrp="1"/>
          </p:cNvSpPr>
          <p:nvPr>
            <p:ph type="body" idx="1"/>
          </p:nvPr>
        </p:nvSpPr>
        <p:spPr>
          <a:xfrm>
            <a:off x="461000" y="2147450"/>
            <a:ext cx="4761000" cy="40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fontScale="77500" lnSpcReduction="2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sz="2400" b="1" dirty="0">
                <a:latin typeface="Arial"/>
                <a:ea typeface="Arial"/>
                <a:cs typeface="Arial"/>
                <a:sym typeface="Arial"/>
              </a:rPr>
              <a:t>HF-210</a:t>
            </a:r>
            <a:br>
              <a:rPr lang="en-US" dirty="0"/>
            </a:br>
            <a:r>
              <a:rPr lang="en-US" sz="1800" b="1" dirty="0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SP Controls- </a:t>
            </a:r>
            <a:r>
              <a:rPr lang="en-US" sz="1800" b="1" i="0" u="none" strike="noStrike" dirty="0" err="1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HiFlex</a:t>
            </a:r>
            <a:r>
              <a:rPr lang="en-US" sz="1800" b="1" i="0" u="none" strike="noStrike" dirty="0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 Audio Bridge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Inputs:		(4) Balanced Mic Inputs</a:t>
            </a:r>
            <a:br>
              <a:rPr lang="en-US" dirty="0">
                <a:latin typeface="Arial"/>
                <a:ea typeface="Arial"/>
                <a:cs typeface="Arial"/>
                <a:sym typeface="Arial"/>
              </a:rPr>
            </a:br>
            <a:r>
              <a:rPr lang="en-US" dirty="0">
                <a:latin typeface="Arial"/>
                <a:ea typeface="Arial"/>
                <a:cs typeface="Arial"/>
                <a:sym typeface="Arial"/>
              </a:rPr>
              <a:t>		(1) USB-A Microphone</a:t>
            </a:r>
            <a:br>
              <a:rPr lang="en-US" dirty="0">
                <a:latin typeface="Arial"/>
                <a:ea typeface="Arial"/>
                <a:cs typeface="Arial"/>
                <a:sym typeface="Arial"/>
              </a:rPr>
            </a:br>
            <a:r>
              <a:rPr lang="en-US" dirty="0">
                <a:latin typeface="Arial"/>
                <a:ea typeface="Arial"/>
                <a:cs typeface="Arial"/>
                <a:sym typeface="Arial"/>
              </a:rPr>
              <a:t>		(1) PC Audio via USB-C</a:t>
            </a:r>
            <a:br>
              <a:rPr lang="en-US" dirty="0">
                <a:latin typeface="Arial"/>
                <a:ea typeface="Arial"/>
                <a:cs typeface="Arial"/>
                <a:sym typeface="Arial"/>
              </a:rPr>
            </a:br>
            <a:r>
              <a:rPr lang="en-US" dirty="0">
                <a:latin typeface="Arial"/>
                <a:ea typeface="Arial"/>
                <a:cs typeface="Arial"/>
                <a:sym typeface="Arial"/>
              </a:rPr>
              <a:t>		(1) Dante™ </a:t>
            </a:r>
            <a:r>
              <a:rPr lang="en-US" i="1" dirty="0">
                <a:latin typeface="Arial"/>
                <a:ea typeface="Arial"/>
                <a:cs typeface="Arial"/>
                <a:sym typeface="Arial"/>
              </a:rPr>
              <a:t>(optional)</a:t>
            </a:r>
            <a:endParaRPr i="1" dirty="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Outputs : 		USB-C</a:t>
            </a:r>
            <a:br>
              <a:rPr lang="en-US" dirty="0">
                <a:latin typeface="Arial"/>
                <a:ea typeface="Arial"/>
                <a:cs typeface="Arial"/>
                <a:sym typeface="Arial"/>
              </a:rPr>
            </a:br>
            <a:r>
              <a:rPr lang="en-US" dirty="0">
                <a:latin typeface="Arial"/>
                <a:ea typeface="Arial"/>
                <a:cs typeface="Arial"/>
                <a:sym typeface="Arial"/>
              </a:rPr>
              <a:t>		Line-Level</a:t>
            </a:r>
            <a:br>
              <a:rPr lang="en-US" dirty="0">
                <a:latin typeface="Arial"/>
                <a:ea typeface="Arial"/>
                <a:cs typeface="Arial"/>
                <a:sym typeface="Arial"/>
              </a:rPr>
            </a:br>
            <a:r>
              <a:rPr lang="en-US" dirty="0">
                <a:latin typeface="Arial"/>
                <a:ea typeface="Arial"/>
                <a:cs typeface="Arial"/>
                <a:sym typeface="Arial"/>
              </a:rPr>
              <a:t>		Headphone</a:t>
            </a: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DSP: 		Yes</a:t>
            </a: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Auto-mixing: 		Yes</a:t>
            </a: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Control: 		SAPB API</a:t>
            </a:r>
            <a:br>
              <a:rPr lang="en-US" dirty="0">
                <a:latin typeface="Arial"/>
                <a:ea typeface="Arial"/>
                <a:cs typeface="Arial"/>
                <a:sym typeface="Arial"/>
              </a:rPr>
            </a:br>
            <a:r>
              <a:rPr lang="en-US" dirty="0">
                <a:latin typeface="Arial"/>
                <a:ea typeface="Arial"/>
                <a:cs typeface="Arial"/>
                <a:sym typeface="Arial"/>
              </a:rPr>
              <a:t>		Headphone Volume Knob</a:t>
            </a: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Package:		Gen2 Sub-Compact</a:t>
            </a: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Power: 		External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6" name="Google Shape;256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0997" y="556639"/>
            <a:ext cx="1017088" cy="1017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6" descr="A picture containing text, electronics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76509" y="326533"/>
            <a:ext cx="5238237" cy="365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A picture containing text, electronics&#10;&#10;Description automatically generated">
            <a:extLst>
              <a:ext uri="{FF2B5EF4-FFF2-40B4-BE49-F238E27FC236}">
                <a16:creationId xmlns:a16="http://schemas.microsoft.com/office/drawing/2014/main" id="{9E4908DA-0229-A5B0-6C31-AD90C2FBCF9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23447" y="2721530"/>
            <a:ext cx="4662382" cy="394670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7"/>
          <p:cNvSpPr txBox="1">
            <a:spLocks noGrp="1"/>
          </p:cNvSpPr>
          <p:nvPr>
            <p:ph type="title"/>
          </p:nvPr>
        </p:nvSpPr>
        <p:spPr>
          <a:xfrm>
            <a:off x="1672389" y="745958"/>
            <a:ext cx="3099636" cy="11586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en-US" sz="4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SA | Core </a:t>
            </a:r>
            <a:br>
              <a:rPr lang="en-US" sz="4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4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Platform</a:t>
            </a:r>
            <a:endParaRPr sz="4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5" name="Google Shape;265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0997" y="556639"/>
            <a:ext cx="1017088" cy="1017088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7"/>
          <p:cNvSpPr/>
          <p:nvPr/>
        </p:nvSpPr>
        <p:spPr>
          <a:xfrm>
            <a:off x="0" y="1876650"/>
            <a:ext cx="4975200" cy="4414500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67" name="Google Shape;267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15425" y="1993150"/>
            <a:ext cx="7882772" cy="3506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9383" y="2166337"/>
            <a:ext cx="4009836" cy="3160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8"/>
          <p:cNvSpPr txBox="1"/>
          <p:nvPr/>
        </p:nvSpPr>
        <p:spPr>
          <a:xfrm>
            <a:off x="553454" y="4587985"/>
            <a:ext cx="7183690" cy="1631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Thank You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351</Words>
  <Application>Microsoft Office PowerPoint</Application>
  <PresentationFormat>Widescreen</PresentationFormat>
  <Paragraphs>74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Trebuchet MS</vt:lpstr>
      <vt:lpstr>Barlow</vt:lpstr>
      <vt:lpstr>Calibri</vt:lpstr>
      <vt:lpstr>Comfortaa SemiBold</vt:lpstr>
      <vt:lpstr>Office Theme</vt:lpstr>
      <vt:lpstr>PowerPoint Presentation</vt:lpstr>
      <vt:lpstr>PowerPoint Presentation</vt:lpstr>
      <vt:lpstr>Modular and Scalable Design</vt:lpstr>
      <vt:lpstr>Product Roadmap</vt:lpstr>
      <vt:lpstr>SA | Core  Platform</vt:lpstr>
      <vt:lpstr>SA | Core  Platform</vt:lpstr>
      <vt:lpstr>SA | Core  Platform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Doug Kryzan</dc:creator>
  <cp:lastModifiedBy>Diego Meléndez</cp:lastModifiedBy>
  <cp:revision>1</cp:revision>
  <dcterms:created xsi:type="dcterms:W3CDTF">2022-12-08T03:10:57Z</dcterms:created>
  <dcterms:modified xsi:type="dcterms:W3CDTF">2022-12-09T06:21:18Z</dcterms:modified>
</cp:coreProperties>
</file>