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"/>
    <p:sldMasterId id="2147483687" r:id="rId9"/>
    <p:sldMasterId id="2147483688" r:id="rId10"/>
    <p:sldMasterId id="2147483686" r:id="rId11"/>
  </p:sldMasterIdLst>
  <p:notesMasterIdLst>
    <p:notesMasterId r:id="rId55"/>
  </p:notesMasterIdLst>
  <p:handoutMasterIdLst>
    <p:handoutMasterId r:id="rId56"/>
  </p:handoutMasterIdLst>
  <p:sldIdLst>
    <p:sldId id="267" r:id="rId12"/>
    <p:sldId id="282" r:id="rId13"/>
    <p:sldId id="279" r:id="rId14"/>
    <p:sldId id="2147376576" r:id="rId15"/>
    <p:sldId id="2147376593" r:id="rId16"/>
    <p:sldId id="2147376589" r:id="rId17"/>
    <p:sldId id="293" r:id="rId18"/>
    <p:sldId id="2147376577" r:id="rId19"/>
    <p:sldId id="262" r:id="rId20"/>
    <p:sldId id="285" r:id="rId21"/>
    <p:sldId id="281" r:id="rId22"/>
    <p:sldId id="278" r:id="rId23"/>
    <p:sldId id="270" r:id="rId24"/>
    <p:sldId id="2147376555" r:id="rId25"/>
    <p:sldId id="2147376556" r:id="rId26"/>
    <p:sldId id="2147376559" r:id="rId27"/>
    <p:sldId id="2147376560" r:id="rId28"/>
    <p:sldId id="2147376561" r:id="rId29"/>
    <p:sldId id="2147376562" r:id="rId30"/>
    <p:sldId id="2147376563" r:id="rId31"/>
    <p:sldId id="2147376564" r:id="rId32"/>
    <p:sldId id="2147376565" r:id="rId33"/>
    <p:sldId id="2147376568" r:id="rId34"/>
    <p:sldId id="2147376569" r:id="rId35"/>
    <p:sldId id="2147376570" r:id="rId36"/>
    <p:sldId id="2147376571" r:id="rId37"/>
    <p:sldId id="2147376591" r:id="rId38"/>
    <p:sldId id="288" r:id="rId39"/>
    <p:sldId id="2147376592" r:id="rId40"/>
    <p:sldId id="290" r:id="rId41"/>
    <p:sldId id="292" r:id="rId42"/>
    <p:sldId id="2147376573" r:id="rId43"/>
    <p:sldId id="2147376574" r:id="rId44"/>
    <p:sldId id="2147376579" r:id="rId45"/>
    <p:sldId id="2147376554" r:id="rId46"/>
    <p:sldId id="2147376557" r:id="rId47"/>
    <p:sldId id="2147376558" r:id="rId48"/>
    <p:sldId id="2147376566" r:id="rId49"/>
    <p:sldId id="286" r:id="rId50"/>
    <p:sldId id="2147376567" r:id="rId51"/>
    <p:sldId id="291" r:id="rId52"/>
    <p:sldId id="274" r:id="rId53"/>
    <p:sldId id="301" r:id="rId54"/>
  </p:sldIdLst>
  <p:sldSz cx="12192000" cy="6858000"/>
  <p:notesSz cx="6858000" cy="9144000"/>
  <p:custDataLst>
    <p:custData r:id="rId6"/>
    <p:custData r:id="rId4"/>
    <p:custData r:id="rId7"/>
    <p:custData r:id="rId2"/>
    <p:custData r:id="rId1"/>
    <p:custData r:id="rId5"/>
    <p:custData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Tully" initials="AT" lastIdx="1" clrIdx="0">
    <p:extLst>
      <p:ext uri="{19B8F6BF-5375-455C-9EA6-DF929625EA0E}">
        <p15:presenceInfo xmlns:p15="http://schemas.microsoft.com/office/powerpoint/2012/main" userId="8c0c3855522b79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0B8"/>
    <a:srgbClr val="FFFFFF"/>
    <a:srgbClr val="D6ECE1"/>
    <a:srgbClr val="2B6DB5"/>
    <a:srgbClr val="D2D3D4"/>
    <a:srgbClr val="D1D8E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65" autoAdjust="0"/>
    <p:restoredTop sz="92375"/>
  </p:normalViewPr>
  <p:slideViewPr>
    <p:cSldViewPr snapToGrid="0">
      <p:cViewPr varScale="1">
        <p:scale>
          <a:sx n="90" d="100"/>
          <a:sy n="90" d="100"/>
        </p:scale>
        <p:origin x="22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1" d="100"/>
        <a:sy n="91" d="100"/>
      </p:scale>
      <p:origin x="0" y="0"/>
    </p:cViewPr>
  </p:sorterViewPr>
  <p:notesViewPr>
    <p:cSldViewPr snapToGrid="0">
      <p:cViewPr varScale="1">
        <p:scale>
          <a:sx n="37" d="100"/>
          <a:sy n="37" d="100"/>
        </p:scale>
        <p:origin x="313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notesMaster" Target="notesMasters/notesMaster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4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presProps" Target="presProps.xml"/><Relationship Id="rId5" Type="http://schemas.openxmlformats.org/officeDocument/2006/relationships/customXml" Target="../customXml/item5.xml"/><Relationship Id="rId61" Type="http://schemas.openxmlformats.org/officeDocument/2006/relationships/tableStyles" Target="tableStyles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1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commentAuthors" Target="commentAuthors.xml"/><Relationship Id="rId10" Type="http://schemas.openxmlformats.org/officeDocument/2006/relationships/slideMaster" Target="slideMasters/slideMaster3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84C580-6A7A-4A6A-83BE-FDFDDCF752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0EC40-6EF3-49D4-9E56-F063F66B28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9DF5E-E332-485E-8C4C-A885343604D1}" type="datetimeFigureOut">
              <a:rPr lang="en-GB" smtClean="0">
                <a:latin typeface="Calibri" panose="020F0502020204030204" pitchFamily="34" charset="0"/>
              </a:rPr>
              <a:t>06/05/2022</a:t>
            </a:fld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CB91E-7AC7-4376-B1B0-E3DDFFC189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0C242-2B30-47C1-BDF6-110939C755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C2D5-4FCC-4C6A-B879-B7D670296008}" type="slidenum">
              <a:rPr lang="en-GB" smtClean="0">
                <a:latin typeface="Calibri" panose="020F0502020204030204" pitchFamily="34" charset="0"/>
              </a:r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587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A400B2-EE6A-46E2-A740-4DC5E861A5EB}" type="datetimeFigureOut">
              <a:rPr lang="en-GB" smtClean="0"/>
              <a:pPr/>
              <a:t>05/05/2022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3DF6D2-5E0F-40E2-846E-CC95AD9ABC6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9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23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715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737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727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371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54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757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356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7405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410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534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533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6486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879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9058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1770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0058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8830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8165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30002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5044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699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4600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717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69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5482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862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44080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376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7553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99816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6586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6676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2929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85805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5599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7159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213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1195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Danny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By 2025, Gartner estimates that over 95% of new digital workloads will be deployed on cloud-native platforms, up from 30% in 2021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www.ciodive.com</a:t>
            </a:r>
            <a:r>
              <a:rPr lang="en-US" dirty="0"/>
              <a:t>/news/cloud-iaas-trends-2022/616860/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www.gartner.com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/newsroom/press-releases/2022-02-09-gartner-says-more-than-half-of-enterprise-it-spending#:~:text=In%202022%2C%20more%20than%20%241.3,new%20technologies%2C%20including%20distributed%20cloud.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731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524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152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28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FA7B47-FDE8-4299-BF48-752514A80619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watch&#10;&#10;Description automatically generated">
            <a:extLst>
              <a:ext uri="{FF2B5EF4-FFF2-40B4-BE49-F238E27FC236}">
                <a16:creationId xmlns:a16="http://schemas.microsoft.com/office/drawing/2014/main" id="{0FC73310-2588-4B27-93F6-B4E9629C86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72" y="2071488"/>
            <a:ext cx="10939528" cy="3414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33E8560-A780-43CE-8BA7-A2CCAF35AB47}"/>
              </a:ext>
            </a:extLst>
          </p:cNvPr>
          <p:cNvSpPr txBox="1"/>
          <p:nvPr userDrawn="1"/>
        </p:nvSpPr>
        <p:spPr>
          <a:xfrm>
            <a:off x="664237" y="6581001"/>
            <a:ext cx="1086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4B693B-D56C-9246-B906-79323E8A7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" r="34771"/>
          <a:stretch/>
        </p:blipFill>
        <p:spPr>
          <a:xfrm>
            <a:off x="5688480" y="431099"/>
            <a:ext cx="6503520" cy="643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0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F1BDC-72D3-4CB1-BAC0-AFC731B33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7851" y="1088774"/>
            <a:ext cx="3777929" cy="5769226"/>
          </a:xfrm>
          <a:prstGeom prst="rect">
            <a:avLst/>
          </a:prstGeom>
        </p:spPr>
      </p:pic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9688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4A6F7B-B5A4-4C03-9864-FE908164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4"/>
            <a:ext cx="3777929" cy="57692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3AE218-C274-40F6-8B14-03DBCA24B0D5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25AB39-BFC4-43BD-B39F-A6361DEF34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A0D7C7FC-313A-427F-84F2-B347D6A7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BC811-DC79-4394-B153-B950DE1E4844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6851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4A6F7B-B5A4-4C03-9864-FE908164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4"/>
            <a:ext cx="3777929" cy="57692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3AE218-C274-40F6-8B14-03DBCA24B0D5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25AB39-BFC4-43BD-B39F-A6361DEF34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A0D7C7FC-313A-427F-84F2-B347D6A7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BC811-DC79-4394-B153-B950DE1E4844}"/>
              </a:ext>
            </a:extLst>
          </p:cNvPr>
          <p:cNvSpPr txBox="1"/>
          <p:nvPr userDrawn="1"/>
        </p:nvSpPr>
        <p:spPr>
          <a:xfrm>
            <a:off x="4692548" y="640615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9194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82B6B8-FF14-46AA-B28A-23CA99CC01EA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F17F14-9F42-436C-992D-380EDE295B7F}"/>
              </a:ext>
            </a:extLst>
          </p:cNvPr>
          <p:cNvSpPr/>
          <p:nvPr userDrawn="1"/>
        </p:nvSpPr>
        <p:spPr>
          <a:xfrm flipH="1">
            <a:off x="0" y="2882685"/>
            <a:ext cx="12192000" cy="3975315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4CB852-4A2A-4C54-A967-ED03A578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39" y="1322948"/>
            <a:ext cx="7385693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3BAB9F2-878E-4EF1-9BCE-E71984F3A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439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A4DB67F6-8774-4AAA-BBCD-D741DAE79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3012" y="-2"/>
            <a:ext cx="3777929" cy="68580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1FBAE2-3388-574A-8E24-1694BA0F8051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58277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811DDD2-5517-4BD5-8CAE-142CB396D16B}"/>
              </a:ext>
            </a:extLst>
          </p:cNvPr>
          <p:cNvSpPr/>
          <p:nvPr userDrawn="1"/>
        </p:nvSpPr>
        <p:spPr>
          <a:xfrm flipH="1">
            <a:off x="0" y="2882685"/>
            <a:ext cx="12192000" cy="4009143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92118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 descr="A group of people walking down a flight of stairs&#10;&#10;Description automatically generated with medium confidence">
            <a:extLst>
              <a:ext uri="{FF2B5EF4-FFF2-40B4-BE49-F238E27FC236}">
                <a16:creationId xmlns:a16="http://schemas.microsoft.com/office/drawing/2014/main" id="{E7D6FB59-9620-4F39-A416-87DABDD2B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76870" cy="68918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5BEDF7-B9AA-4A0E-9461-72F0C474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117" y="1322948"/>
            <a:ext cx="738569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AAF14E-A71B-4A5B-93C3-17231B8D9F12}"/>
              </a:ext>
            </a:extLst>
          </p:cNvPr>
          <p:cNvSpPr txBox="1"/>
          <p:nvPr userDrawn="1"/>
        </p:nvSpPr>
        <p:spPr>
          <a:xfrm>
            <a:off x="4935144" y="640124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6293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30148DA3-B310-4D6F-995E-AA35849D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70549"/>
            <a:ext cx="3777929" cy="56874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6" y="205838"/>
            <a:ext cx="7211767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EAEAC-CA89-42C5-A65B-E1C3838CB054}"/>
              </a:ext>
            </a:extLst>
          </p:cNvPr>
          <p:cNvSpPr txBox="1"/>
          <p:nvPr userDrawn="1"/>
        </p:nvSpPr>
        <p:spPr>
          <a:xfrm>
            <a:off x="4692548" y="640615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89551F-667C-4721-B9A6-C52836F5F6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1211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C90B0522-A527-4718-B1D5-D461ADF09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070" y="1088773"/>
            <a:ext cx="3777930" cy="57692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3670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39B96474-E2F8-4C51-B540-0451C13A0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70549"/>
            <a:ext cx="12192000" cy="17967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EFE28C-F36D-4601-BA72-8431EAB1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14276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122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622DBA-5B72-4FDF-8470-99BF5DE074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70548"/>
            <a:ext cx="12191999" cy="17967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8101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201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FDF3A-88F9-4252-B847-9CE767DD4217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person, outdoor, window&#10;&#10;Description automatically generated">
            <a:extLst>
              <a:ext uri="{FF2B5EF4-FFF2-40B4-BE49-F238E27FC236}">
                <a16:creationId xmlns:a16="http://schemas.microsoft.com/office/drawing/2014/main" id="{DC35305F-C23B-4215-8FE6-2EC20400E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"/>
          <a:stretch/>
        </p:blipFill>
        <p:spPr>
          <a:xfrm>
            <a:off x="-1" y="2"/>
            <a:ext cx="3777928" cy="6891827"/>
          </a:xfrm>
          <a:prstGeom prst="rect">
            <a:avLst/>
          </a:prstGeom>
        </p:spPr>
      </p:pic>
      <p:pic>
        <p:nvPicPr>
          <p:cNvPr id="6" name="Picture 5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844D8F46-C2C8-40CE-9F19-D85CB51FD2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>
            <a:off x="7729159" y="3575019"/>
            <a:ext cx="4462842" cy="3316810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29D9DB-0F65-4EA6-A853-4D6464994F4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78047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1D4A971-DAD1-46CB-91F3-3A7368F91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047" y="510072"/>
            <a:ext cx="714971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458FE8-9658-5B45-B7F8-31B259AC4501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31446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534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-47923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77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24264-9CC8-F648-BD41-554756A4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A6EED6-9431-F440-927E-1F249704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173A-2598-714F-8077-01485DC3BC5B}" type="datetimeFigureOut">
              <a:rPr lang="en-US" smtClean="0"/>
              <a:t>5/5/22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D8D89-1746-4A4A-A817-A28B4E6F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F4957D-D6E0-2841-9280-A0C8244B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1A059-9F28-DD44-A7FF-7EA3FFEB4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68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1151513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89359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5047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44282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1151513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1292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10E9-93A0-4354-BF84-86D4F0454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A2F36-252F-433C-8087-31981A4B7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46D4A-D441-4CE6-A6A5-95A3A7977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B1540-804C-4C0F-94D4-142D5D6E2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EA7B6-B384-495E-9362-BB838CE73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5649C-A6A6-4C3A-92D7-D22B91BB84E4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890870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664237" y="1690686"/>
            <a:ext cx="11527763" cy="1080237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64236" y="3918200"/>
            <a:ext cx="11527763" cy="1249111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64237" y="0"/>
            <a:ext cx="4573141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4170007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90793"/>
            <a:ext cx="4170008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404991" y="1690688"/>
            <a:ext cx="6299327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540499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CF4539-17C6-4890-B429-11B7B4DB6C40}"/>
              </a:ext>
            </a:extLst>
          </p:cNvPr>
          <p:cNvSpPr/>
          <p:nvPr userDrawn="1"/>
        </p:nvSpPr>
        <p:spPr>
          <a:xfrm>
            <a:off x="664237" y="5088362"/>
            <a:ext cx="11527763" cy="1080238"/>
          </a:xfrm>
          <a:prstGeom prst="rect">
            <a:avLst/>
          </a:prstGeom>
          <a:solidFill>
            <a:srgbClr val="D2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10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CD05AA6-6595-4234-A65A-CB80A82A0D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051"/>
            <a:ext cx="12192000" cy="18206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2880765"/>
            <a:ext cx="6096000" cy="33275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80765"/>
            <a:ext cx="6096000" cy="3327529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904694"/>
            <a:ext cx="4170008" cy="3303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2904693"/>
            <a:ext cx="4222624" cy="3303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1602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EFF3A9-730B-4491-A8F2-2D150501CA2E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erson with glasses smiling&#10;&#10;Description automatically generated with low confidence">
            <a:extLst>
              <a:ext uri="{FF2B5EF4-FFF2-40B4-BE49-F238E27FC236}">
                <a16:creationId xmlns:a16="http://schemas.microsoft.com/office/drawing/2014/main" id="{8131B358-DFC1-4F61-BB2C-CCD26D1F91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005" y="18"/>
            <a:ext cx="3777928" cy="68918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476556"/>
            <a:ext cx="7150774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384E46C0-DBF1-4BCF-B94A-22C0AC1B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 flipH="1">
            <a:off x="0" y="3575019"/>
            <a:ext cx="4462842" cy="33168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CB3B55-CF50-4832-A2AA-EDE231A100E9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63862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1588169"/>
            <a:ext cx="6096000" cy="445854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1588169"/>
            <a:ext cx="6096000" cy="4458544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748590"/>
            <a:ext cx="4170008" cy="41720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1748589"/>
            <a:ext cx="4222624" cy="41720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49327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0" y="1620152"/>
            <a:ext cx="12191999" cy="4444472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701425"/>
            <a:ext cx="10567739" cy="424229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672732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D8105F1-54A3-4533-B611-6A3FEADE7F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084051"/>
            <a:ext cx="12192001" cy="17790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2863064"/>
            <a:ext cx="6096000" cy="336292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63064"/>
            <a:ext cx="6096000" cy="3362924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948002"/>
            <a:ext cx="4170008" cy="31930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2948001"/>
            <a:ext cx="4222624" cy="31930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47623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277209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107632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2938055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3768478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4603747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8627" y="5439016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212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277209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107632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2938055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3768478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4603747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8627" y="5439016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385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465656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483418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3501180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4534541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5552303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831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6158" y="1747866"/>
            <a:ext cx="11345837" cy="964692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6163" y="3429000"/>
            <a:ext cx="11345837" cy="964693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6163" y="5052783"/>
            <a:ext cx="11345837" cy="964693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955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1264024" y="2245658"/>
            <a:ext cx="10927971" cy="988362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1264029" y="4766542"/>
            <a:ext cx="10927971" cy="988362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5604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0" y="1277209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-1" y="2107632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0" y="2938055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2" y="3768478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0" y="4603747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0" y="5439016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18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6095996" y="4951504"/>
            <a:ext cx="6096004" cy="1088774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3" y="4951504"/>
            <a:ext cx="6096004" cy="1088774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59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EFF3A9-730B-4491-A8F2-2D150501CA2E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82BC1A-5C74-4283-82DB-0153BC98D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005" y="0"/>
            <a:ext cx="3777928" cy="689182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476556"/>
            <a:ext cx="7150774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384E46C0-DBF1-4BCF-B94A-22C0AC1B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>
            <a:off x="3951230" y="3575019"/>
            <a:ext cx="4462842" cy="33168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CB3B55-CF50-4832-A2AA-EDE231A100E9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87114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64237" y="0"/>
            <a:ext cx="5777506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412475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90793"/>
            <a:ext cx="5412476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74006" y="1690688"/>
            <a:ext cx="4730312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625067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900635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7131177" y="0"/>
            <a:ext cx="4573141" cy="68580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5139" y="365125"/>
            <a:ext cx="4170007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5139" y="1890793"/>
            <a:ext cx="4170008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2" y="1690688"/>
            <a:ext cx="6299327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354338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320589" y="0"/>
            <a:ext cx="5383729" cy="68580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37" y="365125"/>
            <a:ext cx="4946009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9137" y="1890793"/>
            <a:ext cx="4946010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3" y="1690688"/>
            <a:ext cx="5608318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453260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320589" y="0"/>
            <a:ext cx="5383729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37" y="365125"/>
            <a:ext cx="4946009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9137" y="1890793"/>
            <a:ext cx="4946010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3" y="1690688"/>
            <a:ext cx="5608318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486828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C1E93D-D049-4BB4-9F44-3CF3FE072687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881279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C1E93D-D049-4BB4-9F44-3CF3FE072687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03259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24DF9-FC48-48C6-9EF4-BD7055DEF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A06A8-F6D8-4652-B733-F03C57773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57F60-B1FC-440D-AB05-C1C042591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DD7B63-32CC-4B34-A177-2CBCD254743F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20391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D126F-8F5A-4016-B14F-9EC40F4C2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26761A-358A-4206-B730-BCBE3C3CF0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CF96E-FA6E-4A18-9D5F-4AD49555E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CCFCB8-7254-4EE9-B922-D8463FBBC1DB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85488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3662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37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B00B661-57D9-4446-969E-2C4A613FF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069" y="0"/>
            <a:ext cx="3744788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11" y="1088774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891" y="2526224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1C19C-2D72-4C2A-A659-52E83C63C4E6}"/>
              </a:ext>
            </a:extLst>
          </p:cNvPr>
          <p:cNvSpPr/>
          <p:nvPr userDrawn="1"/>
        </p:nvSpPr>
        <p:spPr>
          <a:xfrm>
            <a:off x="7892716" y="-1"/>
            <a:ext cx="521353" cy="6858001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83698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82B6B8-FF14-46AA-B28A-23CA99CC01EA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F17F14-9F42-436C-992D-380EDE295B7F}"/>
              </a:ext>
            </a:extLst>
          </p:cNvPr>
          <p:cNvSpPr/>
          <p:nvPr userDrawn="1"/>
        </p:nvSpPr>
        <p:spPr>
          <a:xfrm flipH="1">
            <a:off x="0" y="2882685"/>
            <a:ext cx="12192000" cy="3975315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4CB852-4A2A-4C54-A967-ED03A578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39" y="1322948"/>
            <a:ext cx="7385693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3BAB9F2-878E-4EF1-9BCE-E71984F3A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439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A4DB67F6-8774-4AAA-BBCD-D741DAE79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3012" y="-2"/>
            <a:ext cx="3777929" cy="68580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1FBAE2-3388-574A-8E24-1694BA0F8051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177004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39B96474-E2F8-4C51-B540-0451C13A0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70549"/>
            <a:ext cx="12192000" cy="17967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EFE28C-F36D-4601-BA72-8431EAB1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14276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6458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F1BDC-72D3-4CB1-BAC0-AFC731B33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7851" y="1088774"/>
            <a:ext cx="3777929" cy="5769226"/>
          </a:xfrm>
          <a:prstGeom prst="rect">
            <a:avLst/>
          </a:prstGeom>
        </p:spPr>
      </p:pic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744395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D2A626-7499-426B-9EDD-E2AABE8B6638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2960A-F64E-4E88-8403-4063DA531DE7}"/>
              </a:ext>
            </a:extLst>
          </p:cNvPr>
          <p:cNvSpPr txBox="1"/>
          <p:nvPr userDrawn="1"/>
        </p:nvSpPr>
        <p:spPr>
          <a:xfrm>
            <a:off x="796332" y="1093290"/>
            <a:ext cx="173254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3879F-9374-4865-9A79-31096C92B4E3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5654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0E1546-5CD3-48BF-981D-0C5B4E0854C7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2BF75-537F-4128-9797-4FFF5A9FEC85}"/>
              </a:ext>
            </a:extLst>
          </p:cNvPr>
          <p:cNvSpPr txBox="1"/>
          <p:nvPr userDrawn="1"/>
        </p:nvSpPr>
        <p:spPr>
          <a:xfrm>
            <a:off x="796332" y="1093290"/>
            <a:ext cx="221982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47084-5803-44E7-9D2A-E55A1240982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692443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44E94A-02FB-48D6-A939-2EBD7E053420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BAC858-12D3-49FC-8202-F17B3F507810}"/>
              </a:ext>
            </a:extLst>
          </p:cNvPr>
          <p:cNvSpPr txBox="1"/>
          <p:nvPr userDrawn="1"/>
        </p:nvSpPr>
        <p:spPr>
          <a:xfrm>
            <a:off x="796332" y="1093290"/>
            <a:ext cx="2260767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5AC0E0-D2AB-4165-B8BB-47506983B79B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75926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361E6-DE28-4D21-AEEB-489001BA5099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CCBE5B-74E2-4D94-931F-4F1406E83042}"/>
              </a:ext>
            </a:extLst>
          </p:cNvPr>
          <p:cNvSpPr txBox="1"/>
          <p:nvPr userDrawn="1"/>
        </p:nvSpPr>
        <p:spPr>
          <a:xfrm>
            <a:off x="796332" y="1093290"/>
            <a:ext cx="2383596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405D58-ECDB-4692-AAB2-9045288C154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427303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FA64B1D-8F0E-4136-832E-25966BB9F090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F923B4-4735-47A8-BC9E-EA07CF62DCA0}"/>
              </a:ext>
            </a:extLst>
          </p:cNvPr>
          <p:cNvSpPr txBox="1"/>
          <p:nvPr userDrawn="1"/>
        </p:nvSpPr>
        <p:spPr>
          <a:xfrm>
            <a:off x="796332" y="1093290"/>
            <a:ext cx="2397244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10434-62F1-44C5-BBBE-9CD398593830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708288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8A3188-4DCE-4125-97CA-55B87F4D01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 descr="A picture containing watch&#10;&#10;Description automatically generated">
            <a:extLst>
              <a:ext uri="{FF2B5EF4-FFF2-40B4-BE49-F238E27FC236}">
                <a16:creationId xmlns:a16="http://schemas.microsoft.com/office/drawing/2014/main" id="{AB1F0DB6-C1B7-4E1E-B0C3-D55CE99D9A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72" y="2636547"/>
            <a:ext cx="10939528" cy="34149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1458D6-149E-4F6A-969B-D71B67CB9C65}"/>
              </a:ext>
            </a:extLst>
          </p:cNvPr>
          <p:cNvSpPr txBox="1"/>
          <p:nvPr userDrawn="1"/>
        </p:nvSpPr>
        <p:spPr>
          <a:xfrm>
            <a:off x="438437" y="1985488"/>
            <a:ext cx="6512399" cy="1631216"/>
          </a:xfrm>
          <a:prstGeom prst="rect">
            <a:avLst/>
          </a:prstGeom>
          <a:noFill/>
          <a:effectLst/>
        </p:spPr>
        <p:txBody>
          <a:bodyPr wrap="square" rtlCol="0" anchor="b">
            <a:spAutoFit/>
          </a:bodyPr>
          <a:lstStyle/>
          <a:p>
            <a:pPr algn="ctr">
              <a:tabLst>
                <a:tab pos="1620838" algn="l"/>
              </a:tabLst>
            </a:pPr>
            <a:r>
              <a:rPr lang="en-GB" sz="10000" b="1" dirty="0">
                <a:solidFill>
                  <a:schemeClr val="tx1"/>
                </a:solidFill>
                <a:latin typeface="Calibri" panose="020F0502020204030204" pitchFamily="34" charset="0"/>
              </a:rPr>
              <a:t>Thank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7D581D-2172-4B01-B00A-9FC402CF4374}"/>
              </a:ext>
            </a:extLst>
          </p:cNvPr>
          <p:cNvSpPr txBox="1"/>
          <p:nvPr userDrawn="1"/>
        </p:nvSpPr>
        <p:spPr>
          <a:xfrm>
            <a:off x="625644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713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65890C-BA61-4934-83D3-CCF0F69BA69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C96FDF8-CB78-4BD7-A0BA-29D62A579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859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5FACCC4B-4144-455A-9CD5-9F68C459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 descr="A group of people having a discussion&#10;&#10;Description automatically generated with medium confidence">
            <a:extLst>
              <a:ext uri="{FF2B5EF4-FFF2-40B4-BE49-F238E27FC236}">
                <a16:creationId xmlns:a16="http://schemas.microsoft.com/office/drawing/2014/main" id="{514AE6DD-E02D-4029-8184-A62A676BB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3821" y="1088774"/>
            <a:ext cx="3878179" cy="5769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A08274-4BC5-3940-B3A6-04EECF1A1754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3853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B00B661-57D9-4446-969E-2C4A613FF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44788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34" y="1088774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114" y="2526224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1C19C-2D72-4C2A-A659-52E83C63C4E6}"/>
              </a:ext>
            </a:extLst>
          </p:cNvPr>
          <p:cNvSpPr/>
          <p:nvPr userDrawn="1"/>
        </p:nvSpPr>
        <p:spPr>
          <a:xfrm>
            <a:off x="3744788" y="-1"/>
            <a:ext cx="521353" cy="6858001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43389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4590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desk with a computer&#10;&#10;Description automatically generated with low confidence">
            <a:extLst>
              <a:ext uri="{FF2B5EF4-FFF2-40B4-BE49-F238E27FC236}">
                <a16:creationId xmlns:a16="http://schemas.microsoft.com/office/drawing/2014/main" id="{D66EC0C3-081F-4823-B5BB-2C6A0381A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77929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1F73F45-CE78-440E-B614-18A54443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867" y="1026628"/>
            <a:ext cx="684789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92A2EE-A8DD-4547-88A3-424274569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867" y="2431045"/>
            <a:ext cx="6847895" cy="3640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3C524-4D3B-4C29-B1C0-E4B245FEC27E}"/>
              </a:ext>
            </a:extLst>
          </p:cNvPr>
          <p:cNvSpPr/>
          <p:nvPr userDrawn="1"/>
        </p:nvSpPr>
        <p:spPr>
          <a:xfrm>
            <a:off x="3777929" y="-1"/>
            <a:ext cx="521353" cy="6858001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2EFA06-0505-DB4B-AC5B-3852D6AB3C9C}"/>
              </a:ext>
            </a:extLst>
          </p:cNvPr>
          <p:cNvSpPr txBox="1"/>
          <p:nvPr userDrawn="1"/>
        </p:nvSpPr>
        <p:spPr>
          <a:xfrm>
            <a:off x="5054523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6481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65890C-BA61-4934-83D3-CCF0F69BA69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C96FDF8-CB78-4BD7-A0BA-29D62A579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859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5FACCC4B-4144-455A-9CD5-9F68C459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 descr="A group of people having a discussion&#10;&#10;Description automatically generated with medium confidence">
            <a:extLst>
              <a:ext uri="{FF2B5EF4-FFF2-40B4-BE49-F238E27FC236}">
                <a16:creationId xmlns:a16="http://schemas.microsoft.com/office/drawing/2014/main" id="{514AE6DD-E02D-4029-8184-A62A676BB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3821" y="1088774"/>
            <a:ext cx="3878179" cy="5769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A08274-4BC5-3940-B3A6-04EECF1A1754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3732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44C68B-D537-4E32-B430-26B6F4A130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5"/>
            <a:ext cx="3777929" cy="576922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40CF24-2F12-4708-99A6-CA65101B1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4905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137195-ADC4-4289-AB52-E1A01F20B7A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21FDEDA7-A485-47ED-9010-4D297983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A446C-F017-AD4F-942E-F685281BEE78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2868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2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700BB3-9660-4330-806F-401215D53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3F460-DEAD-44D0-92EE-7AFDDDB85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0860A-89CE-4C2F-B57F-0D2358EBE8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07D546-290E-4A78-BEC2-9C7460B3026A}" type="datetimeFigureOut">
              <a:rPr lang="en-GB" smtClean="0"/>
              <a:pPr/>
              <a:t>05/05/2022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97E6D-CABF-4E6B-8A08-D19AB5261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8EE0A05-865F-44AE-82A1-57F577F446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2C0179B-AA19-4A81-8DE6-EC3F1FDA6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lnSpc>
                <a:spcPts val="0"/>
              </a:lnSpc>
              <a:spcBef>
                <a:spcPts val="0"/>
              </a:spcBef>
              <a:defRPr sz="18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baseline="30000" dirty="0"/>
              <a:t>© 2021 Copyright ArawakX™.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7796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ADDF2B-7AB4-4819-97C3-37EAD3B6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EEC2E-1D25-4385-835E-782D61822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39F3F-E443-4AC5-B47A-58897B1A1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7105-85F5-4D9B-8D6C-8EF4CAF6228D}" type="datetimeFigureOut">
              <a:rPr lang="en-GB" smtClean="0"/>
              <a:t>05/05/2022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1F962-A445-42F0-85E1-50A291427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CF8C6-67E5-41B5-B54D-A06FA3357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19C8-F1A5-4404-9441-5F14FD120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2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726" r:id="rId3"/>
    <p:sldLayoutId id="2147483679" r:id="rId4"/>
    <p:sldLayoutId id="2147483710" r:id="rId5"/>
    <p:sldLayoutId id="2147483677" r:id="rId6"/>
    <p:sldLayoutId id="2147483673" r:id="rId7"/>
    <p:sldLayoutId id="2147483680" r:id="rId8"/>
    <p:sldLayoutId id="2147483676" r:id="rId9"/>
    <p:sldLayoutId id="2147483674" r:id="rId10"/>
    <p:sldLayoutId id="2147483692" r:id="rId11"/>
    <p:sldLayoutId id="2147483668" r:id="rId12"/>
    <p:sldLayoutId id="2147483681" r:id="rId13"/>
    <p:sldLayoutId id="2147483707" r:id="rId14"/>
    <p:sldLayoutId id="2147483708" r:id="rId15"/>
    <p:sldLayoutId id="2147483690" r:id="rId16"/>
    <p:sldLayoutId id="2147483691" r:id="rId17"/>
    <p:sldLayoutId id="2147483698" r:id="rId18"/>
    <p:sldLayoutId id="2147483693" r:id="rId19"/>
    <p:sldLayoutId id="2147483725" r:id="rId20"/>
    <p:sldLayoutId id="2147483705" r:id="rId21"/>
    <p:sldLayoutId id="214748372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CBF4EE-BEDE-4DE7-8DDC-A552C0EF7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E01EA-404B-44D3-9FE7-255B9C739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4614A-0276-4E0A-BDB4-7F958D498B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94526-F018-4426-BF59-99C12CD6AAC2}" type="datetimeFigureOut">
              <a:rPr lang="en-GB" smtClean="0"/>
              <a:t>05/05/2022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EFFA5-FAA8-4338-BAE1-7CA6DD5E5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CCB12-46B5-4CE7-8DBE-5C843B592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45074-A59A-48D2-A391-A75FA62681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87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95" r:id="rId2"/>
    <p:sldLayoutId id="2147483722" r:id="rId3"/>
    <p:sldLayoutId id="2147483653" r:id="rId4"/>
    <p:sldLayoutId id="2147483654" r:id="rId5"/>
    <p:sldLayoutId id="2147483709" r:id="rId6"/>
    <p:sldLayoutId id="2147483723" r:id="rId7"/>
    <p:sldLayoutId id="2147483713" r:id="rId8"/>
    <p:sldLayoutId id="2147483712" r:id="rId9"/>
    <p:sldLayoutId id="2147483697" r:id="rId10"/>
    <p:sldLayoutId id="2147483699" r:id="rId11"/>
    <p:sldLayoutId id="2147483720" r:id="rId12"/>
    <p:sldLayoutId id="2147483718" r:id="rId13"/>
    <p:sldLayoutId id="2147483719" r:id="rId14"/>
    <p:sldLayoutId id="2147483711" r:id="rId15"/>
    <p:sldLayoutId id="2147483721" r:id="rId16"/>
    <p:sldLayoutId id="2147483694" r:id="rId17"/>
    <p:sldLayoutId id="2147483689" r:id="rId18"/>
    <p:sldLayoutId id="2147483716" r:id="rId19"/>
    <p:sldLayoutId id="2147483717" r:id="rId20"/>
    <p:sldLayoutId id="2147483655" r:id="rId21"/>
    <p:sldLayoutId id="2147483696" r:id="rId22"/>
    <p:sldLayoutId id="2147483656" r:id="rId23"/>
    <p:sldLayoutId id="2147483657" r:id="rId24"/>
    <p:sldLayoutId id="2147483714" r:id="rId25"/>
    <p:sldLayoutId id="2147483715" r:id="rId26"/>
    <p:sldLayoutId id="2147483727" r:id="rId27"/>
    <p:sldLayoutId id="2147483729" r:id="rId28"/>
    <p:sldLayoutId id="214748373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6A4B7-C5C2-4327-ACF8-5AF25E59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FFF26-22CB-435D-8CE1-2C24F0C6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11FE7-6EF4-4550-84A8-68FB939BD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B020E-D609-4349-B576-2F369EAFDAAB}" type="datetimeFigureOut">
              <a:rPr lang="en-GB" smtClean="0"/>
              <a:t>05/05/2022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7E33F-FF57-4BF6-93CB-3C086FD0A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20C79-9770-4216-B95F-DAA2433F4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96D0-2AE7-44CC-A3A2-D8D5EBE91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16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72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7.svg"/><Relationship Id="rId11" Type="http://schemas.openxmlformats.org/officeDocument/2006/relationships/image" Target="../media/image24.svg"/><Relationship Id="rId5" Type="http://schemas.openxmlformats.org/officeDocument/2006/relationships/image" Target="../media/image76.png"/><Relationship Id="rId10" Type="http://schemas.openxmlformats.org/officeDocument/2006/relationships/image" Target="../media/image23.png"/><Relationship Id="rId4" Type="http://schemas.openxmlformats.org/officeDocument/2006/relationships/image" Target="../media/image75.sv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Relationship Id="rId9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84.tmp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1.png"/><Relationship Id="rId5" Type="http://schemas.openxmlformats.org/officeDocument/2006/relationships/image" Target="../media/image86.tmp"/><Relationship Id="rId4" Type="http://schemas.openxmlformats.org/officeDocument/2006/relationships/image" Target="../media/image85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8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9.tmp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tmp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94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tmp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tmp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tm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05.svg"/><Relationship Id="rId11" Type="http://schemas.openxmlformats.org/officeDocument/2006/relationships/image" Target="../media/image24.svg"/><Relationship Id="rId5" Type="http://schemas.openxmlformats.org/officeDocument/2006/relationships/image" Target="../media/image104.png"/><Relationship Id="rId10" Type="http://schemas.openxmlformats.org/officeDocument/2006/relationships/image" Target="../media/image23.png"/><Relationship Id="rId4" Type="http://schemas.openxmlformats.org/officeDocument/2006/relationships/image" Target="../media/image103.svg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6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09.svg"/><Relationship Id="rId5" Type="http://schemas.openxmlformats.org/officeDocument/2006/relationships/image" Target="../media/image108.png"/><Relationship Id="rId4" Type="http://schemas.openxmlformats.org/officeDocument/2006/relationships/image" Target="../media/image77.svg"/><Relationship Id="rId9" Type="http://schemas.openxmlformats.org/officeDocument/2006/relationships/image" Target="../media/image2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13" Type="http://schemas.openxmlformats.org/officeDocument/2006/relationships/image" Target="../media/image41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3.sv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24.svg"/><Relationship Id="rId10" Type="http://schemas.openxmlformats.org/officeDocument/2006/relationships/image" Target="../media/image117.svg"/><Relationship Id="rId4" Type="http://schemas.openxmlformats.org/officeDocument/2006/relationships/image" Target="../media/image111.svg"/><Relationship Id="rId9" Type="http://schemas.openxmlformats.org/officeDocument/2006/relationships/image" Target="../media/image116.png"/><Relationship Id="rId1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8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8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21.png"/><Relationship Id="rId7" Type="http://schemas.openxmlformats.org/officeDocument/2006/relationships/image" Target="../media/image123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svg"/><Relationship Id="rId11" Type="http://schemas.openxmlformats.org/officeDocument/2006/relationships/image" Target="../media/image23.png"/><Relationship Id="rId5" Type="http://schemas.openxmlformats.org/officeDocument/2006/relationships/image" Target="../media/image33.png"/><Relationship Id="rId10" Type="http://schemas.openxmlformats.org/officeDocument/2006/relationships/image" Target="../media/image126.svg"/><Relationship Id="rId4" Type="http://schemas.openxmlformats.org/officeDocument/2006/relationships/image" Target="../media/image122.svg"/><Relationship Id="rId9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67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5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4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1.png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22.png"/><Relationship Id="rId7" Type="http://schemas.openxmlformats.org/officeDocument/2006/relationships/image" Target="../media/image134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3.png"/><Relationship Id="rId5" Type="http://schemas.openxmlformats.org/officeDocument/2006/relationships/image" Target="../media/image132.svg"/><Relationship Id="rId10" Type="http://schemas.openxmlformats.org/officeDocument/2006/relationships/image" Target="../media/image41.png"/><Relationship Id="rId4" Type="http://schemas.openxmlformats.org/officeDocument/2006/relationships/image" Target="../media/image131.png"/><Relationship Id="rId9" Type="http://schemas.openxmlformats.org/officeDocument/2006/relationships/image" Target="../media/image13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tmp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png"/><Relationship Id="rId5" Type="http://schemas.openxmlformats.org/officeDocument/2006/relationships/image" Target="../media/image22.png"/><Relationship Id="rId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1.png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1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1.png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22.pn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3.png"/><Relationship Id="rId11" Type="http://schemas.openxmlformats.org/officeDocument/2006/relationships/image" Target="../media/image126.svg"/><Relationship Id="rId5" Type="http://schemas.openxmlformats.org/officeDocument/2006/relationships/image" Target="../media/image122.svg"/><Relationship Id="rId10" Type="http://schemas.openxmlformats.org/officeDocument/2006/relationships/image" Target="../media/image125.png"/><Relationship Id="rId4" Type="http://schemas.openxmlformats.org/officeDocument/2006/relationships/image" Target="../media/image121.png"/><Relationship Id="rId9" Type="http://schemas.openxmlformats.org/officeDocument/2006/relationships/image" Target="../media/image124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svg"/><Relationship Id="rId13" Type="http://schemas.openxmlformats.org/officeDocument/2006/relationships/image" Target="../media/image24.sv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44.svg"/><Relationship Id="rId11" Type="http://schemas.openxmlformats.org/officeDocument/2006/relationships/image" Target="../media/image41.png"/><Relationship Id="rId5" Type="http://schemas.openxmlformats.org/officeDocument/2006/relationships/image" Target="../media/image143.png"/><Relationship Id="rId10" Type="http://schemas.openxmlformats.org/officeDocument/2006/relationships/image" Target="../media/image105.svg"/><Relationship Id="rId4" Type="http://schemas.openxmlformats.org/officeDocument/2006/relationships/image" Target="../media/image142.svg"/><Relationship Id="rId9" Type="http://schemas.openxmlformats.org/officeDocument/2006/relationships/image" Target="../media/image10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24.svg"/><Relationship Id="rId4" Type="http://schemas.openxmlformats.org/officeDocument/2006/relationships/image" Target="../media/image43.sv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2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Relationship Id="rId1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3" Type="http://schemas.openxmlformats.org/officeDocument/2006/relationships/image" Target="../media/image23.pn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24.svg"/><Relationship Id="rId9" Type="http://schemas.openxmlformats.org/officeDocument/2006/relationships/image" Target="../media/image6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247E23-0F35-49BC-991C-5DC429D4276A}"/>
              </a:ext>
            </a:extLst>
          </p:cNvPr>
          <p:cNvSpPr txBox="1"/>
          <p:nvPr/>
        </p:nvSpPr>
        <p:spPr>
          <a:xfrm>
            <a:off x="616790" y="766969"/>
            <a:ext cx="8502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Cloud Optimization Sales Workshop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A3A4DF-588A-43C8-8A20-87FBBD0CFF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6558" y="5348659"/>
            <a:ext cx="2319963" cy="6913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00416F-A387-40E6-B401-8D8CEE5CB4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69" y="5367327"/>
            <a:ext cx="2319963" cy="61616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AA6FDEF-0864-41DD-90B4-0DAFDC902A5F}"/>
              </a:ext>
            </a:extLst>
          </p:cNvPr>
          <p:cNvGrpSpPr/>
          <p:nvPr/>
        </p:nvGrpSpPr>
        <p:grpSpPr>
          <a:xfrm>
            <a:off x="616790" y="1115744"/>
            <a:ext cx="8502135" cy="3768479"/>
            <a:chOff x="616790" y="1340958"/>
            <a:chExt cx="8502135" cy="376847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A312AC4-8F17-427F-AA92-CDADC01CA94C}"/>
                </a:ext>
              </a:extLst>
            </p:cNvPr>
            <p:cNvGrpSpPr/>
            <p:nvPr/>
          </p:nvGrpSpPr>
          <p:grpSpPr>
            <a:xfrm>
              <a:off x="616790" y="1340958"/>
              <a:ext cx="8502135" cy="3180932"/>
              <a:chOff x="435071" y="2540242"/>
              <a:chExt cx="12264692" cy="318093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A30D68-8AB4-42B5-83DC-641689C85176}"/>
                  </a:ext>
                </a:extLst>
              </p:cNvPr>
              <p:cNvSpPr txBox="1"/>
              <p:nvPr/>
            </p:nvSpPr>
            <p:spPr>
              <a:xfrm>
                <a:off x="435071" y="2540242"/>
                <a:ext cx="122646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0" b="1" dirty="0"/>
                  <a:t>Optimize your Cloud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E3C3AE-70E2-47E3-BAEC-E8C09B91A938}"/>
                  </a:ext>
                </a:extLst>
              </p:cNvPr>
              <p:cNvSpPr txBox="1"/>
              <p:nvPr/>
            </p:nvSpPr>
            <p:spPr>
              <a:xfrm>
                <a:off x="435072" y="5197954"/>
                <a:ext cx="9408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Accelerate your business with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4E77FF-CF9D-40BD-B3FC-E20D6E06AF5D}"/>
                </a:ext>
              </a:extLst>
            </p:cNvPr>
            <p:cNvSpPr txBox="1"/>
            <p:nvPr/>
          </p:nvSpPr>
          <p:spPr>
            <a:xfrm>
              <a:off x="616790" y="4463106"/>
              <a:ext cx="6521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Cloud Insights from NetApp</a:t>
              </a: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999DCA1-4FE3-F941-94F9-F4E20EB65CB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9F214FE-B8C5-1A40-BFE0-C07DFF699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1168" y="2295401"/>
            <a:ext cx="4702791" cy="85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42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0" descr="Nike unveils LeBron James&amp;#39; latest signature sneaker, the &amp;#39;LeBron 11&amp;#39; -  Sports Illustrated">
            <a:extLst>
              <a:ext uri="{FF2B5EF4-FFF2-40B4-BE49-F238E27FC236}">
                <a16:creationId xmlns:a16="http://schemas.microsoft.com/office/drawing/2014/main" id="{355143CD-FF3C-4D9E-913C-B2DC4C58B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560" y="5026431"/>
            <a:ext cx="2471384" cy="1649972"/>
          </a:xfrm>
          <a:prstGeom prst="parallelogram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0" descr="Nike Golf TW&amp;#39;15 TV Spot, &amp;#39;Clubhouse&amp;#39; Featuring Tiger Wood - iSpot.tv">
            <a:extLst>
              <a:ext uri="{FF2B5EF4-FFF2-40B4-BE49-F238E27FC236}">
                <a16:creationId xmlns:a16="http://schemas.microsoft.com/office/drawing/2014/main" id="{D62537C6-0993-4CFD-ABB2-64D34D316C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6799473" y="205590"/>
            <a:ext cx="4810125" cy="2501837"/>
          </a:xfrm>
          <a:prstGeom prst="parallelogram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Bella Hadid and Serena Williams Represent New #NYMade Nike Campaign | Shape">
            <a:extLst>
              <a:ext uri="{FF2B5EF4-FFF2-40B4-BE49-F238E27FC236}">
                <a16:creationId xmlns:a16="http://schemas.microsoft.com/office/drawing/2014/main" id="{543AB69B-0741-4331-AB91-7A69C512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0"/>
          <a:stretch/>
        </p:blipFill>
        <p:spPr bwMode="auto">
          <a:xfrm>
            <a:off x="1016705" y="1355423"/>
            <a:ext cx="6032045" cy="3581545"/>
          </a:xfrm>
          <a:prstGeom prst="parallelogram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Nike Needs to Give Cristiano Ronaldo More Sneakers | Complex">
            <a:extLst>
              <a:ext uri="{FF2B5EF4-FFF2-40B4-BE49-F238E27FC236}">
                <a16:creationId xmlns:a16="http://schemas.microsoft.com/office/drawing/2014/main" id="{5C0E8A90-B9B4-4BE5-9B18-FF918DB07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26292" y="2796162"/>
            <a:ext cx="2248462" cy="1498975"/>
          </a:xfrm>
          <a:prstGeom prst="parallelogram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Top 10 Most Expensive Nike Shoes Endorsements: From Kobe Bryant To Tiger  Woods - Financesonline.com">
            <a:extLst>
              <a:ext uri="{FF2B5EF4-FFF2-40B4-BE49-F238E27FC236}">
                <a16:creationId xmlns:a16="http://schemas.microsoft.com/office/drawing/2014/main" id="{A9A103C1-8FA4-4489-8460-62487C0D2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07" y="5028814"/>
            <a:ext cx="2471384" cy="1647589"/>
          </a:xfrm>
          <a:prstGeom prst="parallelogram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welcome_to_portland">
            <a:extLst>
              <a:ext uri="{FF2B5EF4-FFF2-40B4-BE49-F238E27FC236}">
                <a16:creationId xmlns:a16="http://schemas.microsoft.com/office/drawing/2014/main" id="{AA587B44-67EB-4A59-BB8D-69F4E731A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95531" y="2796163"/>
            <a:ext cx="2615020" cy="1498975"/>
          </a:xfrm>
          <a:prstGeom prst="parallelogram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AF83E05-F760-4125-ACB1-0FFC3DB5C443}"/>
              </a:ext>
            </a:extLst>
          </p:cNvPr>
          <p:cNvSpPr txBox="1"/>
          <p:nvPr/>
        </p:nvSpPr>
        <p:spPr>
          <a:xfrm>
            <a:off x="1419314" y="293837"/>
            <a:ext cx="5226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4800" b="1" dirty="0"/>
              <a:t>“Nike is building </a:t>
            </a:r>
            <a:endParaRPr lang="en-GB" sz="4800" dirty="0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A2F26CE-6ED1-4636-B2CD-D7ABED3A7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181" y="4388179"/>
            <a:ext cx="5351190" cy="1803165"/>
          </a:xfrm>
        </p:spPr>
        <p:txBody>
          <a:bodyPr>
            <a:noAutofit/>
          </a:bodyPr>
          <a:lstStyle/>
          <a:p>
            <a:r>
              <a:rPr lang="en-GB" b="1" dirty="0"/>
              <a:t>		</a:t>
            </a:r>
            <a:r>
              <a:rPr lang="en-GB" sz="4800" b="1" dirty="0"/>
              <a:t>a massive    </a:t>
            </a:r>
            <a:br>
              <a:rPr lang="en-GB" sz="4800" b="1" dirty="0"/>
            </a:br>
            <a:r>
              <a:rPr lang="en-GB" sz="4800" b="1" dirty="0"/>
              <a:t>   digital advantage”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E32919-24EC-3A45-8CC5-2780CE96A874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420544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D0A641-8450-41D6-AA85-AE8F5BDD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275188"/>
            <a:ext cx="7150774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Control the performance and cost of your cloud workloads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B8068-7509-47D3-94C7-45CF690EE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1600751"/>
            <a:ext cx="7149716" cy="707886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Find performance issues faster and optimize cloud usage to do more with your limited budget.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B33FC53-5648-4E1E-8AFC-F19A370DA0D5}"/>
              </a:ext>
            </a:extLst>
          </p:cNvPr>
          <p:cNvSpPr txBox="1">
            <a:spLocks/>
          </p:cNvSpPr>
          <p:nvPr/>
        </p:nvSpPr>
        <p:spPr>
          <a:xfrm>
            <a:off x="830794" y="2413337"/>
            <a:ext cx="71497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lvl="1" indent="-285750">
              <a:buSzPct val="60000"/>
              <a:buFont typeface="Wingdings" panose="05000000000000000000" pitchFamily="2" charset="2"/>
              <a:buChar char="§"/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85750">
              <a:lnSpc>
                <a:spcPct val="100000"/>
              </a:lnSpc>
            </a:pPr>
            <a:r>
              <a:rPr lang="en-GB" sz="2000" dirty="0">
                <a:solidFill>
                  <a:schemeClr val="tx1"/>
                </a:solidFill>
                <a:sym typeface="Arial"/>
              </a:rPr>
              <a:t>NetApp Cloud Insights is a SaaS based monitoring tool that helps you quickly find performance problems and optimize usage of your cloud workloads.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3750CE-A0E5-7B41-A87C-53D4CCE064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5792" y="6465493"/>
            <a:ext cx="958062" cy="28550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7FAE250-15CC-D04C-AFDC-FA7F6FDFF5F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6018798-9BE6-F240-84A4-16B144226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055" y="5347566"/>
            <a:ext cx="3396629" cy="61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86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167CA-1056-4EFA-8BA3-2F6758451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3022"/>
            <a:ext cx="4170007" cy="72665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Outcomes Delivered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97D73-5B46-46DE-9D06-51914B3F3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6879" y="1745759"/>
            <a:ext cx="3108963" cy="978729"/>
          </a:xfrm>
          <a:noFill/>
        </p:spPr>
        <p:txBody>
          <a:bodyPr wrap="square">
            <a:sp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  <a:t>Monitor shared resources across any infrastructure; </a:t>
            </a:r>
            <a:b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</a:b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  <a:t>On-premised, Cloud and Kubernetes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249D3-8922-4383-AB95-8B54ED04673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793476" y="1745759"/>
            <a:ext cx="3108963" cy="978730"/>
          </a:xfrm>
        </p:spPr>
        <p:txBody>
          <a:bodyPr>
            <a:norm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GB" sz="1600" dirty="0" err="1">
                <a:solidFill>
                  <a:schemeClr val="dk1"/>
                </a:solidFill>
                <a:latin typeface="Calibri"/>
                <a:cs typeface="Calibri"/>
              </a:rPr>
              <a:t>Analyze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</a:rPr>
              <a:t> relationships between shared resources and how they impact each other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D974CC-F11C-43A4-A4C0-6904CFF46A05}"/>
              </a:ext>
            </a:extLst>
          </p:cNvPr>
          <p:cNvSpPr txBox="1"/>
          <p:nvPr/>
        </p:nvSpPr>
        <p:spPr>
          <a:xfrm>
            <a:off x="996689" y="892170"/>
            <a:ext cx="4170008" cy="411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GB" sz="2000" dirty="0"/>
              <a:t>Why Do You Need Cloud Insights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5E96E-518D-4F00-8F33-3AA4B36EE8D2}"/>
              </a:ext>
            </a:extLst>
          </p:cNvPr>
          <p:cNvSpPr txBox="1"/>
          <p:nvPr/>
        </p:nvSpPr>
        <p:spPr>
          <a:xfrm>
            <a:off x="1809754" y="1887497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Modernize and </a:t>
            </a:r>
            <a:r>
              <a:rPr lang="en-GB" sz="2000" b="1" dirty="0" err="1"/>
              <a:t>Analyze</a:t>
            </a:r>
            <a:endParaRPr lang="en-GB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08631B-3A92-49A1-8E28-F59F7B31C1D1}"/>
              </a:ext>
            </a:extLst>
          </p:cNvPr>
          <p:cNvSpPr txBox="1"/>
          <p:nvPr/>
        </p:nvSpPr>
        <p:spPr>
          <a:xfrm>
            <a:off x="1809753" y="2971499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Optimize and Control Usage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7120EC-B074-41BD-9188-CF7BEA245078}"/>
              </a:ext>
            </a:extLst>
          </p:cNvPr>
          <p:cNvSpPr txBox="1"/>
          <p:nvPr/>
        </p:nvSpPr>
        <p:spPr>
          <a:xfrm>
            <a:off x="1809751" y="4106930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Guarantee Availability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3DC31C8-B17C-4CAA-8B54-0EB2F971775B}"/>
              </a:ext>
            </a:extLst>
          </p:cNvPr>
          <p:cNvSpPr txBox="1">
            <a:spLocks/>
          </p:cNvSpPr>
          <p:nvPr/>
        </p:nvSpPr>
        <p:spPr>
          <a:xfrm>
            <a:off x="5516879" y="3994808"/>
            <a:ext cx="3108963" cy="7571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Determine the available headroom to prevent infrastructure saturation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66315BF-5D8B-4E20-B3F1-49DEFFC88AC2}"/>
              </a:ext>
            </a:extLst>
          </p:cNvPr>
          <p:cNvSpPr txBox="1">
            <a:spLocks/>
          </p:cNvSpPr>
          <p:nvPr/>
        </p:nvSpPr>
        <p:spPr>
          <a:xfrm>
            <a:off x="8793476" y="3994807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1600" dirty="0"/>
              <a:t>Right size application resources to prevent performance problems and downtime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982E40-CA98-4CD4-AE56-06CC5BFEF053}"/>
              </a:ext>
            </a:extLst>
          </p:cNvPr>
          <p:cNvSpPr txBox="1"/>
          <p:nvPr/>
        </p:nvSpPr>
        <p:spPr>
          <a:xfrm>
            <a:off x="1809751" y="5247789"/>
            <a:ext cx="31984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Key Differentiators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24BA7EA1-F01F-415E-AA70-531D25265983}"/>
              </a:ext>
            </a:extLst>
          </p:cNvPr>
          <p:cNvSpPr txBox="1">
            <a:spLocks/>
          </p:cNvSpPr>
          <p:nvPr/>
        </p:nvSpPr>
        <p:spPr>
          <a:xfrm>
            <a:off x="5516879" y="5140067"/>
            <a:ext cx="3550920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US" sz="1500" dirty="0"/>
              <a:t>Multi-Vendor Infrastructure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Shared Infrastructure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Full Stack Visibility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Ransomware Protection</a:t>
            </a:r>
          </a:p>
        </p:txBody>
      </p:sp>
      <p:pic>
        <p:nvPicPr>
          <p:cNvPr id="40" name="Graphic 39" descr="Research outline">
            <a:extLst>
              <a:ext uri="{FF2B5EF4-FFF2-40B4-BE49-F238E27FC236}">
                <a16:creationId xmlns:a16="http://schemas.microsoft.com/office/drawing/2014/main" id="{D3DC663C-493B-463A-8898-BA83276F5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691" y="1770089"/>
            <a:ext cx="645429" cy="645429"/>
          </a:xfrm>
          <a:prstGeom prst="rect">
            <a:avLst/>
          </a:prstGeom>
        </p:spPr>
      </p:pic>
      <p:pic>
        <p:nvPicPr>
          <p:cNvPr id="42" name="Graphic 41" descr="Business Growth outline">
            <a:extLst>
              <a:ext uri="{FF2B5EF4-FFF2-40B4-BE49-F238E27FC236}">
                <a16:creationId xmlns:a16="http://schemas.microsoft.com/office/drawing/2014/main" id="{EE90CCCB-A8B2-48A2-A583-D01455232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6690" y="2848839"/>
            <a:ext cx="645429" cy="645429"/>
          </a:xfrm>
          <a:prstGeom prst="rect">
            <a:avLst/>
          </a:prstGeom>
        </p:spPr>
      </p:pic>
      <p:pic>
        <p:nvPicPr>
          <p:cNvPr id="44" name="Graphic 43" descr="Badge Tick outline">
            <a:extLst>
              <a:ext uri="{FF2B5EF4-FFF2-40B4-BE49-F238E27FC236}">
                <a16:creationId xmlns:a16="http://schemas.microsoft.com/office/drawing/2014/main" id="{339F4F44-FE22-4365-9CE0-0E97D28CCE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6688" y="3984270"/>
            <a:ext cx="645429" cy="645429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8F2C4AA-2948-43D0-9490-01C070307F59}"/>
              </a:ext>
            </a:extLst>
          </p:cNvPr>
          <p:cNvSpPr txBox="1">
            <a:spLocks/>
          </p:cNvSpPr>
          <p:nvPr/>
        </p:nvSpPr>
        <p:spPr>
          <a:xfrm>
            <a:off x="5516879" y="2879234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Optimize by identifying waste, increasing utilization and density of compute and storage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8EF7B2A-A53F-4A54-833D-E677FB583F1B}"/>
              </a:ext>
            </a:extLst>
          </p:cNvPr>
          <p:cNvSpPr txBox="1">
            <a:spLocks/>
          </p:cNvSpPr>
          <p:nvPr/>
        </p:nvSpPr>
        <p:spPr>
          <a:xfrm>
            <a:off x="8793476" y="2879233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Control usage with Show-back / Chargeback showing who is using what and how much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3A2ABB-D50E-1D49-828A-571FCAB6893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688" y="6465493"/>
            <a:ext cx="958062" cy="28550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64D823A9-A20C-D140-96B6-FBB5D4FBD8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77600" y="393421"/>
            <a:ext cx="2750775" cy="500141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BBEB51C6-E2F0-A519-1B13-6425387AC48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721596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AB7A44-A8C7-471C-AEB9-B0806C22EBC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077471" y="1329596"/>
            <a:ext cx="6945916" cy="2311402"/>
          </a:xfrm>
          <a:noFill/>
        </p:spPr>
        <p:txBody>
          <a:bodyPr wrap="square">
            <a:spAutoFit/>
          </a:bodyPr>
          <a:lstStyle/>
          <a:p>
            <a:pPr marL="471487" lvl="1">
              <a:spcBef>
                <a:spcPts val="0"/>
              </a:spcBef>
              <a:buClr>
                <a:srgbClr val="FCD0B8"/>
              </a:buClr>
              <a:buSzPts val="2000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Business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Poor performance effecting customer satisfaction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Runaway cloud costs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High cost of maintaining multiple tools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High cost of system outages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Inability to measure SLAs and usage for optimization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Protection against Ransomware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F89FF3-1667-4E21-9F34-AA0654BF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3" y="7128"/>
            <a:ext cx="5120341" cy="774301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+mn-lt"/>
              </a:rPr>
              <a:t>Operational Pain Points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794E20-9760-4164-8ABE-0A71B55F8C5E}"/>
              </a:ext>
            </a:extLst>
          </p:cNvPr>
          <p:cNvSpPr txBox="1"/>
          <p:nvPr/>
        </p:nvSpPr>
        <p:spPr>
          <a:xfrm>
            <a:off x="4135953" y="598950"/>
            <a:ext cx="6722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78" indent="-220122"/>
            <a:r>
              <a:rPr lang="en-US" sz="2400" dirty="0">
                <a:latin typeface="+mn-lt"/>
              </a:rPr>
              <a:t>– </a:t>
            </a:r>
            <a:r>
              <a:rPr lang="en-GB" sz="2400" dirty="0"/>
              <a:t>Reasons to invest in Infrastructure Monitoring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12F850-A527-4991-8B1B-790FAF414E17}"/>
              </a:ext>
            </a:extLst>
          </p:cNvPr>
          <p:cNvSpPr txBox="1"/>
          <p:nvPr/>
        </p:nvSpPr>
        <p:spPr>
          <a:xfrm>
            <a:off x="5077469" y="3792377"/>
            <a:ext cx="6945918" cy="2472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7" lvl="1">
              <a:buClr>
                <a:srgbClr val="FCD0B8"/>
              </a:buClr>
              <a:buSzPts val="2000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Technical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Difficulty isolating problems and outages in complex hybrid infrastructure in a timely manner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Lacking a single effective view of the full-service path 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Difficulty identifying workloads for right-sizing or optimization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Inability to report on SLAs and SLOs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Accurately provisioning cloud resources for cloud migrations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31F546-FE8F-4B2A-90AF-EAC2D7A3D90A}"/>
              </a:ext>
            </a:extLst>
          </p:cNvPr>
          <p:cNvGrpSpPr/>
          <p:nvPr/>
        </p:nvGrpSpPr>
        <p:grpSpPr>
          <a:xfrm>
            <a:off x="4087734" y="3921747"/>
            <a:ext cx="1140516" cy="1140516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B4FE1C7-7D2A-43B5-AD2E-FDEC4F6CB00A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" name="Graphic 15" descr="Blueprint outline">
              <a:extLst>
                <a:ext uri="{FF2B5EF4-FFF2-40B4-BE49-F238E27FC236}">
                  <a16:creationId xmlns:a16="http://schemas.microsoft.com/office/drawing/2014/main" id="{86090602-995F-4F31-912F-F064EC6BF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7B0229-CDC7-47F1-89F1-D582F8823BD9}"/>
              </a:ext>
            </a:extLst>
          </p:cNvPr>
          <p:cNvGrpSpPr/>
          <p:nvPr/>
        </p:nvGrpSpPr>
        <p:grpSpPr>
          <a:xfrm>
            <a:off x="4087734" y="1443750"/>
            <a:ext cx="1140516" cy="1140516"/>
            <a:chOff x="3894298" y="1153580"/>
            <a:chExt cx="1243075" cy="124307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5EB27D3-86F5-414E-AD3C-809281D64D4E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Graphic 17" descr="Handshake outline">
              <a:extLst>
                <a:ext uri="{FF2B5EF4-FFF2-40B4-BE49-F238E27FC236}">
                  <a16:creationId xmlns:a16="http://schemas.microsoft.com/office/drawing/2014/main" id="{B72D5290-E99E-4132-878E-2A660F6C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A8D3A1F-559A-CB49-89F9-63D44B08154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B469936-7AFE-9F31-3FA1-F7245A07B3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1245" y="211942"/>
            <a:ext cx="3132179" cy="569487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2146E0B2-46C7-AACE-EAB7-BB187E56D8FD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80615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1757CFA-1547-426A-9CA2-855B22C52748}"/>
              </a:ext>
            </a:extLst>
          </p:cNvPr>
          <p:cNvSpPr txBox="1">
            <a:spLocks/>
          </p:cNvSpPr>
          <p:nvPr/>
        </p:nvSpPr>
        <p:spPr>
          <a:xfrm>
            <a:off x="360947" y="56833"/>
            <a:ext cx="494803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Heterogeneous Support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4B72C-BCC3-46B7-AB4E-27E3618E76FD}"/>
              </a:ext>
            </a:extLst>
          </p:cNvPr>
          <p:cNvSpPr txBox="1"/>
          <p:nvPr/>
        </p:nvSpPr>
        <p:spPr>
          <a:xfrm>
            <a:off x="519437" y="645981"/>
            <a:ext cx="6618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Operating systems, infrastructure devices, and services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543FFA9-C64E-4D40-8497-F5F8CAFB8205}"/>
              </a:ext>
            </a:extLst>
          </p:cNvPr>
          <p:cNvGrpSpPr/>
          <p:nvPr/>
        </p:nvGrpSpPr>
        <p:grpSpPr>
          <a:xfrm>
            <a:off x="1442531" y="1372639"/>
            <a:ext cx="9306937" cy="4917873"/>
            <a:chOff x="1017149" y="1372639"/>
            <a:chExt cx="9306937" cy="4917873"/>
          </a:xfrm>
        </p:grpSpPr>
        <p:pic>
          <p:nvPicPr>
            <p:cNvPr id="6" name="Picture 5" descr="A picture containing calendar&#10;&#10;Description automatically generated">
              <a:extLst>
                <a:ext uri="{FF2B5EF4-FFF2-40B4-BE49-F238E27FC236}">
                  <a16:creationId xmlns:a16="http://schemas.microsoft.com/office/drawing/2014/main" id="{3E070FDF-E711-42FF-A6E7-EAA5FDEC7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149" y="1372639"/>
              <a:ext cx="5518295" cy="37175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8665F44F-6B7C-4A75-8746-ACA7B6C62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5272" y="2031145"/>
              <a:ext cx="5518295" cy="372404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 descr="Logo, company name&#10;&#10;Description automatically generated">
              <a:extLst>
                <a:ext uri="{FF2B5EF4-FFF2-40B4-BE49-F238E27FC236}">
                  <a16:creationId xmlns:a16="http://schemas.microsoft.com/office/drawing/2014/main" id="{BAD1C7D5-93D8-4F89-8798-6B0098EA6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5791" y="3180435"/>
              <a:ext cx="5518295" cy="311007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83E49DF-FF31-3048-B6FD-C4FD16CD48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CF7EB14-44F1-B0AF-E61B-DE7DE91590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77600" y="393421"/>
            <a:ext cx="2750775" cy="50014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F9FCA35-2268-ABB1-09C5-9BAD077108DC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86723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72C93-FFE8-4C90-9717-614787FB3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73" y="3138984"/>
            <a:ext cx="3341206" cy="2770497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Common Use Cases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60E02-90F5-4505-A5FE-B3CB294E617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571619" y="3138984"/>
            <a:ext cx="5060822" cy="2770498"/>
          </a:xfr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Cloud Visibility / Cloud Migration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Troubleshooting and Operational Efficiency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Forecasting and Trend Analysis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Security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4C5E5C-CC82-45F0-937F-2020B7AC2481}"/>
              </a:ext>
            </a:extLst>
          </p:cNvPr>
          <p:cNvSpPr txBox="1">
            <a:spLocks/>
          </p:cNvSpPr>
          <p:nvPr/>
        </p:nvSpPr>
        <p:spPr>
          <a:xfrm>
            <a:off x="360947" y="187621"/>
            <a:ext cx="494803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</a:t>
            </a:r>
            <a:endParaRPr lang="en-GB" sz="4800" b="1" dirty="0">
              <a:latin typeface="+mn-lt"/>
            </a:endParaRPr>
          </a:p>
        </p:txBody>
      </p:sp>
      <p:pic>
        <p:nvPicPr>
          <p:cNvPr id="12" name="Graphic 11" descr="Clipboard outline">
            <a:extLst>
              <a:ext uri="{FF2B5EF4-FFF2-40B4-BE49-F238E27FC236}">
                <a16:creationId xmlns:a16="http://schemas.microsoft.com/office/drawing/2014/main" id="{B355F8E0-AAEF-4F9E-9E47-34B9E0C67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0544" y="4067686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8A6E79-183C-8C42-92A5-6B56DCAE5D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DF866F3-5536-EA4E-BD98-E1FD40C781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77600" y="393421"/>
            <a:ext cx="2750775" cy="50014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4758657-F321-FE31-BFE6-51291E1C175C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184451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C79572B-F00D-422F-B1E3-2D912695271D}"/>
              </a:ext>
            </a:extLst>
          </p:cNvPr>
          <p:cNvGrpSpPr/>
          <p:nvPr/>
        </p:nvGrpSpPr>
        <p:grpSpPr>
          <a:xfrm>
            <a:off x="360947" y="1287218"/>
            <a:ext cx="8177613" cy="4961631"/>
            <a:chOff x="1864684" y="1301064"/>
            <a:chExt cx="8288977" cy="5029200"/>
          </a:xfrm>
        </p:grpSpPr>
        <p:pic>
          <p:nvPicPr>
            <p:cNvPr id="7" name="Picture 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E2BC929-197D-44A6-B59D-185A175EE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4684" y="1301064"/>
              <a:ext cx="8288977" cy="50292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2" descr="Amazon Web Services - Wikipedia">
              <a:extLst>
                <a:ext uri="{FF2B5EF4-FFF2-40B4-BE49-F238E27FC236}">
                  <a16:creationId xmlns:a16="http://schemas.microsoft.com/office/drawing/2014/main" id="{BD0BA09E-6ECC-4126-8AAB-5A01AEFB48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361" t="-23937" r="-22131" b="-21239"/>
            <a:stretch/>
          </p:blipFill>
          <p:spPr bwMode="auto">
            <a:xfrm>
              <a:off x="4026728" y="2137275"/>
              <a:ext cx="803075" cy="50877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9" name="Picture 4" descr="Download Microsoft Azure (Windows Azure) Logo in SVG Vector or PNG File  Format - Logo.wine">
              <a:extLst>
                <a:ext uri="{FF2B5EF4-FFF2-40B4-BE49-F238E27FC236}">
                  <a16:creationId xmlns:a16="http://schemas.microsoft.com/office/drawing/2014/main" id="{6CE9F2C5-1597-483C-9B1D-3F6274ADF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273" y="2097406"/>
              <a:ext cx="82445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Cloud Computing Services | Google Cloud">
              <a:extLst>
                <a:ext uri="{FF2B5EF4-FFF2-40B4-BE49-F238E27FC236}">
                  <a16:creationId xmlns:a16="http://schemas.microsoft.com/office/drawing/2014/main" id="{9C3506E1-466F-412E-942E-A775A78B7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202" y="2137275"/>
              <a:ext cx="869521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9E9D58C-58F2-4ABC-90AE-B90313C98F1B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4844955" y="2947916"/>
            <a:ext cx="2610675" cy="2009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CD91384D-06F1-490F-80AB-58FAE4AE19A3}"/>
              </a:ext>
            </a:extLst>
          </p:cNvPr>
          <p:cNvSpPr txBox="1">
            <a:spLocks/>
          </p:cNvSpPr>
          <p:nvPr/>
        </p:nvSpPr>
        <p:spPr>
          <a:xfrm>
            <a:off x="360947" y="212357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8B9FB8-1FC4-4FE8-A417-4CE793776E1D}"/>
              </a:ext>
            </a:extLst>
          </p:cNvPr>
          <p:cNvSpPr txBox="1"/>
          <p:nvPr/>
        </p:nvSpPr>
        <p:spPr>
          <a:xfrm>
            <a:off x="519436" y="801505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Optimize costs and run efficiently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9DB1C0-5F2D-48AE-AC3B-C2C27FF020B8}"/>
              </a:ext>
            </a:extLst>
          </p:cNvPr>
          <p:cNvGrpSpPr/>
          <p:nvPr/>
        </p:nvGrpSpPr>
        <p:grpSpPr>
          <a:xfrm>
            <a:off x="7455630" y="4343885"/>
            <a:ext cx="4063090" cy="1226897"/>
            <a:chOff x="9512138" y="1850558"/>
            <a:chExt cx="2650607" cy="111998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BD4D4E-F5B3-4793-B49D-62566B3A4C5C}"/>
                </a:ext>
              </a:extLst>
            </p:cNvPr>
            <p:cNvSpPr/>
            <p:nvPr/>
          </p:nvSpPr>
          <p:spPr>
            <a:xfrm>
              <a:off x="9512138" y="1850558"/>
              <a:ext cx="2650607" cy="11199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99BECC-5C40-4DE3-A0EF-CCA60EE1F120}"/>
                </a:ext>
              </a:extLst>
            </p:cNvPr>
            <p:cNvSpPr txBox="1"/>
            <p:nvPr/>
          </p:nvSpPr>
          <p:spPr>
            <a:xfrm>
              <a:off x="9643941" y="2123579"/>
              <a:ext cx="2387002" cy="8428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Model on-prem versus cloud costs (these are fictitious values)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FB926B0-4715-3349-92BD-35808F294C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1FC0BED-E870-5943-A213-EB9C8F0E41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7600" y="393421"/>
            <a:ext cx="2750775" cy="50014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FE13259B-0A11-E9C5-5E40-15C6AE711A58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48124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A2565-2CE1-47F7-853C-262286099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267" y="1989222"/>
            <a:ext cx="4170008" cy="4001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Cloud 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CB4E0-32CA-4FFB-A619-5BD61854C9C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04727" y="1989221"/>
            <a:ext cx="4222624" cy="4001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On-prem resources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88B3F5-7B38-4C6B-BC3B-A19C09743924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2661CF-5D8F-4938-AB65-877A160B2BA8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Managing hybrid-cloud assets: Side-by-side utilization and cost comparison</a:t>
            </a: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7B072BE-D9B7-4277-A177-96B82AC987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25" y="2523363"/>
            <a:ext cx="5013093" cy="3200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D655AB4-BB28-428D-B0BA-68C51A5501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895" y="2523363"/>
            <a:ext cx="5013093" cy="3200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A8699E-5E64-134C-A4E3-13B52BAA9F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067D08C-E86D-9640-99F7-5D7ADF2361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15663" y="296258"/>
            <a:ext cx="2750775" cy="50014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1B5DA809-A91A-372D-490E-54CEB1C846D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439872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5AA65B2-C90D-4C5F-88FA-14B4B721F86F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Troubleshooting and Operational Efficiency</a:t>
            </a:r>
            <a:endParaRPr lang="en-GB" sz="60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BCEE3-98FF-44C4-B1C9-3DA9FDC189FF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Reduce potential future application outages with proactive alerting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F2D5B8-1C2F-4C7A-97E2-656A411FCF8C}"/>
              </a:ext>
            </a:extLst>
          </p:cNvPr>
          <p:cNvGrpSpPr/>
          <p:nvPr/>
        </p:nvGrpSpPr>
        <p:grpSpPr>
          <a:xfrm>
            <a:off x="609600" y="1738082"/>
            <a:ext cx="10972800" cy="4150847"/>
            <a:chOff x="609600" y="1738082"/>
            <a:chExt cx="10972800" cy="4150847"/>
          </a:xfrm>
        </p:grpSpPr>
        <p:pic>
          <p:nvPicPr>
            <p:cNvPr id="8" name="Picture 7" descr="Graphical user interface, chart&#10;&#10;Description automatically generated">
              <a:extLst>
                <a:ext uri="{FF2B5EF4-FFF2-40B4-BE49-F238E27FC236}">
                  <a16:creationId xmlns:a16="http://schemas.microsoft.com/office/drawing/2014/main" id="{D2C1453D-1E17-46FF-ACF1-F6782C409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2363243"/>
              <a:ext cx="10972800" cy="352568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3CAD678-EDBD-4EE0-9902-A0A0154325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5252484" y="3638936"/>
              <a:ext cx="554356" cy="6034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750FBE4-78BA-4CF3-B82C-81ABD0E3EB43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6251944" y="2231337"/>
              <a:ext cx="1245057" cy="305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221356-FECA-49FB-AAE9-7C379BB38E3C}"/>
                </a:ext>
              </a:extLst>
            </p:cNvPr>
            <p:cNvGrpSpPr/>
            <p:nvPr/>
          </p:nvGrpSpPr>
          <p:grpSpPr>
            <a:xfrm>
              <a:off x="5806840" y="3114524"/>
              <a:ext cx="4074693" cy="1048823"/>
              <a:chOff x="9732289" y="1850558"/>
              <a:chExt cx="2236724" cy="111998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B9E16E1-D86C-4E30-A049-36412B9B20CA}"/>
                  </a:ext>
                </a:extLst>
              </p:cNvPr>
              <p:cNvSpPr/>
              <p:nvPr/>
            </p:nvSpPr>
            <p:spPr>
              <a:xfrm>
                <a:off x="9732289" y="1850558"/>
                <a:ext cx="2236724" cy="11199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FBF588-5441-4802-8F0A-7FE6C1D610D9}"/>
                  </a:ext>
                </a:extLst>
              </p:cNvPr>
              <p:cNvSpPr txBox="1"/>
              <p:nvPr/>
            </p:nvSpPr>
            <p:spPr>
              <a:xfrm>
                <a:off x="9732289" y="1903379"/>
                <a:ext cx="2236724" cy="985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ysClr val="windowText" lastClr="000000"/>
                    </a:solidFill>
                  </a:rPr>
                  <a:t>Storage nodes consistently over-utilized, potentially leading to application interruption or outage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47C2F0D-8765-42B6-B3EF-16174DA43DD8}"/>
                </a:ext>
              </a:extLst>
            </p:cNvPr>
            <p:cNvGrpSpPr/>
            <p:nvPr/>
          </p:nvGrpSpPr>
          <p:grpSpPr>
            <a:xfrm>
              <a:off x="7497001" y="1738082"/>
              <a:ext cx="3914274" cy="986510"/>
              <a:chOff x="8986991" y="1850557"/>
              <a:chExt cx="3175754" cy="1119984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71B9654-7EBC-4510-845E-746B29A9975A}"/>
                  </a:ext>
                </a:extLst>
              </p:cNvPr>
              <p:cNvSpPr/>
              <p:nvPr/>
            </p:nvSpPr>
            <p:spPr>
              <a:xfrm>
                <a:off x="8986991" y="1850557"/>
                <a:ext cx="3175754" cy="11199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FDC8D12-65E6-484E-8DB7-1FAB78F1E2FB}"/>
                  </a:ext>
                </a:extLst>
              </p:cNvPr>
              <p:cNvSpPr txBox="1"/>
              <p:nvPr/>
            </p:nvSpPr>
            <p:spPr>
              <a:xfrm>
                <a:off x="9062752" y="2051583"/>
                <a:ext cx="3043952" cy="7337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ysClr val="windowText" lastClr="000000"/>
                    </a:solidFill>
                  </a:rPr>
                  <a:t>Thresholds determined by application owners, IT staff, </a:t>
                </a:r>
                <a:r>
                  <a:rPr lang="en-US" sz="1800" dirty="0" err="1">
                    <a:solidFill>
                      <a:sysClr val="windowText" lastClr="000000"/>
                    </a:solidFill>
                  </a:rPr>
                  <a:t>etc</a:t>
                </a:r>
                <a:r>
                  <a:rPr lang="en-US" sz="1800" dirty="0">
                    <a:solidFill>
                      <a:sysClr val="windowText" lastClr="000000"/>
                    </a:solidFill>
                  </a:rPr>
                  <a:t>…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BBB4069-1CAA-B844-A8E3-12BDA8B3EF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EDDE541-DF3D-1247-B545-E35B83653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246" y="185407"/>
            <a:ext cx="2357455" cy="428628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F61DD5DF-B60E-580C-A01E-ABC70111F144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091680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4C217ED-D082-48F1-A08F-7CF72B5D435B}"/>
              </a:ext>
            </a:extLst>
          </p:cNvPr>
          <p:cNvGrpSpPr/>
          <p:nvPr/>
        </p:nvGrpSpPr>
        <p:grpSpPr>
          <a:xfrm>
            <a:off x="608076" y="2464187"/>
            <a:ext cx="10972800" cy="3631842"/>
            <a:chOff x="608076" y="2464187"/>
            <a:chExt cx="10972800" cy="3631842"/>
          </a:xfrm>
        </p:grpSpPr>
        <p:pic>
          <p:nvPicPr>
            <p:cNvPr id="7" name="Picture 6" descr="Chart, line chart&#10;&#10;Description automatically generated">
              <a:extLst>
                <a:ext uri="{FF2B5EF4-FFF2-40B4-BE49-F238E27FC236}">
                  <a16:creationId xmlns:a16="http://schemas.microsoft.com/office/drawing/2014/main" id="{D520515A-B33F-47FD-B891-3DE558F42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076" y="2464187"/>
              <a:ext cx="10972800" cy="363184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2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5E343EC8-578E-421F-A66E-BB8BAF1F3F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4148439"/>
              <a:ext cx="1428949" cy="213681"/>
            </a:xfrm>
            <a:prstGeom prst="rect">
              <a:avLst/>
            </a:prstGeom>
          </p:spPr>
        </p:pic>
        <p:pic>
          <p:nvPicPr>
            <p:cNvPr id="27" name="Picture 2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C00D9656-9AEA-4789-A724-2D851D33BA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3808805"/>
              <a:ext cx="1428949" cy="213681"/>
            </a:xfrm>
            <a:prstGeom prst="rect">
              <a:avLst/>
            </a:prstGeom>
          </p:spPr>
        </p:pic>
        <p:pic>
          <p:nvPicPr>
            <p:cNvPr id="28" name="Picture 2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2AC9C40-B663-4A89-84F1-02428E7A8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3133810"/>
              <a:ext cx="1428949" cy="213681"/>
            </a:xfrm>
            <a:prstGeom prst="rect">
              <a:avLst/>
            </a:prstGeom>
          </p:spPr>
        </p:pic>
        <p:pic>
          <p:nvPicPr>
            <p:cNvPr id="29" name="Picture 2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B8BAB1E3-3714-4ADA-AF35-466C575DB4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4830984"/>
              <a:ext cx="1428949" cy="213681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46236-740D-43EE-A623-BADCDBB07530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8516229" y="5049672"/>
            <a:ext cx="497859" cy="777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B58F3C9-9CD3-4563-9805-6AD07AED5B02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5915229" y="4908260"/>
            <a:ext cx="497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3B4CB0-5A7F-4ECB-A3D3-C397F9576C42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8010506" y="1821448"/>
            <a:ext cx="748483" cy="114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61ABFF6-2830-4428-930E-171ACC47AB15}"/>
              </a:ext>
            </a:extLst>
          </p:cNvPr>
          <p:cNvSpPr txBox="1">
            <a:spLocks/>
          </p:cNvSpPr>
          <p:nvPr/>
        </p:nvSpPr>
        <p:spPr>
          <a:xfrm>
            <a:off x="360947" y="11586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Troubleshooting and Operational Efficiency</a:t>
            </a:r>
            <a:endParaRPr lang="en-GB" sz="6000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EBCDF-D87F-4F3E-85F2-B97C3CE559E3}"/>
              </a:ext>
            </a:extLst>
          </p:cNvPr>
          <p:cNvSpPr txBox="1"/>
          <p:nvPr/>
        </p:nvSpPr>
        <p:spPr>
          <a:xfrm>
            <a:off x="519436" y="705014"/>
            <a:ext cx="108280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1600" dirty="0">
                <a:latin typeface="+mn-lt"/>
              </a:rPr>
              <a:t>– </a:t>
            </a:r>
            <a:r>
              <a:rPr lang="en-US" sz="1600" dirty="0"/>
              <a:t>End-to-end visibility of application infrastructure resources, whether they’re in the cloud or on-prem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0C93AF-D33A-4AC4-AC0E-92A9C972C791}"/>
              </a:ext>
            </a:extLst>
          </p:cNvPr>
          <p:cNvGrpSpPr/>
          <p:nvPr/>
        </p:nvGrpSpPr>
        <p:grpSpPr>
          <a:xfrm>
            <a:off x="3856383" y="1446519"/>
            <a:ext cx="4154123" cy="749858"/>
            <a:chOff x="9165104" y="2447292"/>
            <a:chExt cx="2632621" cy="9865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46034F-077D-4A91-BBD5-A7DE86295869}"/>
                </a:ext>
              </a:extLst>
            </p:cNvPr>
            <p:cNvSpPr/>
            <p:nvPr/>
          </p:nvSpPr>
          <p:spPr>
            <a:xfrm>
              <a:off x="9165104" y="2447292"/>
              <a:ext cx="2632621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B7B320-74F1-43DE-A6B7-7221B47F103F}"/>
                </a:ext>
              </a:extLst>
            </p:cNvPr>
            <p:cNvSpPr txBox="1"/>
            <p:nvPr/>
          </p:nvSpPr>
          <p:spPr>
            <a:xfrm>
              <a:off x="9202126" y="2485967"/>
              <a:ext cx="255545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Identify resources having an impact on the base resource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7E909B-B446-4CDE-ABA7-773B002A0390}"/>
              </a:ext>
            </a:extLst>
          </p:cNvPr>
          <p:cNvGrpSpPr/>
          <p:nvPr/>
        </p:nvGrpSpPr>
        <p:grpSpPr>
          <a:xfrm>
            <a:off x="9014088" y="5333487"/>
            <a:ext cx="2905760" cy="986510"/>
            <a:chOff x="9028534" y="2447292"/>
            <a:chExt cx="2905760" cy="98651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DF5B2F-E6C2-4469-8E0A-E117C36E85EC}"/>
                </a:ext>
              </a:extLst>
            </p:cNvPr>
            <p:cNvSpPr/>
            <p:nvPr/>
          </p:nvSpPr>
          <p:spPr>
            <a:xfrm>
              <a:off x="9028534" y="2447292"/>
              <a:ext cx="2905760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42C5D-8A12-4D8E-828A-11254CF04179}"/>
                </a:ext>
              </a:extLst>
            </p:cNvPr>
            <p:cNvSpPr txBox="1"/>
            <p:nvPr/>
          </p:nvSpPr>
          <p:spPr>
            <a:xfrm>
              <a:off x="9202126" y="2617381"/>
              <a:ext cx="25554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Identify greedy or degraded workloads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82C92E-D667-4B92-8EC4-C4517577B16D}"/>
              </a:ext>
            </a:extLst>
          </p:cNvPr>
          <p:cNvGrpSpPr/>
          <p:nvPr/>
        </p:nvGrpSpPr>
        <p:grpSpPr>
          <a:xfrm>
            <a:off x="3009469" y="4415005"/>
            <a:ext cx="2905760" cy="986510"/>
            <a:chOff x="9028534" y="2447292"/>
            <a:chExt cx="2905760" cy="98651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16AD5A3-A6F4-4E33-A4D6-D19F5026910F}"/>
                </a:ext>
              </a:extLst>
            </p:cNvPr>
            <p:cNvSpPr/>
            <p:nvPr/>
          </p:nvSpPr>
          <p:spPr>
            <a:xfrm>
              <a:off x="9028534" y="2447292"/>
              <a:ext cx="2905760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A2380E-AC00-4F9A-980B-B7C2C76158B1}"/>
                </a:ext>
              </a:extLst>
            </p:cNvPr>
            <p:cNvSpPr txBox="1"/>
            <p:nvPr/>
          </p:nvSpPr>
          <p:spPr>
            <a:xfrm>
              <a:off x="9028534" y="2483388"/>
              <a:ext cx="29057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IOPs of greedy resource (orange) impacts latency of base resource (blue)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47B5840-1B30-6343-B02A-62A4D5F733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86C3667B-4C83-8E44-AF56-FB8EEA54DC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05246" y="185407"/>
            <a:ext cx="2357455" cy="428628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5430A400-561A-E101-B39E-9CB5328C4AEA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27095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ECE265-3F69-471A-AF5B-2877CB0C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75716"/>
            <a:ext cx="7407308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Workshop Agenda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260A379C-15D5-4DC8-97A5-231F1F723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119779"/>
              </p:ext>
            </p:extLst>
          </p:nvPr>
        </p:nvGraphicFramePr>
        <p:xfrm>
          <a:off x="512859" y="1483528"/>
          <a:ext cx="7293229" cy="484632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7293229">
                  <a:extLst>
                    <a:ext uri="{9D8B030D-6E8A-4147-A177-3AD203B41FA5}">
                      <a16:colId xmlns:a16="http://schemas.microsoft.com/office/drawing/2014/main" val="4153063176"/>
                    </a:ext>
                  </a:extLst>
                </a:gridCol>
              </a:tblGrid>
              <a:tr h="231664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Topic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522508"/>
                  </a:ext>
                </a:extLst>
              </a:tr>
              <a:tr h="5212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Welcome</a:t>
                      </a:r>
                      <a:endParaRPr lang="en-US" sz="1800" kern="1200" dirty="0">
                        <a:solidFill>
                          <a:schemeClr val="tx1"/>
                        </a:solidFill>
                      </a:endParaRPr>
                    </a:p>
                    <a:p>
                      <a:pPr marL="7429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Introductions – </a:t>
                      </a:r>
                      <a:r>
                        <a:rPr lang="en-US" sz="1800" u="none" strike="noStrike" kern="1200" cap="none" dirty="0" err="1">
                          <a:solidFill>
                            <a:schemeClr val="tx1"/>
                          </a:solidFill>
                          <a:sym typeface="Calibri"/>
                        </a:rPr>
                        <a:t>LinkSource</a:t>
                      </a:r>
                      <a:r>
                        <a:rPr lang="en-US" sz="18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 &amp; NetApp</a:t>
                      </a:r>
                      <a:endParaRPr lang="en-US" sz="1800" kern="1200" dirty="0">
                        <a:solidFill>
                          <a:schemeClr val="tx1"/>
                        </a:solidFill>
                        <a:sym typeface="Calibri"/>
                      </a:endParaRPr>
                    </a:p>
                    <a:p>
                      <a:pPr marL="7429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sym typeface="Calibri"/>
                        </a:rPr>
                        <a:t>Sales Workshop </a:t>
                      </a:r>
                      <a:r>
                        <a:rPr lang="en-US" sz="18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Objectives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183158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b="1" u="none" strike="noStrike" kern="1200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Why optimize your cloud?</a:t>
                      </a:r>
                    </a:p>
                    <a:p>
                      <a:pPr marL="742950" marR="0" lvl="1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u="none" strike="noStrike" kern="1200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Performance, cost savings &amp; security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53843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tx1"/>
                          </a:solidFill>
                        </a:rPr>
                        <a:t>Taking control of your cloud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NetApp Cloud Insights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Monitoring &amp; Optimization</a:t>
                      </a: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193142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tx1"/>
                          </a:solidFill>
                        </a:rPr>
                        <a:t>Selling Cloud Insights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Target Customers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Cloud Optimization Workshop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POCs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193744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tx1"/>
                          </a:solidFill>
                        </a:rPr>
                        <a:t>Nike By You</a:t>
                      </a: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929011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tx1"/>
                          </a:solidFill>
                        </a:rPr>
                        <a:t>Q &amp;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49601"/>
                  </a:ext>
                </a:extLst>
              </a:tr>
            </a:tbl>
          </a:graphicData>
        </a:graphic>
      </p:graphicFrame>
      <p:pic>
        <p:nvPicPr>
          <p:cNvPr id="7" name="Picture 6" descr="A picture containing footwear&#10;&#10;Description automatically generated">
            <a:extLst>
              <a:ext uri="{FF2B5EF4-FFF2-40B4-BE49-F238E27FC236}">
                <a16:creationId xmlns:a16="http://schemas.microsoft.com/office/drawing/2014/main" id="{62305D6C-EA75-4B78-976F-197ACA9AFA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420" y="5477366"/>
            <a:ext cx="506481" cy="50648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BD26324-CE42-C340-8D4D-5E25AF1F6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42913" y="377335"/>
            <a:ext cx="2419788" cy="43996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B70C21-E60D-F115-2506-C1324A8B234C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060064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02C7338-B4AB-4403-9F9F-79A8CEACA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598954"/>
            <a:ext cx="10972800" cy="360968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5AA65B2-C90D-4C5F-88FA-14B4B721F86F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Forecasting and Trending Analysis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BCEE3-98FF-44C4-B1C9-3DA9FDC189FF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Optimize usage and achieve more with a limited budget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CAD678-EDBD-4EE0-9902-A0A0154325AB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724400" y="1929793"/>
            <a:ext cx="2543966" cy="2851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38221356-FECA-49FB-AAE9-7C379BB38E3C}"/>
              </a:ext>
            </a:extLst>
          </p:cNvPr>
          <p:cNvGrpSpPr/>
          <p:nvPr/>
        </p:nvGrpSpPr>
        <p:grpSpPr>
          <a:xfrm>
            <a:off x="7268364" y="1481318"/>
            <a:ext cx="3520337" cy="896950"/>
            <a:chOff x="9884440" y="1931647"/>
            <a:chExt cx="1932421" cy="9578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E16E1-D86C-4E30-A049-36412B9B20CA}"/>
                </a:ext>
              </a:extLst>
            </p:cNvPr>
            <p:cNvSpPr/>
            <p:nvPr/>
          </p:nvSpPr>
          <p:spPr>
            <a:xfrm>
              <a:off x="9884441" y="1931647"/>
              <a:ext cx="1932420" cy="95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FBF588-5441-4802-8F0A-7FE6C1D610D9}"/>
                </a:ext>
              </a:extLst>
            </p:cNvPr>
            <p:cNvSpPr txBox="1"/>
            <p:nvPr/>
          </p:nvSpPr>
          <p:spPr>
            <a:xfrm>
              <a:off x="9884440" y="2072918"/>
              <a:ext cx="1932421" cy="6901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Forecasted used capacity on a downward trend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2063D05-A424-3A48-9BF6-497441A0D6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F9E0E08-7CF2-4249-95DA-0E641B7C96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246" y="185407"/>
            <a:ext cx="2357455" cy="428628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D125228F-2CD3-F610-E5FA-A42937C05F64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484233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CC554AF-2C1B-49F6-AA5D-00CB5BBF6815}"/>
              </a:ext>
            </a:extLst>
          </p:cNvPr>
          <p:cNvGrpSpPr/>
          <p:nvPr/>
        </p:nvGrpSpPr>
        <p:grpSpPr>
          <a:xfrm>
            <a:off x="360947" y="1982374"/>
            <a:ext cx="9772650" cy="3841088"/>
            <a:chOff x="609600" y="1447368"/>
            <a:chExt cx="10972800" cy="4312800"/>
          </a:xfrm>
        </p:grpSpPr>
        <p:pic>
          <p:nvPicPr>
            <p:cNvPr id="25" name="Picture 24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2F98A1FF-F8FA-4113-869D-7AEEB0A67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1447368"/>
              <a:ext cx="10972800" cy="43128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33F0457-9FEF-43F9-BE01-06B17CBCB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094041"/>
              <a:ext cx="671880" cy="251032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8939777-827C-49FF-8D8C-F56A7F8D5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357209"/>
              <a:ext cx="671880" cy="25103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4DA0B8E-F57D-4017-A66A-CD67B2E99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635125"/>
              <a:ext cx="671880" cy="25103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1A20D95-4E63-4BB1-888A-B24849E60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900905"/>
              <a:ext cx="671880" cy="25103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0159236-D514-4418-B77D-904ADE27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3161539"/>
              <a:ext cx="671880" cy="251032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B0B621E-A5F3-408E-BA8C-002A2B218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3429492"/>
              <a:ext cx="671880" cy="25103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67B4A34-2905-4135-AACC-C2F06A3BB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223801"/>
              <a:ext cx="729787" cy="17859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58ECB30-1654-4E0D-B435-4319DB200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484434"/>
              <a:ext cx="729787" cy="17859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DF09C68-6706-4653-95A4-6EC87033A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736731"/>
              <a:ext cx="729787" cy="17859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232F438-A548-45B2-9E17-F54D89B5E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992841"/>
              <a:ext cx="729787" cy="17859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AB808DD-3E2E-4710-894B-69A56DDBB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5247338"/>
              <a:ext cx="729787" cy="17859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1DB9B77-023C-4CF3-92E9-68E650727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5512076"/>
              <a:ext cx="729787" cy="178592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46236-740D-43EE-A623-BADCDBB07530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5543550" y="4889221"/>
            <a:ext cx="2898138" cy="917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3B4CB0-5A7F-4ECB-A3D3-C397F9576C4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800299" y="1792366"/>
            <a:ext cx="978236" cy="323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61ABFF6-2830-4428-930E-171ACC47AB15}"/>
              </a:ext>
            </a:extLst>
          </p:cNvPr>
          <p:cNvSpPr txBox="1">
            <a:spLocks/>
          </p:cNvSpPr>
          <p:nvPr/>
        </p:nvSpPr>
        <p:spPr>
          <a:xfrm>
            <a:off x="360947" y="11586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Forecasting &amp; Trending Analysis</a:t>
            </a:r>
            <a:endParaRPr lang="en-GB" sz="9600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EBCDF-D87F-4F3E-85F2-B97C3CE559E3}"/>
              </a:ext>
            </a:extLst>
          </p:cNvPr>
          <p:cNvSpPr txBox="1"/>
          <p:nvPr/>
        </p:nvSpPr>
        <p:spPr>
          <a:xfrm>
            <a:off x="519436" y="70501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Understand where storage capacity and performance may be at risk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0C93AF-D33A-4AC4-AC0E-92A9C972C791}"/>
              </a:ext>
            </a:extLst>
          </p:cNvPr>
          <p:cNvGrpSpPr/>
          <p:nvPr/>
        </p:nvGrpSpPr>
        <p:grpSpPr>
          <a:xfrm>
            <a:off x="6778535" y="1299111"/>
            <a:ext cx="5052517" cy="986510"/>
            <a:chOff x="9028534" y="2447292"/>
            <a:chExt cx="4185048" cy="9865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46034F-077D-4A91-BBD5-A7DE86295869}"/>
                </a:ext>
              </a:extLst>
            </p:cNvPr>
            <p:cNvSpPr/>
            <p:nvPr/>
          </p:nvSpPr>
          <p:spPr>
            <a:xfrm>
              <a:off x="9028534" y="2447292"/>
              <a:ext cx="4185048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B7B320-74F1-43DE-A6B7-7221B47F103F}"/>
                </a:ext>
              </a:extLst>
            </p:cNvPr>
            <p:cNvSpPr txBox="1"/>
            <p:nvPr/>
          </p:nvSpPr>
          <p:spPr>
            <a:xfrm>
              <a:off x="9028534" y="2466917"/>
              <a:ext cx="418504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Volume-level capacity and performance risk with easy-to-understand red, yellow, and green indicators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7E909B-B446-4CDE-ABA7-773B002A0390}"/>
              </a:ext>
            </a:extLst>
          </p:cNvPr>
          <p:cNvGrpSpPr/>
          <p:nvPr/>
        </p:nvGrpSpPr>
        <p:grpSpPr>
          <a:xfrm>
            <a:off x="8441688" y="5339427"/>
            <a:ext cx="3389363" cy="923331"/>
            <a:chOff x="9028533" y="2617381"/>
            <a:chExt cx="3389363" cy="9233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DF5B2F-E6C2-4469-8E0A-E117C36E85EC}"/>
                </a:ext>
              </a:extLst>
            </p:cNvPr>
            <p:cNvSpPr/>
            <p:nvPr/>
          </p:nvSpPr>
          <p:spPr>
            <a:xfrm>
              <a:off x="9028533" y="2628840"/>
              <a:ext cx="3389363" cy="911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42C5D-8A12-4D8E-828A-11254CF04179}"/>
                </a:ext>
              </a:extLst>
            </p:cNvPr>
            <p:cNvSpPr txBox="1"/>
            <p:nvPr/>
          </p:nvSpPr>
          <p:spPr>
            <a:xfrm>
              <a:off x="9202126" y="2617381"/>
              <a:ext cx="30638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Anticipated capacity full timeframe based on current consumption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B9D2396-4CD3-554A-A48A-DCC474EFC7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4D751F65-2F72-FB44-858E-12843ABF12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05246" y="185407"/>
            <a:ext cx="2357455" cy="428628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6694D291-D17C-2803-D176-2C8DD3B110BE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38998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9" descr="A picture containing table&#10;&#10;Description automatically generated">
            <a:extLst>
              <a:ext uri="{FF2B5EF4-FFF2-40B4-BE49-F238E27FC236}">
                <a16:creationId xmlns:a16="http://schemas.microsoft.com/office/drawing/2014/main" id="{BCD7F7E0-A68F-49DB-A9EC-57CC534B33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769" y="2178757"/>
            <a:ext cx="4921530" cy="250048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7" y="190125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Security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F26FA-9C1D-4F8A-AE73-E095DF0D4EF1}"/>
              </a:ext>
            </a:extLst>
          </p:cNvPr>
          <p:cNvSpPr txBox="1"/>
          <p:nvPr/>
        </p:nvSpPr>
        <p:spPr>
          <a:xfrm>
            <a:off x="519437" y="779273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Cloud Secure: A feature of Cloud Insights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7F834A8-DF69-4C6D-8ACE-582BBAA8030C}"/>
              </a:ext>
            </a:extLst>
          </p:cNvPr>
          <p:cNvSpPr txBox="1">
            <a:spLocks/>
          </p:cNvSpPr>
          <p:nvPr/>
        </p:nvSpPr>
        <p:spPr>
          <a:xfrm>
            <a:off x="487682" y="1303433"/>
            <a:ext cx="5608317" cy="50011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Detect anomalies &amp; identify potential attacks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Advanced machine learning algorithms uncover unusual data activity and detect a potential attack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Monitor User Activity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All user activity across on-premises and hybrid cloud environments is captured and analyzed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Automated Response Policies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Alerting and automatic data snapshot response make sure you are notified, data is backed-up and you can recover quickly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Forensics and User Audit Reporting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Graphical interface for activity data analysis, data breach investigations and User Data Access Audit reporting generating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B55936-DF6D-874D-B134-E6EB4E317C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4946" y="6465493"/>
            <a:ext cx="958062" cy="28550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903453F-B3BD-0D4C-860E-2B009D5B8E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8534" y="350645"/>
            <a:ext cx="2357455" cy="42862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51F3F80-F14E-CF76-E0B7-34C175A17D0D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34082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41692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Summary</a:t>
            </a:r>
            <a:endParaRPr lang="en-GB" sz="9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F3E8CC-9771-4A22-B2BD-717D1347DE9D}"/>
              </a:ext>
            </a:extLst>
          </p:cNvPr>
          <p:cNvSpPr txBox="1"/>
          <p:nvPr/>
        </p:nvSpPr>
        <p:spPr>
          <a:xfrm>
            <a:off x="519437" y="630840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Value and Benefits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B2855-0B27-4AC6-B35A-C039050CED22}"/>
              </a:ext>
            </a:extLst>
          </p:cNvPr>
          <p:cNvSpPr txBox="1"/>
          <p:nvPr/>
        </p:nvSpPr>
        <p:spPr>
          <a:xfrm>
            <a:off x="1443556" y="5268501"/>
            <a:ext cx="107484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REST APIs for CMDB integration enables true cost of infrastructure or application ownership analysis with chargeback reporting.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Provide infrastructure or application owners with performance and capacity information to make intelligent requirements decisions.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2DE1-562A-41E1-A699-7B3AE93EEA7F}"/>
              </a:ext>
            </a:extLst>
          </p:cNvPr>
          <p:cNvSpPr txBox="1"/>
          <p:nvPr/>
        </p:nvSpPr>
        <p:spPr>
          <a:xfrm>
            <a:off x="1443557" y="1929473"/>
            <a:ext cx="10748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Avoid potentially costly initial over-provisioning of cloud resources before migrating.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Analyze and control cloud costs before they get out of hand.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1AB29-2428-4B2C-B558-625C0467F223}"/>
              </a:ext>
            </a:extLst>
          </p:cNvPr>
          <p:cNvSpPr txBox="1"/>
          <p:nvPr/>
        </p:nvSpPr>
        <p:spPr>
          <a:xfrm>
            <a:off x="1443557" y="3612017"/>
            <a:ext cx="10748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Reduce the time to find and resolve infrastructure issues and identify areas of potential risk before they become an issue.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Improve application availability and application user / owner satisfaction.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392EA-1316-44B2-8FFB-B1ACA32B4FE6}"/>
              </a:ext>
            </a:extLst>
          </p:cNvPr>
          <p:cNvSpPr txBox="1"/>
          <p:nvPr/>
        </p:nvSpPr>
        <p:spPr>
          <a:xfrm>
            <a:off x="296782" y="1215346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Make intelligent decisions before, during, and after hybrid cloud migrations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66CE70-BB56-4AC3-830A-53954296FF0B}"/>
              </a:ext>
            </a:extLst>
          </p:cNvPr>
          <p:cNvSpPr txBox="1"/>
          <p:nvPr/>
        </p:nvSpPr>
        <p:spPr>
          <a:xfrm>
            <a:off x="296781" y="2860077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End-to-end visibility of application infrastructure resources, whether they’re in the cloud or on-prem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57CD7-4D2D-4123-9B02-F40FF5D7B4CF}"/>
              </a:ext>
            </a:extLst>
          </p:cNvPr>
          <p:cNvSpPr txBox="1"/>
          <p:nvPr/>
        </p:nvSpPr>
        <p:spPr>
          <a:xfrm>
            <a:off x="296781" y="4533295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Integrate optimization and cost management into a daily process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B707E-1F4D-4284-9008-F8B507C9749D}"/>
              </a:ext>
            </a:extLst>
          </p:cNvPr>
          <p:cNvGrpSpPr/>
          <p:nvPr/>
        </p:nvGrpSpPr>
        <p:grpSpPr>
          <a:xfrm>
            <a:off x="296780" y="1702841"/>
            <a:ext cx="1071346" cy="1071346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3EAFAF-4238-47FD-81B4-9A111AD80DDD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Graphic 21" descr="Transfer outline">
              <a:extLst>
                <a:ext uri="{FF2B5EF4-FFF2-40B4-BE49-F238E27FC236}">
                  <a16:creationId xmlns:a16="http://schemas.microsoft.com/office/drawing/2014/main" id="{4D446372-E795-4E37-AD80-D59A548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28718" y="3782636"/>
              <a:ext cx="774234" cy="77423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BC4112-9832-4064-9DCB-27A5AF117A41}"/>
              </a:ext>
            </a:extLst>
          </p:cNvPr>
          <p:cNvGrpSpPr/>
          <p:nvPr/>
        </p:nvGrpSpPr>
        <p:grpSpPr>
          <a:xfrm>
            <a:off x="296780" y="3377484"/>
            <a:ext cx="1071346" cy="1071346"/>
            <a:chOff x="3894298" y="3530455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BEAC81-978A-438C-B6AA-A456E5AD961C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Cloud Computing outline">
              <a:extLst>
                <a:ext uri="{FF2B5EF4-FFF2-40B4-BE49-F238E27FC236}">
                  <a16:creationId xmlns:a16="http://schemas.microsoft.com/office/drawing/2014/main" id="{AC41E857-810A-4AE4-BC48-90C6700D1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058636" y="3694793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9E9276-C9C5-4842-802D-05E552312CDA}"/>
              </a:ext>
            </a:extLst>
          </p:cNvPr>
          <p:cNvGrpSpPr/>
          <p:nvPr/>
        </p:nvGrpSpPr>
        <p:grpSpPr>
          <a:xfrm>
            <a:off x="308043" y="4997588"/>
            <a:ext cx="1071346" cy="1071346"/>
            <a:chOff x="372210" y="4997588"/>
            <a:chExt cx="1071346" cy="107134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7E74B6-1776-47CC-A7E0-4DDCF88DE480}"/>
                </a:ext>
              </a:extLst>
            </p:cNvPr>
            <p:cNvSpPr/>
            <p:nvPr/>
          </p:nvSpPr>
          <p:spPr>
            <a:xfrm>
              <a:off x="372210" y="4997588"/>
              <a:ext cx="1071346" cy="1071346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ED80426-6ED3-44D0-816F-2232F27B0F78}"/>
                </a:ext>
              </a:extLst>
            </p:cNvPr>
            <p:cNvGrpSpPr/>
            <p:nvPr/>
          </p:nvGrpSpPr>
          <p:grpSpPr>
            <a:xfrm>
              <a:off x="538480" y="5155159"/>
              <a:ext cx="738806" cy="710586"/>
              <a:chOff x="538487" y="5544483"/>
              <a:chExt cx="738806" cy="710586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D550A19-5D3F-4DAD-9818-DBCB8975B839}"/>
                  </a:ext>
                </a:extLst>
              </p:cNvPr>
              <p:cNvSpPr/>
              <p:nvPr/>
            </p:nvSpPr>
            <p:spPr>
              <a:xfrm>
                <a:off x="538487" y="6001341"/>
                <a:ext cx="517160" cy="138800"/>
              </a:xfrm>
              <a:custGeom>
                <a:avLst/>
                <a:gdLst>
                  <a:gd name="connsiteX0" fmla="*/ 8194 w 517160"/>
                  <a:gd name="connsiteY0" fmla="*/ 138800 h 138800"/>
                  <a:gd name="connsiteX1" fmla="*/ 0 w 517160"/>
                  <a:gd name="connsiteY1" fmla="*/ 130575 h 138800"/>
                  <a:gd name="connsiteX2" fmla="*/ 4631 w 517160"/>
                  <a:gd name="connsiteY2" fmla="*/ 123203 h 138800"/>
                  <a:gd name="connsiteX3" fmla="*/ 236949 w 517160"/>
                  <a:gd name="connsiteY3" fmla="*/ 11558 h 138800"/>
                  <a:gd name="connsiteX4" fmla="*/ 279095 w 517160"/>
                  <a:gd name="connsiteY4" fmla="*/ 0 h 138800"/>
                  <a:gd name="connsiteX5" fmla="*/ 476114 w 517160"/>
                  <a:gd name="connsiteY5" fmla="*/ 0 h 138800"/>
                  <a:gd name="connsiteX6" fmla="*/ 517160 w 517160"/>
                  <a:gd name="connsiteY6" fmla="*/ 41046 h 138800"/>
                  <a:gd name="connsiteX7" fmla="*/ 476114 w 517160"/>
                  <a:gd name="connsiteY7" fmla="*/ 82091 h 138800"/>
                  <a:gd name="connsiteX8" fmla="*/ 328350 w 517160"/>
                  <a:gd name="connsiteY8" fmla="*/ 82091 h 138800"/>
                  <a:gd name="connsiteX9" fmla="*/ 320141 w 517160"/>
                  <a:gd name="connsiteY9" fmla="*/ 73882 h 138800"/>
                  <a:gd name="connsiteX10" fmla="*/ 328350 w 517160"/>
                  <a:gd name="connsiteY10" fmla="*/ 65673 h 138800"/>
                  <a:gd name="connsiteX11" fmla="*/ 476114 w 517160"/>
                  <a:gd name="connsiteY11" fmla="*/ 65673 h 138800"/>
                  <a:gd name="connsiteX12" fmla="*/ 500742 w 517160"/>
                  <a:gd name="connsiteY12" fmla="*/ 41046 h 138800"/>
                  <a:gd name="connsiteX13" fmla="*/ 476114 w 517160"/>
                  <a:gd name="connsiteY13" fmla="*/ 16418 h 138800"/>
                  <a:gd name="connsiteX14" fmla="*/ 279095 w 517160"/>
                  <a:gd name="connsiteY14" fmla="*/ 16418 h 138800"/>
                  <a:gd name="connsiteX15" fmla="*/ 244617 w 517160"/>
                  <a:gd name="connsiteY15" fmla="*/ 26007 h 138800"/>
                  <a:gd name="connsiteX16" fmla="*/ 11756 w 517160"/>
                  <a:gd name="connsiteY16" fmla="*/ 137979 h 138800"/>
                  <a:gd name="connsiteX17" fmla="*/ 8194 w 517160"/>
                  <a:gd name="connsiteY17" fmla="*/ 138800 h 1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7160" h="138800">
                    <a:moveTo>
                      <a:pt x="8194" y="138800"/>
                    </a:moveTo>
                    <a:cubicBezTo>
                      <a:pt x="3660" y="138792"/>
                      <a:pt x="-9" y="135109"/>
                      <a:pt x="0" y="130575"/>
                    </a:cubicBezTo>
                    <a:cubicBezTo>
                      <a:pt x="6" y="127435"/>
                      <a:pt x="1804" y="124572"/>
                      <a:pt x="4631" y="123203"/>
                    </a:cubicBezTo>
                    <a:lnTo>
                      <a:pt x="236949" y="11558"/>
                    </a:lnTo>
                    <a:cubicBezTo>
                      <a:pt x="249761" y="4122"/>
                      <a:pt x="264283" y="140"/>
                      <a:pt x="279095" y="0"/>
                    </a:cubicBezTo>
                    <a:lnTo>
                      <a:pt x="476114" y="0"/>
                    </a:lnTo>
                    <a:cubicBezTo>
                      <a:pt x="498783" y="0"/>
                      <a:pt x="517160" y="18377"/>
                      <a:pt x="517160" y="41046"/>
                    </a:cubicBezTo>
                    <a:cubicBezTo>
                      <a:pt x="517160" y="63714"/>
                      <a:pt x="498783" y="82091"/>
                      <a:pt x="476114" y="82091"/>
                    </a:cubicBezTo>
                    <a:lnTo>
                      <a:pt x="328350" y="82091"/>
                    </a:lnTo>
                    <a:cubicBezTo>
                      <a:pt x="323816" y="82091"/>
                      <a:pt x="320141" y="78416"/>
                      <a:pt x="320141" y="73882"/>
                    </a:cubicBezTo>
                    <a:cubicBezTo>
                      <a:pt x="320141" y="69348"/>
                      <a:pt x="323816" y="65673"/>
                      <a:pt x="328350" y="65673"/>
                    </a:cubicBezTo>
                    <a:lnTo>
                      <a:pt x="476114" y="65673"/>
                    </a:lnTo>
                    <a:cubicBezTo>
                      <a:pt x="489716" y="65673"/>
                      <a:pt x="500742" y="54647"/>
                      <a:pt x="500742" y="41046"/>
                    </a:cubicBezTo>
                    <a:cubicBezTo>
                      <a:pt x="500742" y="27444"/>
                      <a:pt x="489716" y="16418"/>
                      <a:pt x="476114" y="16418"/>
                    </a:cubicBezTo>
                    <a:lnTo>
                      <a:pt x="279095" y="16418"/>
                    </a:lnTo>
                    <a:cubicBezTo>
                      <a:pt x="266960" y="16527"/>
                      <a:pt x="255066" y="19834"/>
                      <a:pt x="244617" y="26007"/>
                    </a:cubicBezTo>
                    <a:lnTo>
                      <a:pt x="11756" y="137979"/>
                    </a:lnTo>
                    <a:cubicBezTo>
                      <a:pt x="10647" y="138520"/>
                      <a:pt x="9428" y="138801"/>
                      <a:pt x="8194" y="1388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5EF28FE-D22B-42A4-B917-145B7EAEB91F}"/>
                  </a:ext>
                </a:extLst>
              </p:cNvPr>
              <p:cNvGrpSpPr/>
              <p:nvPr/>
            </p:nvGrpSpPr>
            <p:grpSpPr>
              <a:xfrm>
                <a:off x="653401" y="5544483"/>
                <a:ext cx="623892" cy="710586"/>
                <a:chOff x="653401" y="5544483"/>
                <a:chExt cx="623892" cy="710586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06B3C53-37C1-4A32-85C9-7B04D32FD6FD}"/>
                    </a:ext>
                  </a:extLst>
                </p:cNvPr>
                <p:cNvSpPr/>
                <p:nvPr/>
              </p:nvSpPr>
              <p:spPr>
                <a:xfrm>
                  <a:off x="653401" y="5934824"/>
                  <a:ext cx="623892" cy="320245"/>
                </a:xfrm>
                <a:custGeom>
                  <a:avLst/>
                  <a:gdLst>
                    <a:gd name="connsiteX0" fmla="*/ 8207 w 623892"/>
                    <a:gd name="connsiteY0" fmla="*/ 320246 h 320245"/>
                    <a:gd name="connsiteX1" fmla="*/ 0 w 623892"/>
                    <a:gd name="connsiteY1" fmla="*/ 312035 h 320245"/>
                    <a:gd name="connsiteX2" fmla="*/ 2404 w 623892"/>
                    <a:gd name="connsiteY2" fmla="*/ 306233 h 320245"/>
                    <a:gd name="connsiteX3" fmla="*/ 205227 w 623892"/>
                    <a:gd name="connsiteY3" fmla="*/ 229945 h 320245"/>
                    <a:gd name="connsiteX4" fmla="*/ 358738 w 623892"/>
                    <a:gd name="connsiteY4" fmla="*/ 229945 h 320245"/>
                    <a:gd name="connsiteX5" fmla="*/ 373662 w 623892"/>
                    <a:gd name="connsiteY5" fmla="*/ 224913 h 320245"/>
                    <a:gd name="connsiteX6" fmla="*/ 598838 w 623892"/>
                    <a:gd name="connsiteY6" fmla="*/ 60279 h 320245"/>
                    <a:gd name="connsiteX7" fmla="*/ 607474 w 623892"/>
                    <a:gd name="connsiteY7" fmla="*/ 41061 h 320245"/>
                    <a:gd name="connsiteX8" fmla="*/ 582847 w 623892"/>
                    <a:gd name="connsiteY8" fmla="*/ 16434 h 320245"/>
                    <a:gd name="connsiteX9" fmla="*/ 570164 w 623892"/>
                    <a:gd name="connsiteY9" fmla="*/ 19980 h 320245"/>
                    <a:gd name="connsiteX10" fmla="*/ 429336 w 623892"/>
                    <a:gd name="connsiteY10" fmla="*/ 100733 h 320245"/>
                    <a:gd name="connsiteX11" fmla="*/ 418198 w 623892"/>
                    <a:gd name="connsiteY11" fmla="*/ 97458 h 320245"/>
                    <a:gd name="connsiteX12" fmla="*/ 421176 w 623892"/>
                    <a:gd name="connsiteY12" fmla="*/ 86490 h 320245"/>
                    <a:gd name="connsiteX13" fmla="*/ 561552 w 623892"/>
                    <a:gd name="connsiteY13" fmla="*/ 6041 h 320245"/>
                    <a:gd name="connsiteX14" fmla="*/ 582847 w 623892"/>
                    <a:gd name="connsiteY14" fmla="*/ 7 h 320245"/>
                    <a:gd name="connsiteX15" fmla="*/ 623893 w 623892"/>
                    <a:gd name="connsiteY15" fmla="*/ 41053 h 320245"/>
                    <a:gd name="connsiteX16" fmla="*/ 610036 w 623892"/>
                    <a:gd name="connsiteY16" fmla="*/ 72330 h 320245"/>
                    <a:gd name="connsiteX17" fmla="*/ 609067 w 623892"/>
                    <a:gd name="connsiteY17" fmla="*/ 73151 h 320245"/>
                    <a:gd name="connsiteX18" fmla="*/ 383316 w 623892"/>
                    <a:gd name="connsiteY18" fmla="*/ 238203 h 320245"/>
                    <a:gd name="connsiteX19" fmla="*/ 358738 w 623892"/>
                    <a:gd name="connsiteY19" fmla="*/ 246363 h 320245"/>
                    <a:gd name="connsiteX20" fmla="*/ 205227 w 623892"/>
                    <a:gd name="connsiteY20" fmla="*/ 246363 h 320245"/>
                    <a:gd name="connsiteX21" fmla="*/ 14003 w 623892"/>
                    <a:gd name="connsiteY21" fmla="*/ 317865 h 320245"/>
                    <a:gd name="connsiteX22" fmla="*/ 8207 w 623892"/>
                    <a:gd name="connsiteY22" fmla="*/ 320246 h 320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23892" h="320245">
                      <a:moveTo>
                        <a:pt x="8207" y="320246"/>
                      </a:moveTo>
                      <a:cubicBezTo>
                        <a:pt x="3674" y="320245"/>
                        <a:pt x="-1" y="316569"/>
                        <a:pt x="0" y="312035"/>
                      </a:cubicBezTo>
                      <a:cubicBezTo>
                        <a:pt x="1" y="309859"/>
                        <a:pt x="865" y="307772"/>
                        <a:pt x="2404" y="306233"/>
                      </a:cubicBezTo>
                      <a:cubicBezTo>
                        <a:pt x="53029" y="255599"/>
                        <a:pt x="121272" y="229945"/>
                        <a:pt x="205227" y="229945"/>
                      </a:cubicBezTo>
                      <a:lnTo>
                        <a:pt x="358738" y="229945"/>
                      </a:lnTo>
                      <a:cubicBezTo>
                        <a:pt x="364124" y="229919"/>
                        <a:pt x="369359" y="228154"/>
                        <a:pt x="373662" y="224913"/>
                      </a:cubicBezTo>
                      <a:lnTo>
                        <a:pt x="598838" y="60279"/>
                      </a:lnTo>
                      <a:cubicBezTo>
                        <a:pt x="604067" y="55211"/>
                        <a:pt x="607157" y="48335"/>
                        <a:pt x="607474" y="41061"/>
                      </a:cubicBezTo>
                      <a:cubicBezTo>
                        <a:pt x="607474" y="27459"/>
                        <a:pt x="596449" y="16434"/>
                        <a:pt x="582847" y="16434"/>
                      </a:cubicBezTo>
                      <a:cubicBezTo>
                        <a:pt x="578357" y="16303"/>
                        <a:pt x="573934" y="17540"/>
                        <a:pt x="570164" y="19980"/>
                      </a:cubicBezTo>
                      <a:lnTo>
                        <a:pt x="429336" y="100733"/>
                      </a:lnTo>
                      <a:cubicBezTo>
                        <a:pt x="425356" y="102905"/>
                        <a:pt x="420369" y="101438"/>
                        <a:pt x="418198" y="97458"/>
                      </a:cubicBezTo>
                      <a:cubicBezTo>
                        <a:pt x="416091" y="93595"/>
                        <a:pt x="417404" y="88757"/>
                        <a:pt x="421176" y="86490"/>
                      </a:cubicBezTo>
                      <a:lnTo>
                        <a:pt x="561552" y="6041"/>
                      </a:lnTo>
                      <a:cubicBezTo>
                        <a:pt x="567894" y="1960"/>
                        <a:pt x="575307" y="-140"/>
                        <a:pt x="582847" y="7"/>
                      </a:cubicBezTo>
                      <a:cubicBezTo>
                        <a:pt x="605505" y="34"/>
                        <a:pt x="623866" y="18395"/>
                        <a:pt x="623893" y="41053"/>
                      </a:cubicBezTo>
                      <a:cubicBezTo>
                        <a:pt x="623621" y="52908"/>
                        <a:pt x="618634" y="64164"/>
                        <a:pt x="610036" y="72330"/>
                      </a:cubicBezTo>
                      <a:lnTo>
                        <a:pt x="609067" y="73151"/>
                      </a:lnTo>
                      <a:lnTo>
                        <a:pt x="383316" y="238203"/>
                      </a:lnTo>
                      <a:cubicBezTo>
                        <a:pt x="376203" y="243475"/>
                        <a:pt x="367591" y="246335"/>
                        <a:pt x="358738" y="246363"/>
                      </a:cubicBezTo>
                      <a:lnTo>
                        <a:pt x="205227" y="246363"/>
                      </a:lnTo>
                      <a:cubicBezTo>
                        <a:pt x="125771" y="246363"/>
                        <a:pt x="61427" y="270424"/>
                        <a:pt x="14003" y="317865"/>
                      </a:cubicBezTo>
                      <a:cubicBezTo>
                        <a:pt x="12462" y="319394"/>
                        <a:pt x="10378" y="320250"/>
                        <a:pt x="8207" y="3202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pic>
              <p:nvPicPr>
                <p:cNvPr id="3" name="Graphic 2" descr="Dollar outline">
                  <a:extLst>
                    <a:ext uri="{FF2B5EF4-FFF2-40B4-BE49-F238E27FC236}">
                      <a16:creationId xmlns:a16="http://schemas.microsoft.com/office/drawing/2014/main" id="{0FF6E748-977C-4926-A7D4-8259B7318D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1345" y="5544483"/>
                  <a:ext cx="443936" cy="443936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07B00D4-0EC6-3042-8738-B6039381D53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A2B448D-763A-F64E-B479-DE02E4740D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63972" y="250907"/>
            <a:ext cx="2357455" cy="428628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D936501E-2ACB-51EB-C5E0-11C2A50BAC9C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84486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D24F8A-DE7C-45D2-97DC-A47A7A77BC0F}"/>
              </a:ext>
            </a:extLst>
          </p:cNvPr>
          <p:cNvSpPr txBox="1">
            <a:spLocks/>
          </p:cNvSpPr>
          <p:nvPr/>
        </p:nvSpPr>
        <p:spPr>
          <a:xfrm>
            <a:off x="360947" y="41692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Summary</a:t>
            </a:r>
            <a:endParaRPr lang="en-GB" sz="96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F3F3C-4AD3-4F63-844F-D12AF4872E96}"/>
              </a:ext>
            </a:extLst>
          </p:cNvPr>
          <p:cNvSpPr txBox="1"/>
          <p:nvPr/>
        </p:nvSpPr>
        <p:spPr>
          <a:xfrm>
            <a:off x="519437" y="630840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Value and Benefits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FADA9-B103-4EC2-9A91-DB69B086CA4C}"/>
              </a:ext>
            </a:extLst>
          </p:cNvPr>
          <p:cNvSpPr txBox="1"/>
          <p:nvPr/>
        </p:nvSpPr>
        <p:spPr>
          <a:xfrm>
            <a:off x="1746912" y="1470094"/>
            <a:ext cx="10445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US" sz="2400" dirty="0"/>
              <a:t>Optimize usage and achieve more with a limited budget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C7255-AF47-4AB1-AA96-6AECF9270BC1}"/>
              </a:ext>
            </a:extLst>
          </p:cNvPr>
          <p:cNvSpPr txBox="1"/>
          <p:nvPr/>
        </p:nvSpPr>
        <p:spPr>
          <a:xfrm>
            <a:off x="1746913" y="3581769"/>
            <a:ext cx="104450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Protect organizational data from ransomware or being misused by malicious/compromised users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5E8E26-AEC9-4A39-ADB9-5C9C946D6150}"/>
              </a:ext>
            </a:extLst>
          </p:cNvPr>
          <p:cNvSpPr txBox="1"/>
          <p:nvPr/>
        </p:nvSpPr>
        <p:spPr>
          <a:xfrm>
            <a:off x="2020381" y="2435468"/>
            <a:ext cx="10171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Avoid over-provisioning hybrid cloud infrastructure resources.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Forecast infrastructure requirements based on historical trend analysis.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CA7742-CAC9-42FC-9CC5-6FBB676A1DA1}"/>
              </a:ext>
            </a:extLst>
          </p:cNvPr>
          <p:cNvSpPr txBox="1"/>
          <p:nvPr/>
        </p:nvSpPr>
        <p:spPr>
          <a:xfrm>
            <a:off x="2020381" y="4843517"/>
            <a:ext cx="101716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Limit critical data loss by detecting and stopping malicious activities.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Ensure corporate compliance by auditing user data access to NetApp data stored on-prem or in the cloud.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Avoid loss of business, damage to brand, loss of trust, fines, </a:t>
            </a:r>
            <a:r>
              <a:rPr lang="en-US" sz="1600" dirty="0" err="1"/>
              <a:t>etc</a:t>
            </a:r>
            <a:r>
              <a:rPr lang="en-US" sz="1600" dirty="0"/>
              <a:t>…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350802-F748-4274-8FD7-8451E1201EBB}"/>
              </a:ext>
            </a:extLst>
          </p:cNvPr>
          <p:cNvGrpSpPr/>
          <p:nvPr/>
        </p:nvGrpSpPr>
        <p:grpSpPr>
          <a:xfrm>
            <a:off x="296778" y="1989048"/>
            <a:ext cx="1450135" cy="1450135"/>
            <a:chOff x="3894298" y="3546291"/>
            <a:chExt cx="1243075" cy="124307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78B2F96-AD9A-4C54-B9F7-A013D5EE49E6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" name="Graphic 14" descr="Business Growth outline">
              <a:extLst>
                <a:ext uri="{FF2B5EF4-FFF2-40B4-BE49-F238E27FC236}">
                  <a16:creationId xmlns:a16="http://schemas.microsoft.com/office/drawing/2014/main" id="{6D7E65E9-474A-4CA4-A66E-292F71E6C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28718" y="3782636"/>
              <a:ext cx="774234" cy="77423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FFD842-F78C-4BC6-BCA8-DEC7C0770DBF}"/>
              </a:ext>
            </a:extLst>
          </p:cNvPr>
          <p:cNvGrpSpPr/>
          <p:nvPr/>
        </p:nvGrpSpPr>
        <p:grpSpPr>
          <a:xfrm>
            <a:off x="296777" y="4555353"/>
            <a:ext cx="1450135" cy="1450135"/>
            <a:chOff x="3894298" y="3530455"/>
            <a:chExt cx="1243075" cy="12430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2719A65-F40C-42D0-8605-B2D3FCA10B6E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8" name="Graphic 17" descr="Shield Tick outline">
              <a:extLst>
                <a:ext uri="{FF2B5EF4-FFF2-40B4-BE49-F238E27FC236}">
                  <a16:creationId xmlns:a16="http://schemas.microsoft.com/office/drawing/2014/main" id="{B10E2E97-CF1F-41D3-B8A5-ADF966D13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058636" y="3694793"/>
              <a:ext cx="914400" cy="9144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0F4D12A-C128-7443-9003-C2A0A6FFF8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39C8BF2-E4E2-1647-8F19-0576379080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8983" y="402267"/>
            <a:ext cx="2357455" cy="428628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17A09905-44ED-E09E-137F-9B0E2A3FD46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206369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229707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 Clients</a:t>
            </a:r>
            <a:endParaRPr lang="en-GB" sz="36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B2855-0B27-4AC6-B35A-C039050CED22}"/>
              </a:ext>
            </a:extLst>
          </p:cNvPr>
          <p:cNvSpPr txBox="1"/>
          <p:nvPr/>
        </p:nvSpPr>
        <p:spPr>
          <a:xfrm>
            <a:off x="1368127" y="3677478"/>
            <a:ext cx="10748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Monitor and administer their cloud-based VDI and database environment to ensure content creators have the necessary 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2DE1-562A-41E1-A699-7B3AE93EEA7F}"/>
              </a:ext>
            </a:extLst>
          </p:cNvPr>
          <p:cNvSpPr txBox="1"/>
          <p:nvPr/>
        </p:nvSpPr>
        <p:spPr>
          <a:xfrm>
            <a:off x="1443557" y="1527424"/>
            <a:ext cx="10748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monitoring, existing and via acquisitions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Ransomware and malicious activity detection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1AB29-2428-4B2C-B558-625C0467F223}"/>
              </a:ext>
            </a:extLst>
          </p:cNvPr>
          <p:cNvSpPr txBox="1"/>
          <p:nvPr/>
        </p:nvSpPr>
        <p:spPr>
          <a:xfrm>
            <a:off x="1443557" y="2564743"/>
            <a:ext cx="10748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Cloud migration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Cloud-based application chargeback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392EA-1316-44B2-8FFB-B1ACA32B4FE6}"/>
              </a:ext>
            </a:extLst>
          </p:cNvPr>
          <p:cNvSpPr txBox="1"/>
          <p:nvPr/>
        </p:nvSpPr>
        <p:spPr>
          <a:xfrm>
            <a:off x="1159774" y="1119059"/>
            <a:ext cx="10735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Major healthcare insurer and managed care provider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66CE70-BB56-4AC3-830A-53954296FF0B}"/>
              </a:ext>
            </a:extLst>
          </p:cNvPr>
          <p:cNvSpPr txBox="1"/>
          <p:nvPr/>
        </p:nvSpPr>
        <p:spPr>
          <a:xfrm>
            <a:off x="1159775" y="2155379"/>
            <a:ext cx="107354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computer security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57CD7-4D2D-4123-9B02-F40FF5D7B4CF}"/>
              </a:ext>
            </a:extLst>
          </p:cNvPr>
          <p:cNvSpPr txBox="1"/>
          <p:nvPr/>
        </p:nvSpPr>
        <p:spPr>
          <a:xfrm>
            <a:off x="1159774" y="3191641"/>
            <a:ext cx="106600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mortgage lending company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B707E-1F4D-4284-9008-F8B507C9749D}"/>
              </a:ext>
            </a:extLst>
          </p:cNvPr>
          <p:cNvGrpSpPr/>
          <p:nvPr/>
        </p:nvGrpSpPr>
        <p:grpSpPr>
          <a:xfrm>
            <a:off x="515145" y="1483754"/>
            <a:ext cx="742834" cy="742834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3EAFAF-4238-47FD-81B4-9A111AD80DDD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Graphic 21" descr="Care outline">
              <a:extLst>
                <a:ext uri="{FF2B5EF4-FFF2-40B4-BE49-F238E27FC236}">
                  <a16:creationId xmlns:a16="http://schemas.microsoft.com/office/drawing/2014/main" id="{4D446372-E795-4E37-AD80-D59A548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048685" y="3673312"/>
              <a:ext cx="943762" cy="94376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BC4112-9832-4064-9DCB-27A5AF117A41}"/>
              </a:ext>
            </a:extLst>
          </p:cNvPr>
          <p:cNvGrpSpPr/>
          <p:nvPr/>
        </p:nvGrpSpPr>
        <p:grpSpPr>
          <a:xfrm>
            <a:off x="515145" y="2490831"/>
            <a:ext cx="742834" cy="742834"/>
            <a:chOff x="3894298" y="3530455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BEAC81-978A-438C-B6AA-A456E5AD961C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Globe outline">
              <a:extLst>
                <a:ext uri="{FF2B5EF4-FFF2-40B4-BE49-F238E27FC236}">
                  <a16:creationId xmlns:a16="http://schemas.microsoft.com/office/drawing/2014/main" id="{AC41E857-810A-4AE4-BC48-90C6700D1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116729" y="3687032"/>
              <a:ext cx="856304" cy="856304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A9D4CF8-8335-4BC8-9CF6-0546F8973BD6}"/>
              </a:ext>
            </a:extLst>
          </p:cNvPr>
          <p:cNvSpPr txBox="1"/>
          <p:nvPr/>
        </p:nvSpPr>
        <p:spPr>
          <a:xfrm>
            <a:off x="1368127" y="4723186"/>
            <a:ext cx="10823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monitoring, capacity planning, and ransomware detection on a 20PB sprawling storage estate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A12BF8-0397-4CCD-BEEA-411FD78EFA7C}"/>
              </a:ext>
            </a:extLst>
          </p:cNvPr>
          <p:cNvSpPr txBox="1"/>
          <p:nvPr/>
        </p:nvSpPr>
        <p:spPr>
          <a:xfrm>
            <a:off x="1159774" y="4206170"/>
            <a:ext cx="10735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provider of outsourced services to the pharmaceutical, biotechnology, and medical device industries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E57378-9A01-4ABB-B5A0-8D39C5C4D8EF}"/>
              </a:ext>
            </a:extLst>
          </p:cNvPr>
          <p:cNvSpPr txBox="1"/>
          <p:nvPr/>
        </p:nvSpPr>
        <p:spPr>
          <a:xfrm>
            <a:off x="1356182" y="5627487"/>
            <a:ext cx="108887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Cloud infrastructure monitoring: AWS, Google Cloud, Azure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259A9D-CED9-43ED-A1FB-325FEAC77CC0}"/>
              </a:ext>
            </a:extLst>
          </p:cNvPr>
          <p:cNvSpPr txBox="1"/>
          <p:nvPr/>
        </p:nvSpPr>
        <p:spPr>
          <a:xfrm>
            <a:off x="1159774" y="5224093"/>
            <a:ext cx="107883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Globally-known companies in the consumer electronics, entertainment, pharmaceutical oil &amp; gas industries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6B76B5-6AE3-4047-9AAC-131930783F6A}"/>
              </a:ext>
            </a:extLst>
          </p:cNvPr>
          <p:cNvGrpSpPr/>
          <p:nvPr/>
        </p:nvGrpSpPr>
        <p:grpSpPr>
          <a:xfrm>
            <a:off x="522377" y="3511112"/>
            <a:ext cx="742834" cy="742834"/>
            <a:chOff x="522377" y="3511112"/>
            <a:chExt cx="742834" cy="74283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7E74B6-1776-47CC-A7E0-4DDCF88DE480}"/>
                </a:ext>
              </a:extLst>
            </p:cNvPr>
            <p:cNvSpPr/>
            <p:nvPr/>
          </p:nvSpPr>
          <p:spPr>
            <a:xfrm>
              <a:off x="522377" y="3511112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7" name="Graphic 46" descr="Computer outline">
              <a:extLst>
                <a:ext uri="{FF2B5EF4-FFF2-40B4-BE49-F238E27FC236}">
                  <a16:creationId xmlns:a16="http://schemas.microsoft.com/office/drawing/2014/main" id="{C22917C4-6228-4BCA-A0AF-D9B4222EE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20581" y="3613684"/>
              <a:ext cx="546425" cy="54642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41BEB35-A702-47EC-8BAB-D540700DB622}"/>
              </a:ext>
            </a:extLst>
          </p:cNvPr>
          <p:cNvGrpSpPr/>
          <p:nvPr/>
        </p:nvGrpSpPr>
        <p:grpSpPr>
          <a:xfrm>
            <a:off x="515144" y="5522915"/>
            <a:ext cx="742834" cy="742834"/>
            <a:chOff x="522377" y="3511112"/>
            <a:chExt cx="742834" cy="742834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DD4743F-80C9-4B04-8751-AE40C35C279B}"/>
                </a:ext>
              </a:extLst>
            </p:cNvPr>
            <p:cNvSpPr/>
            <p:nvPr/>
          </p:nvSpPr>
          <p:spPr>
            <a:xfrm>
              <a:off x="522377" y="3511112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4" name="Graphic 53" descr="Factory outline">
              <a:extLst>
                <a:ext uri="{FF2B5EF4-FFF2-40B4-BE49-F238E27FC236}">
                  <a16:creationId xmlns:a16="http://schemas.microsoft.com/office/drawing/2014/main" id="{617E1508-4B0E-4C69-B901-E3B8DF5F4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20581" y="3603051"/>
              <a:ext cx="546425" cy="54642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803762-2EF1-4A98-9D7E-D879BF98D5AA}"/>
              </a:ext>
            </a:extLst>
          </p:cNvPr>
          <p:cNvGrpSpPr/>
          <p:nvPr/>
        </p:nvGrpSpPr>
        <p:grpSpPr>
          <a:xfrm>
            <a:off x="515145" y="4498925"/>
            <a:ext cx="742834" cy="742834"/>
            <a:chOff x="515145" y="4498925"/>
            <a:chExt cx="742834" cy="742834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52C3F71-F5AD-4AF9-ABFE-6B6BE4FA76EC}"/>
                </a:ext>
              </a:extLst>
            </p:cNvPr>
            <p:cNvSpPr/>
            <p:nvPr/>
          </p:nvSpPr>
          <p:spPr>
            <a:xfrm>
              <a:off x="515145" y="4498925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" name="Graphic 2" descr="Stethoscope outline">
              <a:extLst>
                <a:ext uri="{FF2B5EF4-FFF2-40B4-BE49-F238E27FC236}">
                  <a16:creationId xmlns:a16="http://schemas.microsoft.com/office/drawing/2014/main" id="{04E10400-29B5-4BEB-A7B3-EEA295144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07403" y="4602524"/>
              <a:ext cx="552370" cy="55237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6B56EB2E-0E2E-5244-B82C-61A7A6A8612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A2DCD616-3B9B-2447-8C4E-BE1441A610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508983" y="402267"/>
            <a:ext cx="2357455" cy="428628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7B74D9E6-280D-89BE-9310-D4BBF74270BE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064634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8" y="228007"/>
            <a:ext cx="573505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Next Steps</a:t>
            </a:r>
            <a:endParaRPr lang="en-GB" sz="9600" b="1" dirty="0">
              <a:latin typeface="+mn-lt"/>
            </a:endParaRP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C7245CD-B831-4530-961C-E6A2ECD93AF5}"/>
              </a:ext>
            </a:extLst>
          </p:cNvPr>
          <p:cNvSpPr txBox="1">
            <a:spLocks/>
          </p:cNvSpPr>
          <p:nvPr/>
        </p:nvSpPr>
        <p:spPr>
          <a:xfrm>
            <a:off x="1582910" y="5067715"/>
            <a:ext cx="8882743" cy="8943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US" sz="2000" dirty="0"/>
              <a:t>Start a free Cloud Insights Trial in your environment!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72AB3F-90C2-4ACD-95F9-560F111DA74C}"/>
              </a:ext>
            </a:extLst>
          </p:cNvPr>
          <p:cNvGrpSpPr/>
          <p:nvPr/>
        </p:nvGrpSpPr>
        <p:grpSpPr>
          <a:xfrm>
            <a:off x="2251459" y="1343102"/>
            <a:ext cx="7689080" cy="3307094"/>
            <a:chOff x="2255814" y="1246347"/>
            <a:chExt cx="7689080" cy="330709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03F9A2-7656-41F8-9CDA-D1A597B0EB16}"/>
                </a:ext>
              </a:extLst>
            </p:cNvPr>
            <p:cNvSpPr/>
            <p:nvPr/>
          </p:nvSpPr>
          <p:spPr>
            <a:xfrm>
              <a:off x="3439700" y="1246347"/>
              <a:ext cx="6505194" cy="2947739"/>
            </a:xfrm>
            <a:prstGeom prst="rect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Content Placeholder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C137CB1-9E8D-45B1-9D3E-4E079A51F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5814" y="1605702"/>
              <a:ext cx="6505194" cy="294773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D538F2A-C077-1841-9181-1B7BF37647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84A6147-8E8A-C54D-8AE3-30AEAE4B2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08983" y="402267"/>
            <a:ext cx="2357455" cy="42862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289E149-EF18-81BC-1ED4-B871D8DE992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176773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1406F1F-9654-4606-9F1A-4DC114677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8164" y="1509458"/>
            <a:ext cx="6216649" cy="1631216"/>
          </a:xfrm>
          <a:noFill/>
        </p:spPr>
        <p:txBody>
          <a:bodyPr wrap="square" numCol="2">
            <a:spAutoFit/>
          </a:bodyPr>
          <a:lstStyle/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Dev / Ops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Kubernetes Admin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Network Analyst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Head of Solution Delivery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IT Administrator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Cloud Operations Manager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Cloud Architect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Security Operations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Infrastructure and Security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910D1-336E-4E1F-99D9-B99B66EAACEA}"/>
              </a:ext>
            </a:extLst>
          </p:cNvPr>
          <p:cNvSpPr txBox="1"/>
          <p:nvPr/>
        </p:nvSpPr>
        <p:spPr>
          <a:xfrm>
            <a:off x="-202761" y="2815081"/>
            <a:ext cx="27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Technical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110F6C7-1CF7-41AE-AD46-7FC93C34BA35}"/>
              </a:ext>
            </a:extLst>
          </p:cNvPr>
          <p:cNvSpPr txBox="1">
            <a:spLocks/>
          </p:cNvSpPr>
          <p:nvPr/>
        </p:nvSpPr>
        <p:spPr>
          <a:xfrm>
            <a:off x="2058164" y="3871219"/>
            <a:ext cx="5985457" cy="1800493"/>
          </a:xfrm>
          <a:prstGeom prst="rect">
            <a:avLst/>
          </a:prstGeom>
          <a:noFill/>
        </p:spPr>
        <p:txBody>
          <a:bodyPr vert="horz" wrap="square" lIns="91440" tIns="45720" rIns="91440" bIns="45720" numCol="2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CEOs, CFOs COOs</a:t>
            </a:r>
          </a:p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VP IT Operations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Development / Enterprise Architecture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Chief Security Officer (CSO)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SVP or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Infrastructure / Operations Directors</a:t>
            </a:r>
          </a:p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Department Managers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652B6E-7E45-4D7F-A472-C44912948282}"/>
              </a:ext>
            </a:extLst>
          </p:cNvPr>
          <p:cNvSpPr txBox="1"/>
          <p:nvPr/>
        </p:nvSpPr>
        <p:spPr>
          <a:xfrm>
            <a:off x="-202761" y="5218132"/>
            <a:ext cx="27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Business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1DFC24-104D-4C97-9653-50DD1FD831F6}"/>
              </a:ext>
            </a:extLst>
          </p:cNvPr>
          <p:cNvGrpSpPr/>
          <p:nvPr/>
        </p:nvGrpSpPr>
        <p:grpSpPr>
          <a:xfrm>
            <a:off x="553213" y="1541960"/>
            <a:ext cx="1243075" cy="1243075"/>
            <a:chOff x="3894298" y="3546291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6DF1057-E4D8-47D1-84F6-DD8E3F3E51E4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Blueprint outline">
              <a:extLst>
                <a:ext uri="{FF2B5EF4-FFF2-40B4-BE49-F238E27FC236}">
                  <a16:creationId xmlns:a16="http://schemas.microsoft.com/office/drawing/2014/main" id="{2903A547-C192-4847-B201-833E3F2A2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5245B4-3C8A-43C7-9C83-3B5E5CC79553}"/>
              </a:ext>
            </a:extLst>
          </p:cNvPr>
          <p:cNvGrpSpPr/>
          <p:nvPr/>
        </p:nvGrpSpPr>
        <p:grpSpPr>
          <a:xfrm>
            <a:off x="553213" y="3952979"/>
            <a:ext cx="1243075" cy="1243075"/>
            <a:chOff x="3894298" y="1153580"/>
            <a:chExt cx="1243075" cy="124307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11CF72-D29B-43E4-B6E9-3C6438B85FC9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 descr="Handshake outline">
              <a:extLst>
                <a:ext uri="{FF2B5EF4-FFF2-40B4-BE49-F238E27FC236}">
                  <a16:creationId xmlns:a16="http://schemas.microsoft.com/office/drawing/2014/main" id="{5C6817EB-3F0D-4BB3-99C6-03AAAB717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A607364-E475-C044-8D58-22C3BC33F51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DA138BC-18DE-8302-2C26-F9770C120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4900" y="281177"/>
            <a:ext cx="3120042" cy="567280"/>
          </a:xfrm>
          <a:prstGeom prst="rect">
            <a:avLst/>
          </a:prstGeom>
        </p:spPr>
      </p:pic>
      <p:sp>
        <p:nvSpPr>
          <p:cNvPr id="19" name="Title 2">
            <a:extLst>
              <a:ext uri="{FF2B5EF4-FFF2-40B4-BE49-F238E27FC236}">
                <a16:creationId xmlns:a16="http://schemas.microsoft.com/office/drawing/2014/main" id="{C3A30DE1-2DD4-17B4-EC6F-19794FC2E5BF}"/>
              </a:ext>
            </a:extLst>
          </p:cNvPr>
          <p:cNvSpPr txBox="1">
            <a:spLocks/>
          </p:cNvSpPr>
          <p:nvPr/>
        </p:nvSpPr>
        <p:spPr>
          <a:xfrm>
            <a:off x="302223" y="168651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What we learned from our customers</a:t>
            </a:r>
            <a:endParaRPr lang="en-GB" sz="3600" b="1" dirty="0"/>
          </a:p>
          <a:p>
            <a:r>
              <a:rPr lang="en-US" sz="2800" i="1" dirty="0">
                <a:latin typeface="+mn-lt"/>
              </a:rPr>
              <a:t>Who we talked to</a:t>
            </a:r>
            <a:endParaRPr lang="en-GB" sz="2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4113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46ED5C3-8C47-4110-ADCF-17B2DD43EAA0}"/>
              </a:ext>
            </a:extLst>
          </p:cNvPr>
          <p:cNvSpPr txBox="1">
            <a:spLocks/>
          </p:cNvSpPr>
          <p:nvPr/>
        </p:nvSpPr>
        <p:spPr>
          <a:xfrm>
            <a:off x="5379029" y="1522840"/>
            <a:ext cx="6318524" cy="249914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b="1" dirty="0">
                <a:solidFill>
                  <a:schemeClr val="dk1"/>
                </a:solidFill>
                <a:latin typeface="Calibri"/>
                <a:cs typeface="Calibri"/>
              </a:rPr>
              <a:t>Business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highlight>
                  <a:srgbClr val="FFFF00"/>
                </a:highlight>
              </a:rPr>
              <a:t>Runaway cloud costs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highlight>
                  <a:srgbClr val="FFFF00"/>
                </a:highlight>
              </a:rPr>
              <a:t>Inability to measure SLAs and usage for chargeback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High cost of maintaining multiple tools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Poor performance effecting customer satisfaction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High cost of system outages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E3E66-526B-44DC-BD60-FD259A9C9C63}"/>
              </a:ext>
            </a:extLst>
          </p:cNvPr>
          <p:cNvSpPr txBox="1"/>
          <p:nvPr/>
        </p:nvSpPr>
        <p:spPr>
          <a:xfrm>
            <a:off x="5379027" y="4151689"/>
            <a:ext cx="6318524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Technical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FFFF00"/>
                </a:highlight>
              </a:rPr>
              <a:t>Inability to right-size workloads that are over provisioned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Find and fix problems faster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Lack of a single effective monitoring tool that covers the full stack and can be used by the entire DevOps team 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Meet SLOs &amp; SLAs during and after cloud migration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Visibility into infrastructure and applications</a:t>
            </a:r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597649-11AC-4ED8-AC90-E768021BAA38}"/>
              </a:ext>
            </a:extLst>
          </p:cNvPr>
          <p:cNvGrpSpPr/>
          <p:nvPr/>
        </p:nvGrpSpPr>
        <p:grpSpPr>
          <a:xfrm>
            <a:off x="4135954" y="4151689"/>
            <a:ext cx="1243075" cy="1243075"/>
            <a:chOff x="3894298" y="3546291"/>
            <a:chExt cx="1243075" cy="12430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783C2E1-7FA4-4038-90EC-E7B8A804D9D1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Blueprint outline">
              <a:extLst>
                <a:ext uri="{FF2B5EF4-FFF2-40B4-BE49-F238E27FC236}">
                  <a16:creationId xmlns:a16="http://schemas.microsoft.com/office/drawing/2014/main" id="{B81D0A62-CF2A-47BD-BFF2-075507E45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B415DA-943B-49D3-A583-E71B615B1C25}"/>
              </a:ext>
            </a:extLst>
          </p:cNvPr>
          <p:cNvGrpSpPr/>
          <p:nvPr/>
        </p:nvGrpSpPr>
        <p:grpSpPr>
          <a:xfrm>
            <a:off x="4135954" y="1534435"/>
            <a:ext cx="1243075" cy="1243075"/>
            <a:chOff x="3894298" y="1153580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FE3050-2E14-4C60-A21F-D5DF90B686E2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Handshake outline">
              <a:extLst>
                <a:ext uri="{FF2B5EF4-FFF2-40B4-BE49-F238E27FC236}">
                  <a16:creationId xmlns:a16="http://schemas.microsoft.com/office/drawing/2014/main" id="{5CD23288-3E43-4CF2-97D3-6D783D6E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sp>
        <p:nvSpPr>
          <p:cNvPr id="15" name="Title 2">
            <a:extLst>
              <a:ext uri="{FF2B5EF4-FFF2-40B4-BE49-F238E27FC236}">
                <a16:creationId xmlns:a16="http://schemas.microsoft.com/office/drawing/2014/main" id="{F07574CC-124A-1643-BB17-9EE52506A3FA}"/>
              </a:ext>
            </a:extLst>
          </p:cNvPr>
          <p:cNvSpPr txBox="1">
            <a:spLocks/>
          </p:cNvSpPr>
          <p:nvPr/>
        </p:nvSpPr>
        <p:spPr>
          <a:xfrm>
            <a:off x="302223" y="149401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What we learned from our customers</a:t>
            </a:r>
            <a:endParaRPr lang="en-GB" sz="3600" b="1" dirty="0"/>
          </a:p>
          <a:p>
            <a:r>
              <a:rPr lang="en-US" sz="2800" i="1" dirty="0">
                <a:latin typeface="+mn-lt"/>
              </a:rPr>
              <a:t>Survey results</a:t>
            </a:r>
            <a:endParaRPr lang="en-GB" sz="2800" i="1" dirty="0">
              <a:latin typeface="+mn-lt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97A55FE-981E-2247-B207-7040D71E1A4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2337063-4AF8-EE90-86A2-AEB46F43F8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4900" y="281177"/>
            <a:ext cx="3120042" cy="56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8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4196ED3-021A-4106-B2AC-E03237364D66}"/>
              </a:ext>
            </a:extLst>
          </p:cNvPr>
          <p:cNvGrpSpPr/>
          <p:nvPr/>
        </p:nvGrpSpPr>
        <p:grpSpPr>
          <a:xfrm>
            <a:off x="487682" y="3085990"/>
            <a:ext cx="707886" cy="707886"/>
            <a:chOff x="3894298" y="3546291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3F7DDE7-6779-4824-B1E6-4EDECEBF73CF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Graphic 12" descr="Security camera outline">
              <a:extLst>
                <a:ext uri="{FF2B5EF4-FFF2-40B4-BE49-F238E27FC236}">
                  <a16:creationId xmlns:a16="http://schemas.microsoft.com/office/drawing/2014/main" id="{D9306087-C3E1-468A-B994-7660CFBA5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0564EA-02AA-4202-833E-E6D0BB0FBD52}"/>
              </a:ext>
            </a:extLst>
          </p:cNvPr>
          <p:cNvGrpSpPr/>
          <p:nvPr/>
        </p:nvGrpSpPr>
        <p:grpSpPr>
          <a:xfrm>
            <a:off x="487682" y="3930413"/>
            <a:ext cx="707886" cy="707886"/>
            <a:chOff x="3894298" y="1153580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AE8A119-0CA9-4A6F-8DDE-9A7602B695FC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Graphic 21" descr="Database outline">
              <a:extLst>
                <a:ext uri="{FF2B5EF4-FFF2-40B4-BE49-F238E27FC236}">
                  <a16:creationId xmlns:a16="http://schemas.microsoft.com/office/drawing/2014/main" id="{8AEDF227-D66E-4D2A-9BF8-8E44548E0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058636" y="1318571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619A52-5ADB-4E5B-A365-D8864F5D380B}"/>
              </a:ext>
            </a:extLst>
          </p:cNvPr>
          <p:cNvGrpSpPr/>
          <p:nvPr/>
        </p:nvGrpSpPr>
        <p:grpSpPr>
          <a:xfrm>
            <a:off x="487682" y="4808373"/>
            <a:ext cx="707886" cy="707886"/>
            <a:chOff x="3894298" y="1153580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1F05003-4E2B-474C-AC2B-55EA947A3DA4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Syncing cloud outline">
              <a:extLst>
                <a:ext uri="{FF2B5EF4-FFF2-40B4-BE49-F238E27FC236}">
                  <a16:creationId xmlns:a16="http://schemas.microsoft.com/office/drawing/2014/main" id="{A7E44368-7A4B-45EC-8C90-184C61B1E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4058636" y="1318571"/>
              <a:ext cx="914400" cy="91440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F9D422D-D17E-457C-8D56-B15785BCAD52}"/>
              </a:ext>
            </a:extLst>
          </p:cNvPr>
          <p:cNvGrpSpPr/>
          <p:nvPr/>
        </p:nvGrpSpPr>
        <p:grpSpPr>
          <a:xfrm>
            <a:off x="487682" y="5732985"/>
            <a:ext cx="707886" cy="707886"/>
            <a:chOff x="3894298" y="1153580"/>
            <a:chExt cx="1243075" cy="124307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949AFD0-566B-4415-9AB0-FA8D0F6F7036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8" name="Graphic 27" descr="Programmer male outline">
              <a:extLst>
                <a:ext uri="{FF2B5EF4-FFF2-40B4-BE49-F238E27FC236}">
                  <a16:creationId xmlns:a16="http://schemas.microsoft.com/office/drawing/2014/main" id="{7FEA61DB-8446-4C7C-A4F8-AA40E9D33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4058636" y="1318571"/>
              <a:ext cx="914400" cy="914400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D3ABD72-B5F5-4691-96A5-D73F15FF8321}"/>
              </a:ext>
            </a:extLst>
          </p:cNvPr>
          <p:cNvSpPr txBox="1"/>
          <p:nvPr/>
        </p:nvSpPr>
        <p:spPr>
          <a:xfrm>
            <a:off x="1501405" y="3278226"/>
            <a:ext cx="55571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2000" dirty="0"/>
              <a:t>Monitor the health of your cloud environment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5D2EB3-2DC5-407A-A24C-1D8729B50EC7}"/>
              </a:ext>
            </a:extLst>
          </p:cNvPr>
          <p:cNvSpPr txBox="1"/>
          <p:nvPr/>
        </p:nvSpPr>
        <p:spPr>
          <a:xfrm>
            <a:off x="1501405" y="4157455"/>
            <a:ext cx="106905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lnSpc>
                <a:spcPct val="100000"/>
              </a:lnSpc>
              <a:defRPr sz="2000"/>
            </a:lvl1pPr>
          </a:lstStyle>
          <a:p>
            <a:r>
              <a:rPr lang="en-US" dirty="0"/>
              <a:t>Correlate storage utilization to workloads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B9C099-4E1A-4A8A-9068-15168629FB04}"/>
              </a:ext>
            </a:extLst>
          </p:cNvPr>
          <p:cNvSpPr txBox="1"/>
          <p:nvPr/>
        </p:nvSpPr>
        <p:spPr>
          <a:xfrm>
            <a:off x="1501405" y="4833518"/>
            <a:ext cx="66800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spcBef>
                <a:spcPts val="600"/>
              </a:spcBef>
              <a:buSzPts val="1400"/>
            </a:pPr>
            <a:r>
              <a:rPr lang="en-US" sz="2000" dirty="0"/>
              <a:t>Optimize your cloud spend by understanding unused infrastructure and overprovisioned workloads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F6DDE0-DCEF-4C34-AD1E-AB915498F0CC}"/>
              </a:ext>
            </a:extLst>
          </p:cNvPr>
          <p:cNvSpPr txBox="1"/>
          <p:nvPr/>
        </p:nvSpPr>
        <p:spPr>
          <a:xfrm>
            <a:off x="1501406" y="5743408"/>
            <a:ext cx="59581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spcBef>
                <a:spcPts val="600"/>
              </a:spcBef>
              <a:buSzPts val="1400"/>
            </a:pPr>
            <a:r>
              <a:rPr lang="en-US" sz="2000" dirty="0"/>
              <a:t>Monitor all your IT infrastructure on-premises and in the cloud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688A2DC-1D9A-4E4D-9214-0A4B31048419}"/>
              </a:ext>
            </a:extLst>
          </p:cNvPr>
          <p:cNvSpPr/>
          <p:nvPr/>
        </p:nvSpPr>
        <p:spPr>
          <a:xfrm>
            <a:off x="11962701" y="858238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62AED3-D861-0045-B9F3-327139341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317" y="1346455"/>
            <a:ext cx="7385693" cy="1325563"/>
          </a:xfrm>
        </p:spPr>
        <p:txBody>
          <a:bodyPr/>
          <a:lstStyle/>
          <a:p>
            <a:r>
              <a:rPr lang="en-US" dirty="0"/>
              <a:t>Action Plans and Next Steps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896D1CB9-B45E-4820-65BC-B5726E60F1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9317" y="281177"/>
            <a:ext cx="3120042" cy="56728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17222A52-0476-594B-88DE-E2F7D20D0FA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7674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3A75-F86E-42B0-B3B3-C8537CF2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739" y="-24276"/>
            <a:ext cx="4807158" cy="1243075"/>
          </a:xfrm>
        </p:spPr>
        <p:txBody>
          <a:bodyPr>
            <a:normAutofit/>
          </a:bodyPr>
          <a:lstStyle/>
          <a:p>
            <a:r>
              <a:rPr lang="en-GB" sz="3200" b="1" dirty="0"/>
              <a:t>Your Business Accelerated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42D5B1C-C655-4915-9783-32BEAE2573DF}"/>
              </a:ext>
            </a:extLst>
          </p:cNvPr>
          <p:cNvGrpSpPr/>
          <p:nvPr/>
        </p:nvGrpSpPr>
        <p:grpSpPr>
          <a:xfrm>
            <a:off x="4744036" y="1853556"/>
            <a:ext cx="6697964" cy="891933"/>
            <a:chOff x="4829797" y="1711410"/>
            <a:chExt cx="6697964" cy="8919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FEA88D-C82D-44AE-A455-8726789CE3D0}"/>
                </a:ext>
              </a:extLst>
            </p:cNvPr>
            <p:cNvSpPr/>
            <p:nvPr/>
          </p:nvSpPr>
          <p:spPr>
            <a:xfrm>
              <a:off x="5912858" y="1711410"/>
              <a:ext cx="5614903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Comprehensive portfolio of cloud consulting and engineering services</a:t>
              </a:r>
              <a:endParaRPr lang="en-US" kern="1200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B320965-4B87-4465-9AA7-EC4D8930204D}"/>
                </a:ext>
              </a:extLst>
            </p:cNvPr>
            <p:cNvGrpSpPr/>
            <p:nvPr/>
          </p:nvGrpSpPr>
          <p:grpSpPr>
            <a:xfrm>
              <a:off x="4829797" y="1711410"/>
              <a:ext cx="891933" cy="891933"/>
              <a:chOff x="4829797" y="3520213"/>
              <a:chExt cx="891933" cy="89193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C958928-F517-422A-B3FD-53577159D602}"/>
                  </a:ext>
                </a:extLst>
              </p:cNvPr>
              <p:cNvSpPr/>
              <p:nvPr/>
            </p:nvSpPr>
            <p:spPr>
              <a:xfrm>
                <a:off x="4829797" y="3520213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20" name="Graphic 19" descr="Cloud outline">
                <a:extLst>
                  <a:ext uri="{FF2B5EF4-FFF2-40B4-BE49-F238E27FC236}">
                    <a16:creationId xmlns:a16="http://schemas.microsoft.com/office/drawing/2014/main" id="{F23F0991-0AC9-4EA2-9C98-4B53F4BD34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965770" y="3656186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8E9E980-6944-4780-9968-1D38381DB58B}"/>
              </a:ext>
            </a:extLst>
          </p:cNvPr>
          <p:cNvGrpSpPr/>
          <p:nvPr/>
        </p:nvGrpSpPr>
        <p:grpSpPr>
          <a:xfrm>
            <a:off x="4744036" y="4398437"/>
            <a:ext cx="6697964" cy="891933"/>
            <a:chOff x="4829797" y="3835472"/>
            <a:chExt cx="6697964" cy="8919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1533EC3-2988-4C85-BD9D-AC4772AA1A01}"/>
                </a:ext>
              </a:extLst>
            </p:cNvPr>
            <p:cNvSpPr/>
            <p:nvPr/>
          </p:nvSpPr>
          <p:spPr>
            <a:xfrm>
              <a:off x="5912859" y="3835472"/>
              <a:ext cx="561490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High-quality cloud best practices and methodologies </a:t>
              </a:r>
              <a:r>
                <a:rPr lang="en-GB" dirty="0"/>
                <a:t>for your </a:t>
              </a:r>
              <a:r>
                <a:rPr lang="en-GB" b="0" i="0" kern="1200" dirty="0"/>
                <a:t>cloud optimization, integration, migration and assessment projects</a:t>
              </a:r>
              <a:endParaRPr lang="en-US" kern="1200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A50AEE5-51BC-40C3-9740-A8D677315675}"/>
                </a:ext>
              </a:extLst>
            </p:cNvPr>
            <p:cNvGrpSpPr/>
            <p:nvPr/>
          </p:nvGrpSpPr>
          <p:grpSpPr>
            <a:xfrm>
              <a:off x="4829797" y="3835472"/>
              <a:ext cx="891933" cy="891933"/>
              <a:chOff x="4829797" y="4891311"/>
              <a:chExt cx="891933" cy="89193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94B7C28D-A276-4F8C-A7DE-1967736EB8D8}"/>
                  </a:ext>
                </a:extLst>
              </p:cNvPr>
              <p:cNvSpPr/>
              <p:nvPr/>
            </p:nvSpPr>
            <p:spPr>
              <a:xfrm>
                <a:off x="4829797" y="4891311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34" name="Graphic 33" descr="Diploma roll outline">
                <a:extLst>
                  <a:ext uri="{FF2B5EF4-FFF2-40B4-BE49-F238E27FC236}">
                    <a16:creationId xmlns:a16="http://schemas.microsoft.com/office/drawing/2014/main" id="{0C1501F6-E19E-4DCE-B2AB-655A9E021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4965770" y="5058912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C74A911-438F-4750-B9A4-29E88829CFB1}"/>
              </a:ext>
            </a:extLst>
          </p:cNvPr>
          <p:cNvGrpSpPr/>
          <p:nvPr/>
        </p:nvGrpSpPr>
        <p:grpSpPr>
          <a:xfrm>
            <a:off x="4744036" y="3122489"/>
            <a:ext cx="6697964" cy="891933"/>
            <a:chOff x="4829797" y="2773441"/>
            <a:chExt cx="6697964" cy="89193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FF8DE8-CC94-43BB-9C59-E13F25448762}"/>
                </a:ext>
              </a:extLst>
            </p:cNvPr>
            <p:cNvSpPr/>
            <p:nvPr/>
          </p:nvSpPr>
          <p:spPr>
            <a:xfrm>
              <a:off x="5912859" y="2773441"/>
              <a:ext cx="561490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Full spectrum of cloud expertise, skills, and certifications to quickly fill knowledge and resource gaps</a:t>
              </a:r>
              <a:endParaRPr lang="en-US" kern="1200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4848CD8-E07C-49E5-A8F7-C63B9A55AFE1}"/>
                </a:ext>
              </a:extLst>
            </p:cNvPr>
            <p:cNvGrpSpPr/>
            <p:nvPr/>
          </p:nvGrpSpPr>
          <p:grpSpPr>
            <a:xfrm>
              <a:off x="4829797" y="2773441"/>
              <a:ext cx="891933" cy="891933"/>
              <a:chOff x="8381604" y="3520213"/>
              <a:chExt cx="891933" cy="89193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18FE22E-58D7-4654-8866-4A16459044AC}"/>
                  </a:ext>
                </a:extLst>
              </p:cNvPr>
              <p:cNvSpPr/>
              <p:nvPr/>
            </p:nvSpPr>
            <p:spPr>
              <a:xfrm>
                <a:off x="8381604" y="3520213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pic>
            <p:nvPicPr>
              <p:cNvPr id="35" name="Graphic 34" descr="Head with gears outline">
                <a:extLst>
                  <a:ext uri="{FF2B5EF4-FFF2-40B4-BE49-F238E27FC236}">
                    <a16:creationId xmlns:a16="http://schemas.microsoft.com/office/drawing/2014/main" id="{E9FC3501-1ED1-4866-A08D-5679B878F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8515409" y="3656186"/>
                <a:ext cx="619985" cy="619985"/>
              </a:xfrm>
              <a:prstGeom prst="rect">
                <a:avLst/>
              </a:prstGeom>
            </p:spPr>
          </p:pic>
        </p:grp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2DA24FA2-6C84-AF4F-BE0E-C13AF7D44F27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E8411CC-6117-5ED6-F488-3A950AE4195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4036" y="200608"/>
            <a:ext cx="2318915" cy="6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49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ustomizable Social Media Kicks : Nike Photo ID">
            <a:extLst>
              <a:ext uri="{FF2B5EF4-FFF2-40B4-BE49-F238E27FC236}">
                <a16:creationId xmlns:a16="http://schemas.microsoft.com/office/drawing/2014/main" id="{D0B5295C-509B-4211-A28E-C0B7C951D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8516" y="0"/>
            <a:ext cx="5014967" cy="68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5C50716-7558-4B19-8200-957F4A392B28}"/>
              </a:ext>
            </a:extLst>
          </p:cNvPr>
          <p:cNvGrpSpPr/>
          <p:nvPr/>
        </p:nvGrpSpPr>
        <p:grpSpPr>
          <a:xfrm>
            <a:off x="407466" y="3164641"/>
            <a:ext cx="2616266" cy="2533705"/>
            <a:chOff x="494075" y="3429000"/>
            <a:chExt cx="3265400" cy="3162356"/>
          </a:xfrm>
        </p:grpSpPr>
        <p:pic>
          <p:nvPicPr>
            <p:cNvPr id="6" name="Picture 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BC1E871-351B-4F39-8289-3BC8B9C1B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75" y="3429000"/>
              <a:ext cx="3265400" cy="1167381"/>
            </a:xfrm>
            <a:prstGeom prst="rect">
              <a:avLst/>
            </a:prstGeom>
          </p:spPr>
        </p:pic>
        <p:pic>
          <p:nvPicPr>
            <p:cNvPr id="9" name="Picture 8" descr="Text, logo&#10;&#10;Description automatically generated">
              <a:extLst>
                <a:ext uri="{FF2B5EF4-FFF2-40B4-BE49-F238E27FC236}">
                  <a16:creationId xmlns:a16="http://schemas.microsoft.com/office/drawing/2014/main" id="{69CA0CEB-A31B-4C40-AA51-F82A0D881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75" y="4876693"/>
              <a:ext cx="3265400" cy="1714663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DC3565C-AD3C-4D00-BD3C-17A3BAB6CE43}"/>
              </a:ext>
            </a:extLst>
          </p:cNvPr>
          <p:cNvSpPr/>
          <p:nvPr/>
        </p:nvSpPr>
        <p:spPr>
          <a:xfrm>
            <a:off x="8603483" y="-8577"/>
            <a:ext cx="3588517" cy="6891829"/>
          </a:xfrm>
          <a:prstGeom prst="rect">
            <a:avLst/>
          </a:prstGeom>
          <a:solidFill>
            <a:srgbClr val="D6ECE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7FBAC8-5A53-C34E-AA8C-9B62A5D42B1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7387A-85AC-CD46-A6E3-BD0BBCEEC3EC}"/>
              </a:ext>
            </a:extLst>
          </p:cNvPr>
          <p:cNvSpPr txBox="1"/>
          <p:nvPr/>
        </p:nvSpPr>
        <p:spPr>
          <a:xfrm>
            <a:off x="312874" y="5922934"/>
            <a:ext cx="31032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www.nike.com</a:t>
            </a:r>
            <a:r>
              <a:rPr lang="en-US" sz="1600" dirty="0"/>
              <a:t>/</a:t>
            </a:r>
            <a:r>
              <a:rPr lang="en-US" sz="1600" dirty="0" err="1"/>
              <a:t>nike</a:t>
            </a:r>
            <a:r>
              <a:rPr lang="en-US" sz="1600" dirty="0"/>
              <a:t>-by-you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358BA4-FF7C-314E-A587-DC17127C815A}"/>
              </a:ext>
            </a:extLst>
          </p:cNvPr>
          <p:cNvSpPr txBox="1"/>
          <p:nvPr/>
        </p:nvSpPr>
        <p:spPr>
          <a:xfrm>
            <a:off x="8642159" y="2987814"/>
            <a:ext cx="3475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Custom Nikes and </a:t>
            </a:r>
          </a:p>
          <a:p>
            <a:pPr algn="ctr"/>
            <a:r>
              <a:rPr lang="en-GB" sz="2400" dirty="0"/>
              <a:t>Free Cloud Insights Trial</a:t>
            </a:r>
          </a:p>
        </p:txBody>
      </p:sp>
      <p:pic>
        <p:nvPicPr>
          <p:cNvPr id="12" name="Picture 11" descr="A picture containing footwear&#10;&#10;Description automatically generated">
            <a:extLst>
              <a:ext uri="{FF2B5EF4-FFF2-40B4-BE49-F238E27FC236}">
                <a16:creationId xmlns:a16="http://schemas.microsoft.com/office/drawing/2014/main" id="{2317C824-7AE4-E443-8F50-260AC34C2F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841" y="5121231"/>
            <a:ext cx="506481" cy="506481"/>
          </a:xfrm>
          <a:prstGeom prst="rect">
            <a:avLst/>
          </a:prstGeom>
        </p:spPr>
      </p:pic>
      <p:pic>
        <p:nvPicPr>
          <p:cNvPr id="13" name="Picture 12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F9C3E40-DD25-A74C-84D7-5723E2AA8F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3133" y="3502498"/>
            <a:ext cx="1028073" cy="102807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D366EAA-8F8F-A241-9E76-BAD6AFD385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8441" y="426544"/>
            <a:ext cx="2357455" cy="4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76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CD1CB0-1BD2-4165-9075-DB02373B90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67970"/>
            <a:ext cx="12191999" cy="37797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033494B-7C87-4047-9563-F9F69EE1A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666" y="1404938"/>
            <a:ext cx="4866440" cy="2852737"/>
          </a:xfrm>
        </p:spPr>
        <p:txBody>
          <a:bodyPr>
            <a:noAutofit/>
          </a:bodyPr>
          <a:lstStyle/>
          <a:p>
            <a:r>
              <a:rPr lang="en-GB" sz="7200" b="1" dirty="0">
                <a:latin typeface="+mn-lt"/>
              </a:rPr>
              <a:t>Q&amp;A Discussion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4DBB1B-AF74-4A85-BBB7-D8759C5A5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3666" y="4284663"/>
            <a:ext cx="4866440" cy="150018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Any Questions?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4B4195-4B5A-D246-8784-353D60FBB67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EFD81A3-B335-7A63-F5F5-B8802F5A1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8500" y="281177"/>
            <a:ext cx="3120042" cy="56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620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131C595-BA88-5347-95E0-8A308CBA3E89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0A6ACB3-100D-F671-0E7A-9D3D9689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4900" y="281177"/>
            <a:ext cx="3120042" cy="56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06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44701-82C5-2D4F-9491-4D0E2C7E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87810"/>
            <a:ext cx="10515600" cy="2018200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760168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229707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+mn-lt"/>
              </a:rPr>
              <a:t>Workshop Poll Questions</a:t>
            </a:r>
            <a:endParaRPr lang="en-GB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E15EF8-4ACB-4F25-B08F-E6A932B37E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B56EB2E-0E2E-5244-B82C-61A7A6A861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BE536EF9-6568-DA4E-835F-D142312C92C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BB567B-DEC8-6547-B34C-E7ABA86BC3D7}"/>
              </a:ext>
            </a:extLst>
          </p:cNvPr>
          <p:cNvSpPr txBox="1"/>
          <p:nvPr/>
        </p:nvSpPr>
        <p:spPr>
          <a:xfrm>
            <a:off x="767643" y="1456266"/>
            <a:ext cx="932462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Poll 1</a:t>
            </a:r>
          </a:p>
          <a:p>
            <a:pPr lvl="1"/>
            <a:r>
              <a:rPr lang="en-US" sz="2000" dirty="0"/>
              <a:t>Q:  Are you able to quickly identify runaway costs in your cloud infrastructure?</a:t>
            </a:r>
          </a:p>
          <a:p>
            <a:pPr lvl="1"/>
            <a:r>
              <a:rPr lang="en-US" sz="2000" dirty="0"/>
              <a:t>A1:Yes		A2: No		A3: Not sure</a:t>
            </a:r>
          </a:p>
          <a:p>
            <a:r>
              <a:rPr lang="en-US" sz="2400" b="1" dirty="0"/>
              <a:t>Poll 2</a:t>
            </a:r>
          </a:p>
          <a:p>
            <a:pPr lvl="1"/>
            <a:r>
              <a:rPr lang="en-US" sz="2000" dirty="0"/>
              <a:t>Q: Are you able to identify unused or orphaned infrastructure in your cloud environment?</a:t>
            </a:r>
          </a:p>
          <a:p>
            <a:pPr lvl="1"/>
            <a:r>
              <a:rPr lang="en-US" sz="2000" dirty="0"/>
              <a:t>A1:Yes		A2: No		A3: Not sure</a:t>
            </a:r>
          </a:p>
          <a:p>
            <a:r>
              <a:rPr lang="en-US" sz="2400" b="1" dirty="0"/>
              <a:t>Poll 3</a:t>
            </a:r>
          </a:p>
          <a:p>
            <a:pPr lvl="1"/>
            <a:r>
              <a:rPr lang="en-US" sz="2000" dirty="0"/>
              <a:t>Q: Are you able to monitor all your IT infrastructure on-premises and in the cloud?</a:t>
            </a:r>
          </a:p>
          <a:p>
            <a:pPr lvl="1"/>
            <a:r>
              <a:rPr lang="en-US" sz="2000" dirty="0"/>
              <a:t>A1:Yes		A2: No		A3: Not sure</a:t>
            </a:r>
            <a:endParaRPr lang="en-US" sz="2400" b="1" dirty="0"/>
          </a:p>
          <a:p>
            <a:r>
              <a:rPr lang="en-US" sz="2400" b="1" dirty="0"/>
              <a:t>Poll 4</a:t>
            </a:r>
          </a:p>
          <a:p>
            <a:pPr lvl="1"/>
            <a:r>
              <a:rPr lang="en-US" sz="2000" dirty="0"/>
              <a:t>Q: Are you able to detect ransomware attacks before they impact your business?</a:t>
            </a:r>
          </a:p>
          <a:p>
            <a:pPr lvl="1"/>
            <a:r>
              <a:rPr lang="en-US" sz="2000" dirty="0"/>
              <a:t>A1:Yes		A2: No		A3: Not sure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9497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0DA8F7F-0A5B-46BB-9E9A-2A95D00056D4}"/>
              </a:ext>
            </a:extLst>
          </p:cNvPr>
          <p:cNvSpPr txBox="1">
            <a:spLocks/>
          </p:cNvSpPr>
          <p:nvPr/>
        </p:nvSpPr>
        <p:spPr>
          <a:xfrm>
            <a:off x="360947" y="29537"/>
            <a:ext cx="417000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3B9700-DDEA-4092-A9B4-FCC7CA7C66A4}"/>
              </a:ext>
            </a:extLst>
          </p:cNvPr>
          <p:cNvSpPr txBox="1"/>
          <p:nvPr/>
        </p:nvSpPr>
        <p:spPr>
          <a:xfrm>
            <a:off x="519437" y="618685"/>
            <a:ext cx="6618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Heterogeneous hybrid-cloud SaaS monitoring platform</a:t>
            </a:r>
          </a:p>
        </p:txBody>
      </p:sp>
      <p:pic>
        <p:nvPicPr>
          <p:cNvPr id="6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7BF1873-D181-4033-8B2C-03A1E2373A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412" y="2200381"/>
            <a:ext cx="5422734" cy="245723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A35B73-7DDB-4996-BBCE-E2CAD907EA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8"/>
            <a:ext cx="5466647" cy="400110"/>
          </a:xfrm>
        </p:spPr>
        <p:txBody>
          <a:bodyPr>
            <a:normAutofit/>
          </a:bodyPr>
          <a:lstStyle/>
          <a:p>
            <a:pPr marL="285750" indent="-285750">
              <a:buSzPct val="8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Visibility into your infrastructure and applications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2C35694-3CFC-4C21-9E65-6349C7CFEDF0}"/>
              </a:ext>
            </a:extLst>
          </p:cNvPr>
          <p:cNvSpPr txBox="1">
            <a:spLocks/>
          </p:cNvSpPr>
          <p:nvPr/>
        </p:nvSpPr>
        <p:spPr>
          <a:xfrm>
            <a:off x="360947" y="2304986"/>
            <a:ext cx="5466647" cy="400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8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Find and fix problems faster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AF86F88-4F3C-4652-AEA3-5A851B023B62}"/>
              </a:ext>
            </a:extLst>
          </p:cNvPr>
          <p:cNvSpPr txBox="1">
            <a:spLocks/>
          </p:cNvSpPr>
          <p:nvPr/>
        </p:nvSpPr>
        <p:spPr>
          <a:xfrm>
            <a:off x="360947" y="3104630"/>
            <a:ext cx="5466647" cy="400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8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Manage resources more effectively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47294D6-4C6C-4179-AFBA-272D1C7F12AA}"/>
              </a:ext>
            </a:extLst>
          </p:cNvPr>
          <p:cNvSpPr txBox="1">
            <a:spLocks/>
          </p:cNvSpPr>
          <p:nvPr/>
        </p:nvSpPr>
        <p:spPr>
          <a:xfrm>
            <a:off x="360948" y="3942718"/>
            <a:ext cx="5466646" cy="400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8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Meet SLOs &amp; SLAs during and after cloud migration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7D70D958-6966-41A6-89C1-D646284E4037}"/>
              </a:ext>
            </a:extLst>
          </p:cNvPr>
          <p:cNvSpPr txBox="1">
            <a:spLocks/>
          </p:cNvSpPr>
          <p:nvPr/>
        </p:nvSpPr>
        <p:spPr>
          <a:xfrm>
            <a:off x="360946" y="4780806"/>
            <a:ext cx="5466647" cy="400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8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Stop ransomware with actionable intelligence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C3FB033-ED87-46EE-9927-5B51E5A655A7}"/>
              </a:ext>
            </a:extLst>
          </p:cNvPr>
          <p:cNvSpPr txBox="1">
            <a:spLocks/>
          </p:cNvSpPr>
          <p:nvPr/>
        </p:nvSpPr>
        <p:spPr>
          <a:xfrm>
            <a:off x="360947" y="5618894"/>
            <a:ext cx="5466647" cy="400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8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https://cloud.netapp.com/cloud-insights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4D9813-01C7-44F1-8FEA-6147D06D28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9DC4BA-AEBF-0F4A-AEFF-7F6CB7E502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45F9E5B-05FD-FD41-B06D-9F0AE694D662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0897991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0877154-3F5F-4DDD-BF24-A47A3894234C}"/>
              </a:ext>
            </a:extLst>
          </p:cNvPr>
          <p:cNvSpPr/>
          <p:nvPr/>
        </p:nvSpPr>
        <p:spPr>
          <a:xfrm>
            <a:off x="716651" y="3101366"/>
            <a:ext cx="3314699" cy="1684214"/>
          </a:xfrm>
          <a:prstGeom prst="rect">
            <a:avLst/>
          </a:prstGeom>
          <a:solidFill>
            <a:srgbClr val="FCD0B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22AD09-E0A6-43BE-8A8A-1DE4AAB02848}"/>
              </a:ext>
            </a:extLst>
          </p:cNvPr>
          <p:cNvSpPr txBox="1">
            <a:spLocks/>
          </p:cNvSpPr>
          <p:nvPr/>
        </p:nvSpPr>
        <p:spPr>
          <a:xfrm>
            <a:off x="360947" y="250698"/>
            <a:ext cx="7363686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 Use Case Categories</a:t>
            </a:r>
            <a:endParaRPr lang="en-GB" sz="8000" b="1" dirty="0">
              <a:latin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C7D6FB7-8B7D-4EF1-9CA9-FE1F57FFC3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4F4EB3-6CF6-465B-B89C-CAEF1DABAD6C}"/>
              </a:ext>
            </a:extLst>
          </p:cNvPr>
          <p:cNvSpPr txBox="1"/>
          <p:nvPr/>
        </p:nvSpPr>
        <p:spPr>
          <a:xfrm>
            <a:off x="811900" y="4961085"/>
            <a:ext cx="3124200" cy="132665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Reduce mean time to resolution by 90% and prevent 80% of cloud issues from impacting end users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EE0DC-CDCE-4A7E-974B-EF40F2799D5E}"/>
              </a:ext>
            </a:extLst>
          </p:cNvPr>
          <p:cNvSpPr txBox="1"/>
          <p:nvPr/>
        </p:nvSpPr>
        <p:spPr>
          <a:xfrm>
            <a:off x="4609009" y="4961859"/>
            <a:ext cx="3124200" cy="13258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lvl="0" indent="0" algn="ctr" defTabSz="91521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Reduce cloud infrastructure costs by an average of 33%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A1EA1E-1183-4541-885B-1318F3572614}"/>
              </a:ext>
            </a:extLst>
          </p:cNvPr>
          <p:cNvSpPr txBox="1"/>
          <p:nvPr/>
        </p:nvSpPr>
        <p:spPr>
          <a:xfrm>
            <a:off x="8278125" y="4961859"/>
            <a:ext cx="3124200" cy="13258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lvl="0" indent="0" algn="ctr" defTabSz="91521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Reduce your exposure to insider threats by protecting your data with actionable intelligence.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8AF9080-6345-4983-8896-46A0998ED261}"/>
              </a:ext>
            </a:extLst>
          </p:cNvPr>
          <p:cNvSpPr/>
          <p:nvPr/>
        </p:nvSpPr>
        <p:spPr>
          <a:xfrm>
            <a:off x="1089257" y="3736885"/>
            <a:ext cx="2613938" cy="926619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Centralize Monitoring Across Your Growing Hybrid IT Infrastructure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5A9CE7C-6342-40EC-A2A8-70A1E0AD54DE}"/>
              </a:ext>
            </a:extLst>
          </p:cNvPr>
          <p:cNvSpPr/>
          <p:nvPr/>
        </p:nvSpPr>
        <p:spPr>
          <a:xfrm>
            <a:off x="1417412" y="3312325"/>
            <a:ext cx="1957628" cy="356262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2000" b="1" kern="1200" cap="none" dirty="0"/>
              <a:t>Monitoring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B0B3BF-17EA-4772-B3EF-1A6A787CC8AD}"/>
              </a:ext>
            </a:extLst>
          </p:cNvPr>
          <p:cNvGrpSpPr/>
          <p:nvPr/>
        </p:nvGrpSpPr>
        <p:grpSpPr>
          <a:xfrm>
            <a:off x="1752460" y="1573602"/>
            <a:ext cx="1243075" cy="1243075"/>
            <a:chOff x="1752460" y="1437122"/>
            <a:chExt cx="1243075" cy="1243075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B71C22B-472A-411E-A15B-1CF5E9E41E02}"/>
                </a:ext>
              </a:extLst>
            </p:cNvPr>
            <p:cNvSpPr/>
            <p:nvPr/>
          </p:nvSpPr>
          <p:spPr>
            <a:xfrm>
              <a:off x="1752460" y="1437122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Graphic 25" descr="Gauge outline">
              <a:extLst>
                <a:ext uri="{FF2B5EF4-FFF2-40B4-BE49-F238E27FC236}">
                  <a16:creationId xmlns:a16="http://schemas.microsoft.com/office/drawing/2014/main" id="{5F30706B-CAD5-4237-A824-410429455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764" y="1510886"/>
              <a:ext cx="920469" cy="920469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1F91ACBD-9E56-4A81-885D-7E195CE4D16B}"/>
              </a:ext>
            </a:extLst>
          </p:cNvPr>
          <p:cNvSpPr/>
          <p:nvPr/>
        </p:nvSpPr>
        <p:spPr>
          <a:xfrm>
            <a:off x="4441066" y="3101366"/>
            <a:ext cx="3314699" cy="1684214"/>
          </a:xfrm>
          <a:prstGeom prst="rect">
            <a:avLst/>
          </a:prstGeom>
          <a:solidFill>
            <a:srgbClr val="FCD0B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655C830-ABC6-46A5-9723-F0A37C112470}"/>
              </a:ext>
            </a:extLst>
          </p:cNvPr>
          <p:cNvSpPr/>
          <p:nvPr/>
        </p:nvSpPr>
        <p:spPr>
          <a:xfrm>
            <a:off x="4813672" y="3736885"/>
            <a:ext cx="2613938" cy="926619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Reduce Cost Across Your Hybrid Environment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0225119-EFE8-4422-9C58-CCD9E0B25C2D}"/>
              </a:ext>
            </a:extLst>
          </p:cNvPr>
          <p:cNvSpPr/>
          <p:nvPr/>
        </p:nvSpPr>
        <p:spPr>
          <a:xfrm>
            <a:off x="4574941" y="3312325"/>
            <a:ext cx="2988860" cy="356262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2000" b="1" kern="1200" cap="none" dirty="0"/>
              <a:t>Cost Control &amp; Optimization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6C7BB9-6EE4-406F-9B6D-C79943B9FA5B}"/>
              </a:ext>
            </a:extLst>
          </p:cNvPr>
          <p:cNvGrpSpPr/>
          <p:nvPr/>
        </p:nvGrpSpPr>
        <p:grpSpPr>
          <a:xfrm>
            <a:off x="5474462" y="1573602"/>
            <a:ext cx="1243075" cy="1243075"/>
            <a:chOff x="5474462" y="1437122"/>
            <a:chExt cx="1243075" cy="12430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FB14D36-D022-4CE8-83FC-EC6FE1EF45B7}"/>
                </a:ext>
              </a:extLst>
            </p:cNvPr>
            <p:cNvSpPr/>
            <p:nvPr/>
          </p:nvSpPr>
          <p:spPr>
            <a:xfrm>
              <a:off x="5474462" y="1437122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2" name="Graphic 31" descr="Pie chart outline">
              <a:extLst>
                <a:ext uri="{FF2B5EF4-FFF2-40B4-BE49-F238E27FC236}">
                  <a16:creationId xmlns:a16="http://schemas.microsoft.com/office/drawing/2014/main" id="{DA609C67-A353-43E0-B611-BE95B58AF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5635764" y="1601967"/>
              <a:ext cx="920469" cy="920469"/>
            </a:xfrm>
            <a:prstGeom prst="rect">
              <a:avLst/>
            </a:prstGeom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C707BF3-1E09-4603-BBE1-7C76654A8BB2}"/>
              </a:ext>
            </a:extLst>
          </p:cNvPr>
          <p:cNvSpPr/>
          <p:nvPr/>
        </p:nvSpPr>
        <p:spPr>
          <a:xfrm>
            <a:off x="8160650" y="3109473"/>
            <a:ext cx="3314699" cy="1684214"/>
          </a:xfrm>
          <a:prstGeom prst="rect">
            <a:avLst/>
          </a:prstGeom>
          <a:solidFill>
            <a:srgbClr val="FCD0B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4858912-6696-49DC-88F0-68FAE6B2A654}"/>
              </a:ext>
            </a:extLst>
          </p:cNvPr>
          <p:cNvSpPr/>
          <p:nvPr/>
        </p:nvSpPr>
        <p:spPr>
          <a:xfrm>
            <a:off x="8533256" y="3744992"/>
            <a:ext cx="2613938" cy="926619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Reduce Exposure to Insider Threats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CD7BBD8-22F5-4274-A3AE-C3AF63242B8C}"/>
              </a:ext>
            </a:extLst>
          </p:cNvPr>
          <p:cNvSpPr/>
          <p:nvPr/>
        </p:nvSpPr>
        <p:spPr>
          <a:xfrm>
            <a:off x="8294525" y="3320432"/>
            <a:ext cx="2988860" cy="356262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2000" b="1" kern="1200" cap="none" dirty="0"/>
              <a:t>Secure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D4F8208-27C3-48BA-8CE2-7F804348C5C7}"/>
              </a:ext>
            </a:extLst>
          </p:cNvPr>
          <p:cNvGrpSpPr/>
          <p:nvPr/>
        </p:nvGrpSpPr>
        <p:grpSpPr>
          <a:xfrm>
            <a:off x="9218687" y="1577143"/>
            <a:ext cx="1243075" cy="1243075"/>
            <a:chOff x="9218687" y="1440663"/>
            <a:chExt cx="1243075" cy="1243075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2D9E0C3-CA68-424E-B45E-8F39C68694D3}"/>
                </a:ext>
              </a:extLst>
            </p:cNvPr>
            <p:cNvSpPr/>
            <p:nvPr/>
          </p:nvSpPr>
          <p:spPr>
            <a:xfrm>
              <a:off x="9218687" y="1440663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9" name="Graphic 38" descr="Lock outline">
              <a:extLst>
                <a:ext uri="{FF2B5EF4-FFF2-40B4-BE49-F238E27FC236}">
                  <a16:creationId xmlns:a16="http://schemas.microsoft.com/office/drawing/2014/main" id="{DC30371C-9146-4EEB-AA0B-20A691DD6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379989" y="1594770"/>
              <a:ext cx="920469" cy="920469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0C2CAAC-6A80-DE40-820E-64131FABD6B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AB34D108-B72C-BB41-BFEB-D036D3C8AA79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2071780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9581F-C6EA-4793-9CB0-5524BA1EEF5A}"/>
              </a:ext>
            </a:extLst>
          </p:cNvPr>
          <p:cNvGrpSpPr/>
          <p:nvPr/>
        </p:nvGrpSpPr>
        <p:grpSpPr>
          <a:xfrm>
            <a:off x="360947" y="1557832"/>
            <a:ext cx="9954128" cy="4682099"/>
            <a:chOff x="609600" y="1279850"/>
            <a:chExt cx="10972800" cy="5161250"/>
          </a:xfrm>
        </p:grpSpPr>
        <p:pic>
          <p:nvPicPr>
            <p:cNvPr id="13" name="Picture 12" descr="Chart, table&#10;&#10;Description automatically generated">
              <a:extLst>
                <a:ext uri="{FF2B5EF4-FFF2-40B4-BE49-F238E27FC236}">
                  <a16:creationId xmlns:a16="http://schemas.microsoft.com/office/drawing/2014/main" id="{E9688CC6-4CA7-4D6A-9605-A5009092C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1279850"/>
              <a:ext cx="10972800" cy="516125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3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480C402E-B3A1-4268-9187-9C0E2D9AD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8023" y="2189279"/>
              <a:ext cx="1695654" cy="161245"/>
            </a:xfrm>
            <a:prstGeom prst="rect">
              <a:avLst/>
            </a:prstGeom>
          </p:spPr>
        </p:pic>
        <p:pic>
          <p:nvPicPr>
            <p:cNvPr id="17" name="Picture 1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F904445-18AD-4208-86A6-6AB25452E3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8023" y="2452226"/>
              <a:ext cx="1695654" cy="161245"/>
            </a:xfrm>
            <a:prstGeom prst="rect">
              <a:avLst/>
            </a:prstGeom>
          </p:spPr>
        </p:pic>
        <p:pic>
          <p:nvPicPr>
            <p:cNvPr id="18" name="Picture 1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14AB5317-1831-48A5-8336-3C2FB05BCF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8023" y="2690112"/>
              <a:ext cx="1695654" cy="161245"/>
            </a:xfrm>
            <a:prstGeom prst="rect">
              <a:avLst/>
            </a:prstGeom>
          </p:spPr>
        </p:pic>
        <p:pic>
          <p:nvPicPr>
            <p:cNvPr id="19" name="Picture 1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F4D7A6D0-FD24-4C3B-9250-710752FB85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8023" y="2960433"/>
              <a:ext cx="1695654" cy="161245"/>
            </a:xfrm>
            <a:prstGeom prst="rect">
              <a:avLst/>
            </a:prstGeom>
          </p:spPr>
        </p:pic>
        <p:pic>
          <p:nvPicPr>
            <p:cNvPr id="20" name="Picture 19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CBDE8556-BA30-471D-8F94-46A2A6CBF5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8023" y="3227682"/>
              <a:ext cx="1695654" cy="161245"/>
            </a:xfrm>
            <a:prstGeom prst="rect">
              <a:avLst/>
            </a:prstGeom>
          </p:spPr>
        </p:pic>
        <p:pic>
          <p:nvPicPr>
            <p:cNvPr id="21" name="Picture 20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3615FF99-3D89-49A7-A02C-A5165C527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8023" y="3472146"/>
              <a:ext cx="1695654" cy="161245"/>
            </a:xfrm>
            <a:prstGeom prst="rect">
              <a:avLst/>
            </a:prstGeom>
          </p:spPr>
        </p:pic>
        <p:pic>
          <p:nvPicPr>
            <p:cNvPr id="22" name="Picture 21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5D95E04A-1DAF-4C75-99C5-9DE4AD2222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5860126"/>
              <a:ext cx="1162050" cy="110503"/>
            </a:xfrm>
            <a:prstGeom prst="rect">
              <a:avLst/>
            </a:prstGeom>
          </p:spPr>
        </p:pic>
        <p:pic>
          <p:nvPicPr>
            <p:cNvPr id="23" name="Picture 22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9C7134EA-A322-47E8-9296-3F69551073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4623471"/>
              <a:ext cx="1162050" cy="110503"/>
            </a:xfrm>
            <a:prstGeom prst="rect">
              <a:avLst/>
            </a:prstGeom>
          </p:spPr>
        </p:pic>
        <p:pic>
          <p:nvPicPr>
            <p:cNvPr id="24" name="Picture 23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93A1CD89-FB32-4233-9742-B7D7470D07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4774116"/>
              <a:ext cx="1162050" cy="110503"/>
            </a:xfrm>
            <a:prstGeom prst="rect">
              <a:avLst/>
            </a:prstGeom>
          </p:spPr>
        </p:pic>
        <p:pic>
          <p:nvPicPr>
            <p:cNvPr id="25" name="Picture 2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89573708-5586-4C1A-AE07-1B3FEB8F8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4470477"/>
              <a:ext cx="1162050" cy="110503"/>
            </a:xfrm>
            <a:prstGeom prst="rect">
              <a:avLst/>
            </a:prstGeom>
          </p:spPr>
        </p:pic>
        <p:pic>
          <p:nvPicPr>
            <p:cNvPr id="26" name="Picture 25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1261A320-E343-4889-A488-F8801D820C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5085392"/>
              <a:ext cx="1162050" cy="110503"/>
            </a:xfrm>
            <a:prstGeom prst="rect">
              <a:avLst/>
            </a:prstGeom>
          </p:spPr>
        </p:pic>
        <p:pic>
          <p:nvPicPr>
            <p:cNvPr id="27" name="Picture 2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5B53239F-14E9-47FE-8BE1-57EEFE7FA5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5234712"/>
              <a:ext cx="1162050" cy="110503"/>
            </a:xfrm>
            <a:prstGeom prst="rect">
              <a:avLst/>
            </a:prstGeom>
          </p:spPr>
        </p:pic>
        <p:pic>
          <p:nvPicPr>
            <p:cNvPr id="28" name="Picture 2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107F8B3D-EC3D-4AEE-9D20-EB4904B9F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4923432"/>
              <a:ext cx="1162050" cy="110503"/>
            </a:xfrm>
            <a:prstGeom prst="rect">
              <a:avLst/>
            </a:prstGeom>
          </p:spPr>
        </p:pic>
        <p:pic>
          <p:nvPicPr>
            <p:cNvPr id="29" name="Picture 2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2A4724F9-C7DF-4EA8-9B47-ADAB4883D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5551401"/>
              <a:ext cx="1162050" cy="110503"/>
            </a:xfrm>
            <a:prstGeom prst="rect">
              <a:avLst/>
            </a:prstGeom>
          </p:spPr>
        </p:pic>
        <p:pic>
          <p:nvPicPr>
            <p:cNvPr id="30" name="Picture 29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D6C5CD6C-2716-46D5-9FE6-A7786D7AE1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5702351"/>
              <a:ext cx="1162050" cy="110503"/>
            </a:xfrm>
            <a:prstGeom prst="rect">
              <a:avLst/>
            </a:prstGeom>
          </p:spPr>
        </p:pic>
        <p:pic>
          <p:nvPicPr>
            <p:cNvPr id="31" name="Picture 30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293BD5F4-9646-4F4B-B000-780D5122E8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0575" y="5399001"/>
              <a:ext cx="1162050" cy="110503"/>
            </a:xfrm>
            <a:prstGeom prst="rect">
              <a:avLst/>
            </a:prstGeom>
          </p:spPr>
        </p:pic>
        <p:pic>
          <p:nvPicPr>
            <p:cNvPr id="32" name="Picture 31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1FC05DAA-BC2D-487A-85A4-0A4770B94C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5860126"/>
              <a:ext cx="1162050" cy="110503"/>
            </a:xfrm>
            <a:prstGeom prst="rect">
              <a:avLst/>
            </a:prstGeom>
          </p:spPr>
        </p:pic>
        <p:pic>
          <p:nvPicPr>
            <p:cNvPr id="33" name="Picture 32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A0D22E8-58B2-4001-8E66-8541455F6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4623471"/>
              <a:ext cx="1162050" cy="110503"/>
            </a:xfrm>
            <a:prstGeom prst="rect">
              <a:avLst/>
            </a:prstGeom>
          </p:spPr>
        </p:pic>
        <p:pic>
          <p:nvPicPr>
            <p:cNvPr id="34" name="Picture 33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6388E12C-7AB0-41C4-AC37-BF31F3EBB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4774116"/>
              <a:ext cx="1162050" cy="110503"/>
            </a:xfrm>
            <a:prstGeom prst="rect">
              <a:avLst/>
            </a:prstGeom>
          </p:spPr>
        </p:pic>
        <p:pic>
          <p:nvPicPr>
            <p:cNvPr id="35" name="Picture 3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431EB108-810B-4814-B758-0BD7BDDA12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4470477"/>
              <a:ext cx="1162050" cy="110503"/>
            </a:xfrm>
            <a:prstGeom prst="rect">
              <a:avLst/>
            </a:prstGeom>
          </p:spPr>
        </p:pic>
        <p:pic>
          <p:nvPicPr>
            <p:cNvPr id="36" name="Picture 35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2CF3307-454E-4395-832C-FB34D8B772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5085392"/>
              <a:ext cx="1162050" cy="110503"/>
            </a:xfrm>
            <a:prstGeom prst="rect">
              <a:avLst/>
            </a:prstGeom>
          </p:spPr>
        </p:pic>
        <p:pic>
          <p:nvPicPr>
            <p:cNvPr id="37" name="Picture 3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C312A3F2-736B-4139-8225-DEA18C021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5234712"/>
              <a:ext cx="1162050" cy="110503"/>
            </a:xfrm>
            <a:prstGeom prst="rect">
              <a:avLst/>
            </a:prstGeom>
          </p:spPr>
        </p:pic>
        <p:pic>
          <p:nvPicPr>
            <p:cNvPr id="38" name="Picture 3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DABCC66A-8803-464A-B626-1DBAF8F67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4923432"/>
              <a:ext cx="1162050" cy="110503"/>
            </a:xfrm>
            <a:prstGeom prst="rect">
              <a:avLst/>
            </a:prstGeom>
          </p:spPr>
        </p:pic>
        <p:pic>
          <p:nvPicPr>
            <p:cNvPr id="39" name="Picture 3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89B2601F-F683-407D-A9D4-DD0636261B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5551401"/>
              <a:ext cx="1162050" cy="110503"/>
            </a:xfrm>
            <a:prstGeom prst="rect">
              <a:avLst/>
            </a:prstGeom>
          </p:spPr>
        </p:pic>
        <p:pic>
          <p:nvPicPr>
            <p:cNvPr id="40" name="Picture 39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6AA36421-24F6-40C6-ABE8-73847FBA51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5702351"/>
              <a:ext cx="1162050" cy="110503"/>
            </a:xfrm>
            <a:prstGeom prst="rect">
              <a:avLst/>
            </a:prstGeom>
          </p:spPr>
        </p:pic>
        <p:pic>
          <p:nvPicPr>
            <p:cNvPr id="41" name="Picture 40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93B59488-DBAF-464D-BA01-DDE7F9E50D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4569" y="5399001"/>
              <a:ext cx="1162050" cy="110503"/>
            </a:xfrm>
            <a:prstGeom prst="rect">
              <a:avLst/>
            </a:prstGeom>
          </p:spPr>
        </p:pic>
        <p:pic>
          <p:nvPicPr>
            <p:cNvPr id="42" name="Picture 41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68ABA25E-F920-4806-9B64-5489DC78F6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5860126"/>
              <a:ext cx="1162050" cy="110503"/>
            </a:xfrm>
            <a:prstGeom prst="rect">
              <a:avLst/>
            </a:prstGeom>
          </p:spPr>
        </p:pic>
        <p:pic>
          <p:nvPicPr>
            <p:cNvPr id="43" name="Picture 42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93146774-5DA6-4A64-929F-1ABD676809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4623471"/>
              <a:ext cx="1162050" cy="110503"/>
            </a:xfrm>
            <a:prstGeom prst="rect">
              <a:avLst/>
            </a:prstGeom>
          </p:spPr>
        </p:pic>
        <p:pic>
          <p:nvPicPr>
            <p:cNvPr id="44" name="Picture 43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81A063EA-EB25-4BC3-9A46-A11BEF260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4774116"/>
              <a:ext cx="1162050" cy="110503"/>
            </a:xfrm>
            <a:prstGeom prst="rect">
              <a:avLst/>
            </a:prstGeom>
          </p:spPr>
        </p:pic>
        <p:pic>
          <p:nvPicPr>
            <p:cNvPr id="45" name="Picture 4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1D18D92-A1E1-4815-B30C-63CC04F51C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4470477"/>
              <a:ext cx="1162050" cy="110503"/>
            </a:xfrm>
            <a:prstGeom prst="rect">
              <a:avLst/>
            </a:prstGeom>
          </p:spPr>
        </p:pic>
        <p:pic>
          <p:nvPicPr>
            <p:cNvPr id="46" name="Picture 45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294A1278-AE1A-491C-B813-2D6AE561F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5085392"/>
              <a:ext cx="1162050" cy="110503"/>
            </a:xfrm>
            <a:prstGeom prst="rect">
              <a:avLst/>
            </a:prstGeom>
          </p:spPr>
        </p:pic>
        <p:pic>
          <p:nvPicPr>
            <p:cNvPr id="47" name="Picture 4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31500D04-8AE3-46C4-8DCB-16141B68BC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5234712"/>
              <a:ext cx="1162050" cy="110503"/>
            </a:xfrm>
            <a:prstGeom prst="rect">
              <a:avLst/>
            </a:prstGeom>
          </p:spPr>
        </p:pic>
        <p:pic>
          <p:nvPicPr>
            <p:cNvPr id="48" name="Picture 4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25C105FC-BE26-4A85-8768-01E4F881A6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4923432"/>
              <a:ext cx="1162050" cy="110503"/>
            </a:xfrm>
            <a:prstGeom prst="rect">
              <a:avLst/>
            </a:prstGeom>
          </p:spPr>
        </p:pic>
        <p:pic>
          <p:nvPicPr>
            <p:cNvPr id="49" name="Picture 4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D96BB735-B0D8-4D34-8166-9D33341218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5551401"/>
              <a:ext cx="1162050" cy="110503"/>
            </a:xfrm>
            <a:prstGeom prst="rect">
              <a:avLst/>
            </a:prstGeom>
          </p:spPr>
        </p:pic>
        <p:pic>
          <p:nvPicPr>
            <p:cNvPr id="50" name="Picture 49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136602C1-A2FE-489B-99DF-1FBF7D7205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5702351"/>
              <a:ext cx="1162050" cy="110503"/>
            </a:xfrm>
            <a:prstGeom prst="rect">
              <a:avLst/>
            </a:prstGeom>
          </p:spPr>
        </p:pic>
        <p:pic>
          <p:nvPicPr>
            <p:cNvPr id="51" name="Picture 50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D434DF9F-0CEC-4FA8-B313-6C8CFEE610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8563" y="5399001"/>
              <a:ext cx="1162050" cy="110503"/>
            </a:xfrm>
            <a:prstGeom prst="rect">
              <a:avLst/>
            </a:prstGeom>
          </p:spPr>
        </p:pic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C9C7896-B1C5-4CF5-A852-634387F1983F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4930349" y="1726832"/>
            <a:ext cx="3700304" cy="306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6CD9E756-74A3-42F2-9A15-7604846D7D30}"/>
              </a:ext>
            </a:extLst>
          </p:cNvPr>
          <p:cNvSpPr txBox="1">
            <a:spLocks/>
          </p:cNvSpPr>
          <p:nvPr/>
        </p:nvSpPr>
        <p:spPr>
          <a:xfrm>
            <a:off x="360947" y="212357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DCF35-49EA-4437-A275-EDDF5FB819A2}"/>
              </a:ext>
            </a:extLst>
          </p:cNvPr>
          <p:cNvSpPr txBox="1"/>
          <p:nvPr/>
        </p:nvSpPr>
        <p:spPr>
          <a:xfrm>
            <a:off x="519436" y="801505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Make intelligent decisions before, during, and after hybrid cloud migrations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D95DBE-E6BA-47DB-B9C1-8136EE6337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22B31C5-6E93-4D2F-972F-7CD8C9C25195}"/>
              </a:ext>
            </a:extLst>
          </p:cNvPr>
          <p:cNvGrpSpPr/>
          <p:nvPr/>
        </p:nvGrpSpPr>
        <p:grpSpPr>
          <a:xfrm>
            <a:off x="8630653" y="1199510"/>
            <a:ext cx="3313789" cy="1054643"/>
            <a:chOff x="9512137" y="1939405"/>
            <a:chExt cx="3031352" cy="100885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354AC7-3897-4E97-AF31-52AFD99525FE}"/>
                </a:ext>
              </a:extLst>
            </p:cNvPr>
            <p:cNvSpPr/>
            <p:nvPr/>
          </p:nvSpPr>
          <p:spPr>
            <a:xfrm>
              <a:off x="9512137" y="1939405"/>
              <a:ext cx="3031352" cy="10088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595C8D-A9AF-46BD-8284-F429EC0D28A0}"/>
                </a:ext>
              </a:extLst>
            </p:cNvPr>
            <p:cNvSpPr txBox="1"/>
            <p:nvPr/>
          </p:nvSpPr>
          <p:spPr>
            <a:xfrm>
              <a:off x="9512138" y="2147256"/>
              <a:ext cx="3031351" cy="5900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Provision cloud storage based on metrics used by cloud providers</a:t>
              </a: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C97D2BB5-DD4E-8540-B8A6-9B1538F9B4A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46F6E7A8-2D3A-BF40-9075-4F5068BB6668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9158018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40963E-B5D1-49AA-8313-3AB286CC6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769" y="1163440"/>
            <a:ext cx="4921530" cy="439307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4BA35FC-D856-41DE-9316-BD238E42BF75}"/>
              </a:ext>
            </a:extLst>
          </p:cNvPr>
          <p:cNvSpPr txBox="1">
            <a:spLocks/>
          </p:cNvSpPr>
          <p:nvPr/>
        </p:nvSpPr>
        <p:spPr>
          <a:xfrm>
            <a:off x="360947" y="31417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Security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626E0B-83AE-4A63-883D-9C2356B5801C}"/>
              </a:ext>
            </a:extLst>
          </p:cNvPr>
          <p:cNvSpPr txBox="1"/>
          <p:nvPr/>
        </p:nvSpPr>
        <p:spPr>
          <a:xfrm>
            <a:off x="519437" y="903324"/>
            <a:ext cx="58171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Cloud Secure: Intelligent Threat and Impact Analysis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827B97-0E9A-4AF4-A5AE-B936F89EB9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34" y="276288"/>
            <a:ext cx="2318915" cy="615882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259DB61-BD0D-4980-AF0B-97B0DE82B95D}"/>
              </a:ext>
            </a:extLst>
          </p:cNvPr>
          <p:cNvSpPr txBox="1">
            <a:spLocks/>
          </p:cNvSpPr>
          <p:nvPr/>
        </p:nvSpPr>
        <p:spPr>
          <a:xfrm>
            <a:off x="487682" y="1629982"/>
            <a:ext cx="5608317" cy="44210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Identify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D6ECE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/>
              <a:t>What (risk): Potential Attack</a:t>
            </a:r>
          </a:p>
          <a:p>
            <a:pPr lvl="1">
              <a:spcAft>
                <a:spcPts val="600"/>
              </a:spcAft>
              <a:buClr>
                <a:srgbClr val="D6ECE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/>
              <a:t>Who: User and Source IP</a:t>
            </a:r>
          </a:p>
          <a:p>
            <a:pPr lvl="1">
              <a:spcAft>
                <a:spcPts val="600"/>
              </a:spcAft>
              <a:buClr>
                <a:srgbClr val="D6ECE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/>
              <a:t>When: Real time detection</a:t>
            </a:r>
          </a:p>
          <a:p>
            <a:pPr lvl="1">
              <a:spcAft>
                <a:spcPts val="600"/>
              </a:spcAft>
              <a:buClr>
                <a:srgbClr val="D6ECE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/>
              <a:t>Impact: Affected volumes and files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Rich graphical interface for analysis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D6ECE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View user profile and activity information</a:t>
            </a:r>
          </a:p>
          <a:p>
            <a:pPr lvl="1">
              <a:spcAft>
                <a:spcPts val="600"/>
              </a:spcAft>
              <a:buClr>
                <a:srgbClr val="D6ECE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Compare user activity during alert and with historical information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1360E10-AC1A-43DD-BF10-DB75A4D05D7C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7970293" y="3671248"/>
            <a:ext cx="558334" cy="2339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5DF373-8539-40CE-A01B-B3E9C121628C}"/>
              </a:ext>
            </a:extLst>
          </p:cNvPr>
          <p:cNvGrpSpPr/>
          <p:nvPr/>
        </p:nvGrpSpPr>
        <p:grpSpPr>
          <a:xfrm>
            <a:off x="8528627" y="5814865"/>
            <a:ext cx="2739866" cy="392276"/>
            <a:chOff x="9354036" y="2877166"/>
            <a:chExt cx="2739866" cy="39227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513E2BB-4CE6-409F-99E9-79ABA0FEDF2B}"/>
                </a:ext>
              </a:extLst>
            </p:cNvPr>
            <p:cNvSpPr/>
            <p:nvPr/>
          </p:nvSpPr>
          <p:spPr>
            <a:xfrm>
              <a:off x="9354036" y="2877166"/>
              <a:ext cx="2739866" cy="39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B9C1EB-7388-41F8-B1CE-D6E27E6747C1}"/>
                </a:ext>
              </a:extLst>
            </p:cNvPr>
            <p:cNvSpPr txBox="1"/>
            <p:nvPr/>
          </p:nvSpPr>
          <p:spPr>
            <a:xfrm>
              <a:off x="9454544" y="2900110"/>
              <a:ext cx="253885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Abnormal user activity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8D42D57-F5E3-4340-884E-7595C873EE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31237" y="6465493"/>
            <a:ext cx="958062" cy="28550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26FACAF5-C174-5344-A74E-3A278AB34B7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3977696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C5ADD9-003D-4C86-BFD1-574C4A3B3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09" y="239884"/>
            <a:ext cx="8910535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Cloud Insights Monitoring</a:t>
            </a:r>
            <a:endParaRPr lang="en-GB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B5087F-8395-4C6A-8A35-8904354242F4}"/>
              </a:ext>
            </a:extLst>
          </p:cNvPr>
          <p:cNvSpPr/>
          <p:nvPr/>
        </p:nvSpPr>
        <p:spPr>
          <a:xfrm>
            <a:off x="1265571" y="1391139"/>
            <a:ext cx="9214336" cy="50058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2" descr="A Tour of NetApp Cloud Insights">
            <a:extLst>
              <a:ext uri="{FF2B5EF4-FFF2-40B4-BE49-F238E27FC236}">
                <a16:creationId xmlns:a16="http://schemas.microsoft.com/office/drawing/2014/main" id="{D29C2E01-7025-46D7-B561-0F20395FA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5571" y="1322584"/>
            <a:ext cx="9119081" cy="50356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FEE719-08C5-4967-8C5C-5794932CCC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92330"/>
            <a:ext cx="2318915" cy="615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4E3F9E-3AB1-9649-81E4-5C1241A8CB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71E48BD-1BEA-0B40-8228-936A44DD974A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85769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19056AE-0A1E-8142-B401-ED520EB4F58D}"/>
              </a:ext>
            </a:extLst>
          </p:cNvPr>
          <p:cNvSpPr txBox="1"/>
          <p:nvPr/>
        </p:nvSpPr>
        <p:spPr>
          <a:xfrm>
            <a:off x="6642922" y="1805428"/>
            <a:ext cx="4518660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 sz="1600">
                <a:solidFill>
                  <a:schemeClr val="dk1"/>
                </a:solidFill>
                <a:latin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Global cloud-led, data-centric software  company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Industry-leading software, systems,  and cloud services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Founded in 1992, headquartered in  San Jose, California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$5.74B FY21 revenue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11,000+ employees and 4,000+ partners  helping organizations thrive in a hybrid  multi-cloud world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Fortune 500 company (NASDAQ: NTA</a:t>
            </a:r>
            <a:r>
              <a:rPr lang="en-GB" sz="2000" dirty="0"/>
              <a:t>P)</a:t>
            </a:r>
            <a:endParaRPr sz="2000" dirty="0"/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F300A15B-7996-D04C-AF12-D5B283EE7C1C}"/>
              </a:ext>
            </a:extLst>
          </p:cNvPr>
          <p:cNvSpPr txBox="1"/>
          <p:nvPr/>
        </p:nvSpPr>
        <p:spPr>
          <a:xfrm>
            <a:off x="3613246" y="437848"/>
            <a:ext cx="6686469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Arial"/>
                <a:cs typeface="Arial"/>
              </a:rPr>
              <a:t>Industry-leading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cloud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services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931E1-60B4-CE47-A299-361C6B0E0704}"/>
              </a:ext>
            </a:extLst>
          </p:cNvPr>
          <p:cNvSpPr txBox="1"/>
          <p:nvPr/>
        </p:nvSpPr>
        <p:spPr>
          <a:xfrm>
            <a:off x="581193" y="1801158"/>
            <a:ext cx="5548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NetApp is a global cloud-led, data-centric software company that gives organizations everywhere  the freedom to put data to work in the  applications that elevate their business.</a:t>
            </a:r>
          </a:p>
        </p:txBody>
      </p:sp>
      <p:pic>
        <p:nvPicPr>
          <p:cNvPr id="32" name="Picture 31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296FB95C-816A-4B72-994D-3FBCD9424D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00" y="437340"/>
            <a:ext cx="2548383" cy="4448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CF4DFC-6883-4FA9-9AC6-A55B98C264DE}"/>
              </a:ext>
            </a:extLst>
          </p:cNvPr>
          <p:cNvGrpSpPr/>
          <p:nvPr/>
        </p:nvGrpSpPr>
        <p:grpSpPr>
          <a:xfrm>
            <a:off x="417278" y="3733404"/>
            <a:ext cx="5548774" cy="1400269"/>
            <a:chOff x="324765" y="3815068"/>
            <a:chExt cx="5925402" cy="149531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389B17-849D-4FBA-8D99-512097A0F38B}"/>
                </a:ext>
              </a:extLst>
            </p:cNvPr>
            <p:cNvGrpSpPr/>
            <p:nvPr/>
          </p:nvGrpSpPr>
          <p:grpSpPr>
            <a:xfrm>
              <a:off x="324765" y="3815068"/>
              <a:ext cx="1458007" cy="1470548"/>
              <a:chOff x="4552192" y="1711410"/>
              <a:chExt cx="1458007" cy="1470548"/>
            </a:xfrm>
          </p:grpSpPr>
          <p:sp>
            <p:nvSpPr>
              <p:cNvPr id="37" name="Freeform: Shape 12">
                <a:extLst>
                  <a:ext uri="{FF2B5EF4-FFF2-40B4-BE49-F238E27FC236}">
                    <a16:creationId xmlns:a16="http://schemas.microsoft.com/office/drawing/2014/main" id="{91A01BF2-04E4-41FC-B6D0-2003DA016241}"/>
                  </a:ext>
                </a:extLst>
              </p:cNvPr>
              <p:cNvSpPr/>
              <p:nvPr/>
            </p:nvSpPr>
            <p:spPr>
              <a:xfrm>
                <a:off x="4552192" y="2804506"/>
                <a:ext cx="1458007" cy="377452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5270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 </a:t>
                </a:r>
              </a:p>
              <a:p>
                <a:pPr marL="12700" marR="5080" indent="5270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S</a:t>
                </a:r>
                <a:r>
                  <a:rPr lang="en-GB" sz="1400" spc="5" dirty="0">
                    <a:latin typeface="Arial"/>
                    <a:cs typeface="Arial"/>
                  </a:rPr>
                  <a:t>t</a:t>
                </a:r>
                <a:r>
                  <a:rPr lang="en-GB" sz="1400" spc="-5" dirty="0">
                    <a:latin typeface="Arial"/>
                    <a:cs typeface="Arial"/>
                  </a:rPr>
                  <a:t>o</a:t>
                </a:r>
                <a:r>
                  <a:rPr lang="en-GB" sz="1400" dirty="0">
                    <a:latin typeface="Arial"/>
                    <a:cs typeface="Arial"/>
                  </a:rPr>
                  <a:t>r</a:t>
                </a:r>
                <a:r>
                  <a:rPr lang="en-GB" sz="1400" spc="-5" dirty="0">
                    <a:latin typeface="Arial"/>
                    <a:cs typeface="Arial"/>
                  </a:rPr>
                  <a:t>a</a:t>
                </a:r>
                <a:r>
                  <a:rPr lang="en-GB" sz="1400" spc="10" dirty="0">
                    <a:latin typeface="Arial"/>
                    <a:cs typeface="Arial"/>
                  </a:rPr>
                  <a:t>g</a:t>
                </a:r>
                <a:r>
                  <a:rPr lang="en-GB" sz="1400" dirty="0">
                    <a:latin typeface="Arial"/>
                    <a:cs typeface="Arial"/>
                  </a:rPr>
                  <a:t>e</a:t>
                </a:r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8D52363-BB2F-4C40-834D-8F2840ECC8F0}"/>
                  </a:ext>
                </a:extLst>
              </p:cNvPr>
              <p:cNvGrpSpPr/>
              <p:nvPr/>
            </p:nvGrpSpPr>
            <p:grpSpPr>
              <a:xfrm>
                <a:off x="4829797" y="1711410"/>
                <a:ext cx="891933" cy="891933"/>
                <a:chOff x="4829797" y="3520213"/>
                <a:chExt cx="891933" cy="891933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1011A92D-305F-4933-9FFD-E9EC1F9803ED}"/>
                    </a:ext>
                  </a:extLst>
                </p:cNvPr>
                <p:cNvSpPr/>
                <p:nvPr/>
              </p:nvSpPr>
              <p:spPr>
                <a:xfrm>
                  <a:off x="4829797" y="3520213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40" name="Graphic 39" descr="Database outline">
                  <a:extLst>
                    <a:ext uri="{FF2B5EF4-FFF2-40B4-BE49-F238E27FC236}">
                      <a16:creationId xmlns:a16="http://schemas.microsoft.com/office/drawing/2014/main" id="{AD42718A-F3D2-4A1B-A272-C70F91C60F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/>
              </p:blipFill>
              <p:spPr>
                <a:xfrm>
                  <a:off x="4965770" y="3615242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85F47A6-A15A-41D9-871D-6C639DE9B6A7}"/>
                </a:ext>
              </a:extLst>
            </p:cNvPr>
            <p:cNvGrpSpPr/>
            <p:nvPr/>
          </p:nvGrpSpPr>
          <p:grpSpPr>
            <a:xfrm>
              <a:off x="3337755" y="3815068"/>
              <a:ext cx="1274003" cy="1458036"/>
              <a:chOff x="4629449" y="3835472"/>
              <a:chExt cx="1274003" cy="1458036"/>
            </a:xfrm>
          </p:grpSpPr>
          <p:sp>
            <p:nvSpPr>
              <p:cNvPr id="42" name="Freeform: Shape 17">
                <a:extLst>
                  <a:ext uri="{FF2B5EF4-FFF2-40B4-BE49-F238E27FC236}">
                    <a16:creationId xmlns:a16="http://schemas.microsoft.com/office/drawing/2014/main" id="{453FE50D-F408-4A73-9101-70697963E52C}"/>
                  </a:ext>
                </a:extLst>
              </p:cNvPr>
              <p:cNvSpPr/>
              <p:nvPr/>
            </p:nvSpPr>
            <p:spPr>
              <a:xfrm>
                <a:off x="4629449" y="4941083"/>
                <a:ext cx="1274003" cy="352425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63500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 </a:t>
                </a:r>
              </a:p>
              <a:p>
                <a:pPr marL="12700" marR="5080" indent="63500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dirty="0">
                    <a:latin typeface="Arial"/>
                    <a:cs typeface="Arial"/>
                  </a:rPr>
                  <a:t>C</a:t>
                </a:r>
                <a:r>
                  <a:rPr lang="en-GB" sz="1400" spc="-5" dirty="0">
                    <a:latin typeface="Arial"/>
                    <a:cs typeface="Arial"/>
                  </a:rPr>
                  <a:t>on</a:t>
                </a:r>
                <a:r>
                  <a:rPr lang="en-GB" sz="1400" dirty="0">
                    <a:latin typeface="Arial"/>
                    <a:cs typeface="Arial"/>
                  </a:rPr>
                  <a:t>tr</a:t>
                </a:r>
                <a:r>
                  <a:rPr lang="en-GB" sz="1400" spc="-5" dirty="0">
                    <a:latin typeface="Arial"/>
                    <a:cs typeface="Arial"/>
                  </a:rPr>
                  <a:t>o</a:t>
                </a:r>
                <a:r>
                  <a:rPr lang="en-GB" sz="1400" spc="-10" dirty="0">
                    <a:latin typeface="Arial"/>
                    <a:cs typeface="Arial"/>
                  </a:rPr>
                  <a:t>l</a:t>
                </a:r>
                <a:r>
                  <a:rPr lang="en-GB" sz="1400" dirty="0">
                    <a:latin typeface="Arial"/>
                    <a:cs typeface="Arial"/>
                  </a:rPr>
                  <a:t>s</a:t>
                </a: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BF01F89-B35B-4433-B9A4-CDA416D93EBD}"/>
                  </a:ext>
                </a:extLst>
              </p:cNvPr>
              <p:cNvGrpSpPr/>
              <p:nvPr/>
            </p:nvGrpSpPr>
            <p:grpSpPr>
              <a:xfrm>
                <a:off x="4829797" y="3835472"/>
                <a:ext cx="891933" cy="891933"/>
                <a:chOff x="4829797" y="4891311"/>
                <a:chExt cx="891933" cy="891933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F99FA021-4C61-429B-BFE3-2574403387A1}"/>
                    </a:ext>
                  </a:extLst>
                </p:cNvPr>
                <p:cNvSpPr/>
                <p:nvPr/>
              </p:nvSpPr>
              <p:spPr>
                <a:xfrm>
                  <a:off x="4829797" y="4891311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45" name="Graphic 44" descr="Monitor outline">
                  <a:extLst>
                    <a:ext uri="{FF2B5EF4-FFF2-40B4-BE49-F238E27FC236}">
                      <a16:creationId xmlns:a16="http://schemas.microsoft.com/office/drawing/2014/main" id="{9C28D077-4B5E-43D2-96A7-AC9686119F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/>
                <a:stretch/>
              </p:blipFill>
              <p:spPr>
                <a:xfrm>
                  <a:off x="4979418" y="5031616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6DF4013-B675-4E81-81CB-80E4F745DCA9}"/>
                </a:ext>
              </a:extLst>
            </p:cNvPr>
            <p:cNvGrpSpPr/>
            <p:nvPr/>
          </p:nvGrpSpPr>
          <p:grpSpPr>
            <a:xfrm>
              <a:off x="1630276" y="3815068"/>
              <a:ext cx="1828178" cy="1470549"/>
              <a:chOff x="4361674" y="2773441"/>
              <a:chExt cx="1828178" cy="1470549"/>
            </a:xfrm>
          </p:grpSpPr>
          <p:sp>
            <p:nvSpPr>
              <p:cNvPr id="47" name="Freeform: Shape 22">
                <a:extLst>
                  <a:ext uri="{FF2B5EF4-FFF2-40B4-BE49-F238E27FC236}">
                    <a16:creationId xmlns:a16="http://schemas.microsoft.com/office/drawing/2014/main" id="{B0589976-E537-452A-8BE7-3936D11AF079}"/>
                  </a:ext>
                </a:extLst>
              </p:cNvPr>
              <p:cNvSpPr/>
              <p:nvPr/>
            </p:nvSpPr>
            <p:spPr>
              <a:xfrm>
                <a:off x="4361674" y="3866537"/>
                <a:ext cx="1828178" cy="377453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4254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Compute </a:t>
                </a:r>
                <a:r>
                  <a:rPr lang="en-GB" sz="1400" spc="-295" dirty="0">
                    <a:latin typeface="Arial"/>
                    <a:cs typeface="Arial"/>
                  </a:rPr>
                  <a:t> </a:t>
                </a:r>
              </a:p>
              <a:p>
                <a:pPr marL="12700" marR="5080" indent="4254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Ope</a:t>
                </a:r>
                <a:r>
                  <a:rPr lang="en-GB" sz="1400" dirty="0">
                    <a:latin typeface="Arial"/>
                    <a:cs typeface="Arial"/>
                  </a:rPr>
                  <a:t>r</a:t>
                </a:r>
                <a:r>
                  <a:rPr lang="en-GB" sz="1400" spc="-5" dirty="0">
                    <a:latin typeface="Arial"/>
                    <a:cs typeface="Arial"/>
                  </a:rPr>
                  <a:t>a</a:t>
                </a:r>
                <a:r>
                  <a:rPr lang="en-GB" sz="1400" spc="5" dirty="0">
                    <a:latin typeface="Arial"/>
                    <a:cs typeface="Arial"/>
                  </a:rPr>
                  <a:t>t</a:t>
                </a:r>
                <a:r>
                  <a:rPr lang="en-GB" sz="1400" spc="-10" dirty="0">
                    <a:latin typeface="Arial"/>
                    <a:cs typeface="Arial"/>
                  </a:rPr>
                  <a:t>i</a:t>
                </a:r>
                <a:r>
                  <a:rPr lang="en-GB" sz="1400" spc="-5" dirty="0">
                    <a:latin typeface="Arial"/>
                    <a:cs typeface="Arial"/>
                  </a:rPr>
                  <a:t>ons</a:t>
                </a:r>
                <a:endParaRPr lang="en-GB" sz="1400" dirty="0">
                  <a:latin typeface="Arial"/>
                  <a:cs typeface="Arial"/>
                </a:endParaRPr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3B1DFD1-2500-47B2-B2C9-19FB0FE8A8A5}"/>
                  </a:ext>
                </a:extLst>
              </p:cNvPr>
              <p:cNvGrpSpPr/>
              <p:nvPr/>
            </p:nvGrpSpPr>
            <p:grpSpPr>
              <a:xfrm>
                <a:off x="4829797" y="2773441"/>
                <a:ext cx="891933" cy="891933"/>
                <a:chOff x="8381604" y="3520213"/>
                <a:chExt cx="891933" cy="891933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D8560AC3-F2AA-486B-A7B9-2995742AE467}"/>
                    </a:ext>
                  </a:extLst>
                </p:cNvPr>
                <p:cNvSpPr/>
                <p:nvPr/>
              </p:nvSpPr>
              <p:spPr>
                <a:xfrm>
                  <a:off x="8381604" y="3520213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 dirty="0"/>
                </a:p>
              </p:txBody>
            </p:sp>
            <p:pic>
              <p:nvPicPr>
                <p:cNvPr id="50" name="Graphic 49" descr="Processor outline">
                  <a:extLst>
                    <a:ext uri="{FF2B5EF4-FFF2-40B4-BE49-F238E27FC236}">
                      <a16:creationId xmlns:a16="http://schemas.microsoft.com/office/drawing/2014/main" id="{138CF40E-0F59-488E-B3C2-BB2D5D13B2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/>
              </p:blipFill>
              <p:spPr>
                <a:xfrm>
                  <a:off x="8529057" y="3656186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20840B8-7260-4E43-8853-140EAA9E8878}"/>
                </a:ext>
              </a:extLst>
            </p:cNvPr>
            <p:cNvGrpSpPr/>
            <p:nvPr/>
          </p:nvGrpSpPr>
          <p:grpSpPr>
            <a:xfrm>
              <a:off x="4816799" y="3815068"/>
              <a:ext cx="1433368" cy="1495314"/>
              <a:chOff x="4572726" y="3835472"/>
              <a:chExt cx="1433368" cy="1495314"/>
            </a:xfrm>
          </p:grpSpPr>
          <p:sp>
            <p:nvSpPr>
              <p:cNvPr id="52" name="Freeform: Shape 17">
                <a:extLst>
                  <a:ext uri="{FF2B5EF4-FFF2-40B4-BE49-F238E27FC236}">
                    <a16:creationId xmlns:a16="http://schemas.microsoft.com/office/drawing/2014/main" id="{B6F7FEFA-C7E6-4150-8823-E5FBBDD08358}"/>
                  </a:ext>
                </a:extLst>
              </p:cNvPr>
              <p:cNvSpPr/>
              <p:nvPr/>
            </p:nvSpPr>
            <p:spPr>
              <a:xfrm>
                <a:off x="4572726" y="4903806"/>
                <a:ext cx="1433368" cy="426980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64135" marR="5080" indent="-52069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</a:t>
                </a:r>
                <a:r>
                  <a:rPr lang="en-GB" sz="1400" spc="-55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Services </a:t>
                </a:r>
              </a:p>
              <a:p>
                <a:pPr marL="64135" marR="5080" indent="-52069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290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and</a:t>
                </a:r>
                <a:r>
                  <a:rPr lang="en-GB" sz="1400" spc="-40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Analytics</a:t>
                </a:r>
                <a:endParaRPr lang="en-GB" sz="1400" dirty="0">
                  <a:latin typeface="Arial"/>
                  <a:cs typeface="Arial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BCDF4AA3-3036-4EFF-B09B-CE6C51F2E838}"/>
                  </a:ext>
                </a:extLst>
              </p:cNvPr>
              <p:cNvGrpSpPr/>
              <p:nvPr/>
            </p:nvGrpSpPr>
            <p:grpSpPr>
              <a:xfrm>
                <a:off x="4829797" y="3835472"/>
                <a:ext cx="891933" cy="891933"/>
                <a:chOff x="4829797" y="4891311"/>
                <a:chExt cx="891933" cy="891933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2D9B810A-E3D7-4655-87F1-417A29BC8C58}"/>
                    </a:ext>
                  </a:extLst>
                </p:cNvPr>
                <p:cNvSpPr/>
                <p:nvPr/>
              </p:nvSpPr>
              <p:spPr>
                <a:xfrm>
                  <a:off x="4829797" y="4891311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55" name="Graphic 54" descr="Statistics outline">
                  <a:extLst>
                    <a:ext uri="{FF2B5EF4-FFF2-40B4-BE49-F238E27FC236}">
                      <a16:creationId xmlns:a16="http://schemas.microsoft.com/office/drawing/2014/main" id="{8784B138-DE96-424B-9E6F-04DFE9B062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rcRect/>
                <a:stretch/>
              </p:blipFill>
              <p:spPr>
                <a:xfrm>
                  <a:off x="4979418" y="5031616"/>
                  <a:ext cx="619985" cy="619985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459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33E68E-F0E7-4DC2-8EFB-1EDF703587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769" y="1285364"/>
            <a:ext cx="4930577" cy="42303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7" y="190125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Security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F26FA-9C1D-4F8A-AE73-E095DF0D4EF1}"/>
              </a:ext>
            </a:extLst>
          </p:cNvPr>
          <p:cNvSpPr txBox="1"/>
          <p:nvPr/>
        </p:nvSpPr>
        <p:spPr>
          <a:xfrm>
            <a:off x="519437" y="779273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Cloud Secure: Forensic for Data Breach and Audits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EB5A6F-9C05-465E-82BD-CD8AF5257E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34" y="276288"/>
            <a:ext cx="2318915" cy="615882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7F834A8-DF69-4C6D-8ACE-582BBAA8030C}"/>
              </a:ext>
            </a:extLst>
          </p:cNvPr>
          <p:cNvSpPr txBox="1">
            <a:spLocks/>
          </p:cNvSpPr>
          <p:nvPr/>
        </p:nvSpPr>
        <p:spPr>
          <a:xfrm>
            <a:off x="487682" y="1868683"/>
            <a:ext cx="5608317" cy="37472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Select file activity data by user, time, activity type and file attributes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Generate User Data Access Audit reporting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Conduct data breach and security incident investigations</a:t>
            </a:r>
          </a:p>
          <a:p>
            <a:pPr marL="228600" lvl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Retain historical data for 13 month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B1D5683-F74B-4618-AAFD-ED28F6528EE5}"/>
              </a:ext>
            </a:extLst>
          </p:cNvPr>
          <p:cNvCxnSpPr>
            <a:cxnSpLocks/>
            <a:stCxn id="14" idx="0"/>
            <a:endCxn id="10" idx="2"/>
          </p:cNvCxnSpPr>
          <p:nvPr/>
        </p:nvCxnSpPr>
        <p:spPr>
          <a:xfrm flipV="1">
            <a:off x="9028534" y="5515739"/>
            <a:ext cx="4524" cy="381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234B00-ECE0-4F0E-9C89-F7F899050573}"/>
              </a:ext>
            </a:extLst>
          </p:cNvPr>
          <p:cNvGrpSpPr/>
          <p:nvPr/>
        </p:nvGrpSpPr>
        <p:grpSpPr>
          <a:xfrm>
            <a:off x="7658601" y="5883826"/>
            <a:ext cx="2739866" cy="673768"/>
            <a:chOff x="9354036" y="2736420"/>
            <a:chExt cx="2739866" cy="6737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4E83CD7-6B1E-4587-AA80-78E4FFCFF51C}"/>
                </a:ext>
              </a:extLst>
            </p:cNvPr>
            <p:cNvSpPr/>
            <p:nvPr/>
          </p:nvSpPr>
          <p:spPr>
            <a:xfrm>
              <a:off x="9354036" y="2736420"/>
              <a:ext cx="2739866" cy="673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E11F7F-E897-481F-B5E7-BDF18C695106}"/>
                </a:ext>
              </a:extLst>
            </p:cNvPr>
            <p:cNvSpPr txBox="1"/>
            <p:nvPr/>
          </p:nvSpPr>
          <p:spPr>
            <a:xfrm>
              <a:off x="9454544" y="2750138"/>
              <a:ext cx="25388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Event time, user, file and activity information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A748A45-9468-AC45-A60C-9D9D7BA062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31237" y="6465493"/>
            <a:ext cx="958062" cy="28550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B52D9A4-47EA-DE45-A986-B8DB002A80EE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770830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12F0F3-C2EE-4FA2-A76C-BA726D15F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2" y="238188"/>
            <a:ext cx="2318915" cy="61588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4196ED3-021A-4106-B2AC-E03237364D66}"/>
              </a:ext>
            </a:extLst>
          </p:cNvPr>
          <p:cNvGrpSpPr/>
          <p:nvPr/>
        </p:nvGrpSpPr>
        <p:grpSpPr>
          <a:xfrm>
            <a:off x="487682" y="3085990"/>
            <a:ext cx="707886" cy="707886"/>
            <a:chOff x="3894298" y="3546291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3F7DDE7-6779-4824-B1E6-4EDECEBF73CF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Graphic 12" descr="Security camera outline">
              <a:extLst>
                <a:ext uri="{FF2B5EF4-FFF2-40B4-BE49-F238E27FC236}">
                  <a16:creationId xmlns:a16="http://schemas.microsoft.com/office/drawing/2014/main" id="{D9306087-C3E1-468A-B994-7660CFBA5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0564EA-02AA-4202-833E-E6D0BB0FBD52}"/>
              </a:ext>
            </a:extLst>
          </p:cNvPr>
          <p:cNvGrpSpPr/>
          <p:nvPr/>
        </p:nvGrpSpPr>
        <p:grpSpPr>
          <a:xfrm>
            <a:off x="487682" y="3930413"/>
            <a:ext cx="707886" cy="707886"/>
            <a:chOff x="3894298" y="1153580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AE8A119-0CA9-4A6F-8DDE-9A7602B695FC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Graphic 21" descr="Database outline">
              <a:extLst>
                <a:ext uri="{FF2B5EF4-FFF2-40B4-BE49-F238E27FC236}">
                  <a16:creationId xmlns:a16="http://schemas.microsoft.com/office/drawing/2014/main" id="{8AEDF227-D66E-4D2A-9BF8-8E44548E0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058636" y="1318571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619A52-5ADB-4E5B-A365-D8864F5D380B}"/>
              </a:ext>
            </a:extLst>
          </p:cNvPr>
          <p:cNvGrpSpPr/>
          <p:nvPr/>
        </p:nvGrpSpPr>
        <p:grpSpPr>
          <a:xfrm>
            <a:off x="487682" y="4808373"/>
            <a:ext cx="707886" cy="707886"/>
            <a:chOff x="3894298" y="1153580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1F05003-4E2B-474C-AC2B-55EA947A3DA4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Syncing cloud outline">
              <a:extLst>
                <a:ext uri="{FF2B5EF4-FFF2-40B4-BE49-F238E27FC236}">
                  <a16:creationId xmlns:a16="http://schemas.microsoft.com/office/drawing/2014/main" id="{A7E44368-7A4B-45EC-8C90-184C61B1E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58636" y="1318571"/>
              <a:ext cx="914400" cy="91440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F9D422D-D17E-457C-8D56-B15785BCAD52}"/>
              </a:ext>
            </a:extLst>
          </p:cNvPr>
          <p:cNvGrpSpPr/>
          <p:nvPr/>
        </p:nvGrpSpPr>
        <p:grpSpPr>
          <a:xfrm>
            <a:off x="487682" y="5732985"/>
            <a:ext cx="707886" cy="707886"/>
            <a:chOff x="3894298" y="1153580"/>
            <a:chExt cx="1243075" cy="124307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949AFD0-566B-4415-9AB0-FA8D0F6F7036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8" name="Graphic 27" descr="Programmer male outline">
              <a:extLst>
                <a:ext uri="{FF2B5EF4-FFF2-40B4-BE49-F238E27FC236}">
                  <a16:creationId xmlns:a16="http://schemas.microsoft.com/office/drawing/2014/main" id="{7FEA61DB-8446-4C7C-A4F8-AA40E9D33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058636" y="1318571"/>
              <a:ext cx="914400" cy="914400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D3ABD72-B5F5-4691-96A5-D73F15FF8321}"/>
              </a:ext>
            </a:extLst>
          </p:cNvPr>
          <p:cNvSpPr txBox="1"/>
          <p:nvPr/>
        </p:nvSpPr>
        <p:spPr>
          <a:xfrm>
            <a:off x="1501405" y="3278226"/>
            <a:ext cx="55571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2000" dirty="0"/>
              <a:t>Monitor the health of your cloud environment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5D2EB3-2DC5-407A-A24C-1D8729B50EC7}"/>
              </a:ext>
            </a:extLst>
          </p:cNvPr>
          <p:cNvSpPr txBox="1"/>
          <p:nvPr/>
        </p:nvSpPr>
        <p:spPr>
          <a:xfrm>
            <a:off x="1501405" y="4157455"/>
            <a:ext cx="106905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lnSpc>
                <a:spcPct val="100000"/>
              </a:lnSpc>
              <a:defRPr sz="2000"/>
            </a:lvl1pPr>
          </a:lstStyle>
          <a:p>
            <a:r>
              <a:rPr lang="en-US" dirty="0"/>
              <a:t>Correlate storage utilization to workloads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B9C099-4E1A-4A8A-9068-15168629FB04}"/>
              </a:ext>
            </a:extLst>
          </p:cNvPr>
          <p:cNvSpPr txBox="1"/>
          <p:nvPr/>
        </p:nvSpPr>
        <p:spPr>
          <a:xfrm>
            <a:off x="1501405" y="4833518"/>
            <a:ext cx="66800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spcBef>
                <a:spcPts val="600"/>
              </a:spcBef>
              <a:buSzPts val="1400"/>
            </a:pPr>
            <a:r>
              <a:rPr lang="en-US" sz="2000" dirty="0"/>
              <a:t>Optimize your cloud spend by understanding unused infrastructure and overprovisioned workloads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F6DDE0-DCEF-4C34-AD1E-AB915498F0CC}"/>
              </a:ext>
            </a:extLst>
          </p:cNvPr>
          <p:cNvSpPr txBox="1"/>
          <p:nvPr/>
        </p:nvSpPr>
        <p:spPr>
          <a:xfrm>
            <a:off x="1501406" y="5743408"/>
            <a:ext cx="59581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spcBef>
                <a:spcPts val="600"/>
              </a:spcBef>
              <a:buSzPts val="1400"/>
            </a:pPr>
            <a:r>
              <a:rPr lang="en-US" sz="2000" dirty="0"/>
              <a:t>Monitor all your IT infrastructure on-premises and in the cloud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688A2DC-1D9A-4E4D-9214-0A4B31048419}"/>
              </a:ext>
            </a:extLst>
          </p:cNvPr>
          <p:cNvSpPr/>
          <p:nvPr/>
        </p:nvSpPr>
        <p:spPr>
          <a:xfrm>
            <a:off x="11962701" y="858238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62AED3-D861-0045-B9F3-327139341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317" y="1346455"/>
            <a:ext cx="7385693" cy="1325563"/>
          </a:xfrm>
        </p:spPr>
        <p:txBody>
          <a:bodyPr/>
          <a:lstStyle/>
          <a:p>
            <a:r>
              <a:rPr lang="en-US" dirty="0"/>
              <a:t>Action Plans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8719220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93ED1-F218-4E28-B6F1-B2E12C69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09" y="233326"/>
            <a:ext cx="8910535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Why Cloud Insights?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A6AF47E-A210-4791-B7D4-C1108832D416}"/>
              </a:ext>
            </a:extLst>
          </p:cNvPr>
          <p:cNvSpPr/>
          <p:nvPr/>
        </p:nvSpPr>
        <p:spPr>
          <a:xfrm>
            <a:off x="237939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Control the performance and usage of your workloads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90431A3-AF6F-42BB-BBED-FE774CD4E210}"/>
              </a:ext>
            </a:extLst>
          </p:cNvPr>
          <p:cNvSpPr/>
          <p:nvPr/>
        </p:nvSpPr>
        <p:spPr>
          <a:xfrm>
            <a:off x="4038904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6C5782-275C-4D27-A1F0-0856BC49E789}"/>
              </a:ext>
            </a:extLst>
          </p:cNvPr>
          <p:cNvSpPr/>
          <p:nvPr/>
        </p:nvSpPr>
        <p:spPr>
          <a:xfrm>
            <a:off x="3314545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When you have issues find the problems before they effect customer satisfaction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038A64-CA49-4441-A013-11DDA072A2BA}"/>
              </a:ext>
            </a:extLst>
          </p:cNvPr>
          <p:cNvSpPr/>
          <p:nvPr/>
        </p:nvSpPr>
        <p:spPr>
          <a:xfrm>
            <a:off x="7029158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C0510B-375A-4F55-AAA2-6C47C9FDCA9C}"/>
              </a:ext>
            </a:extLst>
          </p:cNvPr>
          <p:cNvSpPr/>
          <p:nvPr/>
        </p:nvSpPr>
        <p:spPr>
          <a:xfrm>
            <a:off x="6309334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Optimize your growing cloud spend by understanding unused infrastructure and overprovisioned workloads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65EB925-4657-47D4-AB55-A8CD740A298D}"/>
              </a:ext>
            </a:extLst>
          </p:cNvPr>
          <p:cNvSpPr/>
          <p:nvPr/>
        </p:nvSpPr>
        <p:spPr>
          <a:xfrm>
            <a:off x="10019412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555432-9A67-487D-AEA9-84529E0C5D13}"/>
              </a:ext>
            </a:extLst>
          </p:cNvPr>
          <p:cNvSpPr/>
          <p:nvPr/>
        </p:nvSpPr>
        <p:spPr>
          <a:xfrm>
            <a:off x="9299587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Monitor all your IT infrastructure on-premises and in the cloud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714093-0C74-4AC3-9656-B7CBA781D007}"/>
              </a:ext>
            </a:extLst>
          </p:cNvPr>
          <p:cNvGrpSpPr/>
          <p:nvPr/>
        </p:nvGrpSpPr>
        <p:grpSpPr>
          <a:xfrm>
            <a:off x="957762" y="3364831"/>
            <a:ext cx="1096173" cy="1096173"/>
            <a:chOff x="957764" y="3623470"/>
            <a:chExt cx="1096173" cy="109617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8907799-648D-425E-922A-D6EFD9417921}"/>
                </a:ext>
              </a:extLst>
            </p:cNvPr>
            <p:cNvSpPr/>
            <p:nvPr/>
          </p:nvSpPr>
          <p:spPr>
            <a:xfrm>
              <a:off x="957764" y="3623470"/>
              <a:ext cx="1096173" cy="1096173"/>
            </a:xfrm>
            <a:prstGeom prst="ellipse">
              <a:avLst/>
            </a:prstGeom>
            <a:solidFill>
              <a:srgbClr val="D6ECE1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0" name="Graphic 29" descr="Speedometer Middle outline">
              <a:extLst>
                <a:ext uri="{FF2B5EF4-FFF2-40B4-BE49-F238E27FC236}">
                  <a16:creationId xmlns:a16="http://schemas.microsoft.com/office/drawing/2014/main" id="{5A08C594-7B9A-42DB-9D35-647BBD88E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2612" y="3768404"/>
              <a:ext cx="731328" cy="731328"/>
            </a:xfrm>
            <a:prstGeom prst="rect">
              <a:avLst/>
            </a:prstGeom>
          </p:spPr>
        </p:pic>
      </p:grpSp>
      <p:pic>
        <p:nvPicPr>
          <p:cNvPr id="33" name="Graphic 32" descr="Exclamation mark outline">
            <a:extLst>
              <a:ext uri="{FF2B5EF4-FFF2-40B4-BE49-F238E27FC236}">
                <a16:creationId xmlns:a16="http://schemas.microsoft.com/office/drawing/2014/main" id="{D63170FB-DED9-481C-B20D-F2E972275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7548" y="3563475"/>
            <a:ext cx="698884" cy="698884"/>
          </a:xfrm>
          <a:prstGeom prst="rect">
            <a:avLst/>
          </a:prstGeom>
        </p:spPr>
      </p:pic>
      <p:pic>
        <p:nvPicPr>
          <p:cNvPr id="35" name="Graphic 34" descr="Gantt Chart outline">
            <a:extLst>
              <a:ext uri="{FF2B5EF4-FFF2-40B4-BE49-F238E27FC236}">
                <a16:creationId xmlns:a16="http://schemas.microsoft.com/office/drawing/2014/main" id="{35E73E5E-3011-4E7E-9A16-9386F5A940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98929" y="3534602"/>
            <a:ext cx="756630" cy="756630"/>
          </a:xfrm>
          <a:prstGeom prst="rect">
            <a:avLst/>
          </a:prstGeom>
        </p:spPr>
      </p:pic>
      <p:pic>
        <p:nvPicPr>
          <p:cNvPr id="37" name="Graphic 36" descr="Cloud Computing outline">
            <a:extLst>
              <a:ext uri="{FF2B5EF4-FFF2-40B4-BE49-F238E27FC236}">
                <a16:creationId xmlns:a16="http://schemas.microsoft.com/office/drawing/2014/main" id="{302AA38E-D1F7-4995-8C8C-C42790DFF5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189183" y="3534602"/>
            <a:ext cx="756630" cy="7566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CFBD52-C5B7-B442-A9A8-729BD0FF728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7D6CA95A-0638-F04F-9817-FA02E7FF2187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4DE07CC6-0823-4640-9EED-40D1B9C0E9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77600" y="393421"/>
            <a:ext cx="2750775" cy="5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075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3F5236-9BF1-4646-AB0B-7C0B1BF4D489}"/>
              </a:ext>
            </a:extLst>
          </p:cNvPr>
          <p:cNvSpPr/>
          <p:nvPr/>
        </p:nvSpPr>
        <p:spPr>
          <a:xfrm>
            <a:off x="663768" y="5747626"/>
            <a:ext cx="68478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Source: https://www.gartner.com/reviews/market/cloud-management-tooling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90BBC9E-E782-45F4-99EC-A6176E648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0" y="197610"/>
            <a:ext cx="7149715" cy="758874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+mn-lt"/>
              </a:rPr>
              <a:t>What are Cloud Management Tools </a:t>
            </a:r>
            <a:br>
              <a:rPr lang="en-US" sz="3200" b="1" dirty="0">
                <a:latin typeface="+mn-lt"/>
              </a:rPr>
            </a:br>
            <a:r>
              <a:rPr lang="en-US" sz="3200" b="1" dirty="0">
                <a:latin typeface="+mn-lt"/>
              </a:rPr>
              <a:t>and platforms?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871F274-60E5-40DD-988E-2DDBD4DC6F04}"/>
              </a:ext>
            </a:extLst>
          </p:cNvPr>
          <p:cNvSpPr txBox="1">
            <a:spLocks/>
          </p:cNvSpPr>
          <p:nvPr/>
        </p:nvSpPr>
        <p:spPr>
          <a:xfrm>
            <a:off x="512858" y="1587395"/>
            <a:ext cx="7149716" cy="379078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900" dirty="0">
                <a:solidFill>
                  <a:schemeClr val="tx1"/>
                </a:solidFill>
              </a:rPr>
              <a:t>Cloud management tools and platforms enable organizations to manage multi-cloud (i.e., on-premises, public cloud and edge) services and resources. </a:t>
            </a:r>
          </a:p>
          <a:p>
            <a:pPr algn="ctr">
              <a:lnSpc>
                <a:spcPct val="100000"/>
              </a:lnSpc>
            </a:pPr>
            <a:r>
              <a:rPr lang="en-US" sz="2900" dirty="0">
                <a:solidFill>
                  <a:schemeClr val="tx1"/>
                </a:solidFill>
              </a:rPr>
              <a:t>This includes providing governance, life cycle management, brokering and automation for managed cloud infrastructure resources across multiple functional areas.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62397F-6BD1-424D-ADE8-91C05706A9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48992"/>
            <a:ext cx="2318915" cy="6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6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229707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E15EF8-4ACB-4F25-B08F-E6A932B37E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B56EB2E-0E2E-5244-B82C-61A7A6A861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BE536EF9-6568-DA4E-835F-D142312C92C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BB567B-DEC8-6547-B34C-E7ABA86BC3D7}"/>
              </a:ext>
            </a:extLst>
          </p:cNvPr>
          <p:cNvSpPr txBox="1"/>
          <p:nvPr/>
        </p:nvSpPr>
        <p:spPr>
          <a:xfrm>
            <a:off x="767643" y="1456266"/>
            <a:ext cx="932462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Are you able to quickly identify runaway costs in your cloud infrastructure?</a:t>
            </a:r>
          </a:p>
          <a:p>
            <a:pPr marL="800100" lvl="1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Are you able to identify unused or orphaned infrastructure in your cloud environment?</a:t>
            </a:r>
          </a:p>
          <a:p>
            <a:pPr marL="800100" lvl="1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Are you able to monitor all your IT infrastructure on-premises and in the cloud?</a:t>
            </a:r>
          </a:p>
          <a:p>
            <a:pPr marL="800100" lvl="1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Are you able to detect ransomware attacks before they impact your business?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BE892D7-B406-BA68-9A41-3D501FD9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75716"/>
            <a:ext cx="7407308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Understanding your Cloud</a:t>
            </a:r>
          </a:p>
        </p:txBody>
      </p:sp>
    </p:spTree>
    <p:extLst>
      <p:ext uri="{BB962C8B-B14F-4D97-AF65-F5344CB8AC3E}">
        <p14:creationId xmlns:p14="http://schemas.microsoft.com/office/powerpoint/2010/main" val="147256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62E2AFA-5AED-4327-A836-A67DDF4227F2}"/>
              </a:ext>
            </a:extLst>
          </p:cNvPr>
          <p:cNvSpPr txBox="1">
            <a:spLocks/>
          </p:cNvSpPr>
          <p:nvPr/>
        </p:nvSpPr>
        <p:spPr>
          <a:xfrm>
            <a:off x="427140" y="371309"/>
            <a:ext cx="8412060" cy="484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b="1" dirty="0"/>
              <a:t>Getting the most out of your Cloud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C1451C-03CA-E44C-AA8B-56CFBF01E5FC}"/>
              </a:ext>
            </a:extLst>
          </p:cNvPr>
          <p:cNvGrpSpPr/>
          <p:nvPr/>
        </p:nvGrpSpPr>
        <p:grpSpPr>
          <a:xfrm>
            <a:off x="1379674" y="2202754"/>
            <a:ext cx="7875161" cy="891933"/>
            <a:chOff x="4829797" y="1711410"/>
            <a:chExt cx="7875161" cy="891933"/>
          </a:xfrm>
        </p:grpSpPr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14DDCFFC-86AC-104A-BD93-FF0A17BDC755}"/>
                </a:ext>
              </a:extLst>
            </p:cNvPr>
            <p:cNvSpPr/>
            <p:nvPr/>
          </p:nvSpPr>
          <p:spPr>
            <a:xfrm>
              <a:off x="5912857" y="1711410"/>
              <a:ext cx="6792101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r>
                <a:rPr lang="en-US" sz="2800" dirty="0"/>
                <a:t>Manage resources to do more with less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D332B8F-DACA-1D49-B496-3FC0B2BE79E9}"/>
                </a:ext>
              </a:extLst>
            </p:cNvPr>
            <p:cNvGrpSpPr/>
            <p:nvPr/>
          </p:nvGrpSpPr>
          <p:grpSpPr>
            <a:xfrm>
              <a:off x="4829797" y="1711410"/>
              <a:ext cx="891933" cy="891933"/>
              <a:chOff x="4829797" y="3520213"/>
              <a:chExt cx="891933" cy="891933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AB2BFD8-37B0-B34F-A46C-931A16DC7374}"/>
                  </a:ext>
                </a:extLst>
              </p:cNvPr>
              <p:cNvSpPr/>
              <p:nvPr/>
            </p:nvSpPr>
            <p:spPr>
              <a:xfrm>
                <a:off x="4829797" y="3520213"/>
                <a:ext cx="891933" cy="891933"/>
              </a:xfrm>
              <a:prstGeom prst="ellipse">
                <a:avLst/>
              </a:prstGeom>
              <a:solidFill>
                <a:srgbClr val="D6ECE1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15" name="Graphic 14" descr="Inbox outline">
                <a:extLst>
                  <a:ext uri="{FF2B5EF4-FFF2-40B4-BE49-F238E27FC236}">
                    <a16:creationId xmlns:a16="http://schemas.microsoft.com/office/drawing/2014/main" id="{0AFCAD4F-55DC-844F-87EF-1EBD75273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4965770" y="3615242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13CF96-6C3A-544E-9EC4-D57219D9C1FF}"/>
              </a:ext>
            </a:extLst>
          </p:cNvPr>
          <p:cNvGrpSpPr/>
          <p:nvPr/>
        </p:nvGrpSpPr>
        <p:grpSpPr>
          <a:xfrm>
            <a:off x="1379674" y="4526174"/>
            <a:ext cx="8609453" cy="891933"/>
            <a:chOff x="4829797" y="3835472"/>
            <a:chExt cx="8609453" cy="891933"/>
          </a:xfrm>
        </p:grpSpPr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EA0E8A45-2DD1-254E-BFAB-386A7ECC508B}"/>
                </a:ext>
              </a:extLst>
            </p:cNvPr>
            <p:cNvSpPr/>
            <p:nvPr/>
          </p:nvSpPr>
          <p:spPr>
            <a:xfrm>
              <a:off x="5912858" y="3835472"/>
              <a:ext cx="752639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r>
                <a:rPr lang="en-US" sz="2800" dirty="0"/>
                <a:t>Detect ransomware before it impacts your business 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F124248-63EA-664B-A9F3-847CD234F03E}"/>
                </a:ext>
              </a:extLst>
            </p:cNvPr>
            <p:cNvGrpSpPr/>
            <p:nvPr/>
          </p:nvGrpSpPr>
          <p:grpSpPr>
            <a:xfrm>
              <a:off x="4829797" y="3835472"/>
              <a:ext cx="891933" cy="891933"/>
              <a:chOff x="4829797" y="4891311"/>
              <a:chExt cx="891933" cy="89193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A5E49E7-6379-A44F-B487-C41C5E679802}"/>
                  </a:ext>
                </a:extLst>
              </p:cNvPr>
              <p:cNvSpPr/>
              <p:nvPr/>
            </p:nvSpPr>
            <p:spPr>
              <a:xfrm>
                <a:off x="4829797" y="4891311"/>
                <a:ext cx="891933" cy="891933"/>
              </a:xfrm>
              <a:prstGeom prst="ellipse">
                <a:avLst/>
              </a:prstGeom>
              <a:solidFill>
                <a:srgbClr val="D6ECE1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20" name="Graphic 19" descr="Remote work outline">
                <a:extLst>
                  <a:ext uri="{FF2B5EF4-FFF2-40B4-BE49-F238E27FC236}">
                    <a16:creationId xmlns:a16="http://schemas.microsoft.com/office/drawing/2014/main" id="{D627E9F3-870E-1147-99A0-2808DD6067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4979418" y="5031616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E0DE9E-4635-B046-BC52-53E3DEC365C7}"/>
              </a:ext>
            </a:extLst>
          </p:cNvPr>
          <p:cNvGrpSpPr/>
          <p:nvPr/>
        </p:nvGrpSpPr>
        <p:grpSpPr>
          <a:xfrm>
            <a:off x="1379674" y="3364529"/>
            <a:ext cx="9432652" cy="891933"/>
            <a:chOff x="4829797" y="2773441"/>
            <a:chExt cx="9432652" cy="891933"/>
          </a:xfrm>
        </p:grpSpPr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48EDC2C1-32FE-CB42-B3B1-19B2A15DC686}"/>
                </a:ext>
              </a:extLst>
            </p:cNvPr>
            <p:cNvSpPr/>
            <p:nvPr/>
          </p:nvSpPr>
          <p:spPr>
            <a:xfrm>
              <a:off x="5912859" y="2773441"/>
              <a:ext cx="8349590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r>
                <a:rPr lang="en-US" sz="2800" dirty="0"/>
                <a:t>Dramatically reduce cloud spend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57D2A66-1E2C-3B41-89B6-05814A6A09C7}"/>
                </a:ext>
              </a:extLst>
            </p:cNvPr>
            <p:cNvGrpSpPr/>
            <p:nvPr/>
          </p:nvGrpSpPr>
          <p:grpSpPr>
            <a:xfrm>
              <a:off x="4829797" y="2773441"/>
              <a:ext cx="891933" cy="891933"/>
              <a:chOff x="8381604" y="3520213"/>
              <a:chExt cx="891933" cy="89193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136FF59-19D9-684B-804C-30AC23D8B4FE}"/>
                  </a:ext>
                </a:extLst>
              </p:cNvPr>
              <p:cNvSpPr/>
              <p:nvPr/>
            </p:nvSpPr>
            <p:spPr>
              <a:xfrm>
                <a:off x="8381604" y="3520213"/>
                <a:ext cx="891933" cy="891933"/>
              </a:xfrm>
              <a:prstGeom prst="ellipse">
                <a:avLst/>
              </a:prstGeom>
              <a:solidFill>
                <a:srgbClr val="D6ECE1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pic>
            <p:nvPicPr>
              <p:cNvPr id="25" name="Graphic 24" descr="Internet Of Things outline">
                <a:extLst>
                  <a:ext uri="{FF2B5EF4-FFF2-40B4-BE49-F238E27FC236}">
                    <a16:creationId xmlns:a16="http://schemas.microsoft.com/office/drawing/2014/main" id="{37D24891-B3C9-8C44-8898-9EB21848DD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8529057" y="3656186"/>
                <a:ext cx="619985" cy="619985"/>
              </a:xfrm>
              <a:prstGeom prst="rect">
                <a:avLst/>
              </a:prstGeom>
            </p:spPr>
          </p:pic>
        </p:grp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8773F314-CAB8-B349-A01E-2B48099F5C0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A2C3C16C-55B2-D1B9-A02E-4C38E6A6DC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88582" y="6246992"/>
            <a:ext cx="2521527" cy="45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40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979B-B64A-BC40-9A28-8FF5B662C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205838"/>
            <a:ext cx="8910535" cy="75887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</a:rPr>
              <a:t>Cloud Insights Benefits Across the Organization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A57B881-6D4E-45DA-BFF6-8C8629926CF4}"/>
              </a:ext>
            </a:extLst>
          </p:cNvPr>
          <p:cNvSpPr/>
          <p:nvPr/>
        </p:nvSpPr>
        <p:spPr>
          <a:xfrm>
            <a:off x="904413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Lower profit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C9E36C-1919-43D5-8F2B-B53D3EE5A725}"/>
              </a:ext>
            </a:extLst>
          </p:cNvPr>
          <p:cNvSpPr/>
          <p:nvPr/>
        </p:nvSpPr>
        <p:spPr>
          <a:xfrm>
            <a:off x="2997022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Reduced cash </a:t>
            </a:r>
            <a:r>
              <a:rPr lang="en-US" dirty="0"/>
              <a:t>f</a:t>
            </a:r>
            <a:r>
              <a:rPr lang="en-US" sz="1800" kern="1200" cap="none" dirty="0"/>
              <a:t>low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F084A20-F928-4A53-9C00-B491182F055E}"/>
              </a:ext>
            </a:extLst>
          </p:cNvPr>
          <p:cNvSpPr/>
          <p:nvPr/>
        </p:nvSpPr>
        <p:spPr>
          <a:xfrm>
            <a:off x="5108001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Inefficient use of resources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92C72E-787E-44E4-B9FB-CCD9B223F13F}"/>
              </a:ext>
            </a:extLst>
          </p:cNvPr>
          <p:cNvSpPr/>
          <p:nvPr/>
        </p:nvSpPr>
        <p:spPr>
          <a:xfrm>
            <a:off x="7218980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Fewer projects and smaller team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C4DBBA-2965-4283-853F-4A204C7B0A88}"/>
              </a:ext>
            </a:extLst>
          </p:cNvPr>
          <p:cNvGrpSpPr/>
          <p:nvPr/>
        </p:nvGrpSpPr>
        <p:grpSpPr>
          <a:xfrm>
            <a:off x="1291888" y="3903849"/>
            <a:ext cx="1182678" cy="1182678"/>
            <a:chOff x="957764" y="3623470"/>
            <a:chExt cx="1096173" cy="109617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0DA835-4517-45E3-8BE3-7BBF69821EDE}"/>
                </a:ext>
              </a:extLst>
            </p:cNvPr>
            <p:cNvSpPr/>
            <p:nvPr/>
          </p:nvSpPr>
          <p:spPr>
            <a:xfrm>
              <a:off x="957764" y="3623470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pic>
          <p:nvPicPr>
            <p:cNvPr id="18" name="Graphic 17" descr="Office Chair outline">
              <a:extLst>
                <a:ext uri="{FF2B5EF4-FFF2-40B4-BE49-F238E27FC236}">
                  <a16:creationId xmlns:a16="http://schemas.microsoft.com/office/drawing/2014/main" id="{2894C1E5-2DAC-4017-9258-44AA344E1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132612" y="3793705"/>
              <a:ext cx="731329" cy="73132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032B066-AEDD-4F4A-8BD4-5B9743FC9462}"/>
              </a:ext>
            </a:extLst>
          </p:cNvPr>
          <p:cNvGrpSpPr/>
          <p:nvPr/>
        </p:nvGrpSpPr>
        <p:grpSpPr>
          <a:xfrm>
            <a:off x="3380037" y="3883490"/>
            <a:ext cx="1182678" cy="1182678"/>
            <a:chOff x="4038904" y="964712"/>
            <a:chExt cx="1096173" cy="10961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8CAAAF-9156-40BC-8788-209CBF7AAA76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19" name="Graphic 18" descr="Office worker male outline">
              <a:extLst>
                <a:ext uri="{FF2B5EF4-FFF2-40B4-BE49-F238E27FC236}">
                  <a16:creationId xmlns:a16="http://schemas.microsoft.com/office/drawing/2014/main" id="{EAE73245-73C4-4B33-97F5-087A341CD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237548" y="1150706"/>
              <a:ext cx="698884" cy="698884"/>
            </a:xfrm>
            <a:prstGeom prst="rect">
              <a:avLst/>
            </a:prstGeom>
          </p:spPr>
        </p:pic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E1EBFB1-2B81-416B-85B4-0BD9B2A345AC}"/>
              </a:ext>
            </a:extLst>
          </p:cNvPr>
          <p:cNvSpPr/>
          <p:nvPr/>
        </p:nvSpPr>
        <p:spPr>
          <a:xfrm>
            <a:off x="904413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CEO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C504298-1151-4614-8B02-82C4D1325528}"/>
              </a:ext>
            </a:extLst>
          </p:cNvPr>
          <p:cNvSpPr/>
          <p:nvPr/>
        </p:nvSpPr>
        <p:spPr>
          <a:xfrm>
            <a:off x="2997022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CFO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5C5C1CD-B2B5-468B-AE6A-FBFD42391B7C}"/>
              </a:ext>
            </a:extLst>
          </p:cNvPr>
          <p:cNvSpPr/>
          <p:nvPr/>
        </p:nvSpPr>
        <p:spPr>
          <a:xfrm>
            <a:off x="5108001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CTO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91E7C90-A593-44AF-863C-98A23A0B0FC0}"/>
              </a:ext>
            </a:extLst>
          </p:cNvPr>
          <p:cNvSpPr/>
          <p:nvPr/>
        </p:nvSpPr>
        <p:spPr>
          <a:xfrm>
            <a:off x="7218980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IT MANAGER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8521B6-FCAC-4537-BA33-6AA8AD0D21B1}"/>
              </a:ext>
            </a:extLst>
          </p:cNvPr>
          <p:cNvGrpSpPr/>
          <p:nvPr/>
        </p:nvGrpSpPr>
        <p:grpSpPr>
          <a:xfrm>
            <a:off x="5495476" y="3883489"/>
            <a:ext cx="1182678" cy="1182678"/>
            <a:chOff x="4038904" y="964712"/>
            <a:chExt cx="1096173" cy="10961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E2CBA90-09C9-4F64-8BA7-D8C1381E651F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26" name="Graphic 25" descr="Office worker female outline">
              <a:extLst>
                <a:ext uri="{FF2B5EF4-FFF2-40B4-BE49-F238E27FC236}">
                  <a16:creationId xmlns:a16="http://schemas.microsoft.com/office/drawing/2014/main" id="{D29FFFC4-B667-4091-AAF1-18AFA30BB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77FD53-801A-4C4B-AC1A-DE643A622DB3}"/>
              </a:ext>
            </a:extLst>
          </p:cNvPr>
          <p:cNvGrpSpPr/>
          <p:nvPr/>
        </p:nvGrpSpPr>
        <p:grpSpPr>
          <a:xfrm>
            <a:off x="7610915" y="3883489"/>
            <a:ext cx="1182678" cy="1182678"/>
            <a:chOff x="4038904" y="964712"/>
            <a:chExt cx="1096173" cy="109617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6EC2E8B-39D8-4E5E-B93C-0D56537AED54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29" name="Graphic 28" descr="Management outline">
              <a:extLst>
                <a:ext uri="{FF2B5EF4-FFF2-40B4-BE49-F238E27FC236}">
                  <a16:creationId xmlns:a16="http://schemas.microsoft.com/office/drawing/2014/main" id="{6BB7A0B3-3367-4FB9-BAD7-59DD4ABA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E0AB5A9-172F-40FB-A36B-85A9A5BF9D93}"/>
              </a:ext>
            </a:extLst>
          </p:cNvPr>
          <p:cNvSpPr/>
          <p:nvPr/>
        </p:nvSpPr>
        <p:spPr>
          <a:xfrm>
            <a:off x="9337675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Best pricing, expense visibility 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FAB82A9-4CA6-479C-883E-4330640768AF}"/>
              </a:ext>
            </a:extLst>
          </p:cNvPr>
          <p:cNvSpPr/>
          <p:nvPr/>
        </p:nvSpPr>
        <p:spPr>
          <a:xfrm>
            <a:off x="9329959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PROCUREMENT MGR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C788F0-BA19-42B5-84DA-DED8F719B35D}"/>
              </a:ext>
            </a:extLst>
          </p:cNvPr>
          <p:cNvGrpSpPr/>
          <p:nvPr/>
        </p:nvGrpSpPr>
        <p:grpSpPr>
          <a:xfrm>
            <a:off x="9717434" y="3883489"/>
            <a:ext cx="1182678" cy="1182678"/>
            <a:chOff x="4038904" y="964712"/>
            <a:chExt cx="1096173" cy="109617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4F250EF-0563-4A66-AD26-4E0C57D1B184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4" name="Graphic 33" descr="Call center outline">
              <a:extLst>
                <a:ext uri="{FF2B5EF4-FFF2-40B4-BE49-F238E27FC236}">
                  <a16:creationId xmlns:a16="http://schemas.microsoft.com/office/drawing/2014/main" id="{32C9958C-F826-433D-8983-5E76B39A2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559E3CB-A059-DB47-A325-21A2A54EF7B0}"/>
              </a:ext>
            </a:extLst>
          </p:cNvPr>
          <p:cNvSpPr txBox="1"/>
          <p:nvPr/>
        </p:nvSpPr>
        <p:spPr>
          <a:xfrm>
            <a:off x="1267174" y="3310201"/>
            <a:ext cx="4716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inefficient use of resources means to: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0BE014C-ECCC-5E43-98A5-D3C053262E02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BC6F73E4-70DA-5A4B-A543-60D44034744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93188" y="393421"/>
            <a:ext cx="2750775" cy="5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12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161A29-852A-3748-A6E2-05983531695E}"/>
              </a:ext>
            </a:extLst>
          </p:cNvPr>
          <p:cNvSpPr txBox="1"/>
          <p:nvPr/>
        </p:nvSpPr>
        <p:spPr>
          <a:xfrm>
            <a:off x="3581400" y="2781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ABCA665-CB6E-9240-A56C-3B063110D6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038" y="309768"/>
            <a:ext cx="3022338" cy="549516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34FE19F-82EA-3940-8959-3DDB6E93AA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430" y="342813"/>
            <a:ext cx="3022338" cy="6374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728C95-AF4A-AD43-B566-71A19028E248}"/>
              </a:ext>
            </a:extLst>
          </p:cNvPr>
          <p:cNvSpPr txBox="1"/>
          <p:nvPr/>
        </p:nvSpPr>
        <p:spPr>
          <a:xfrm>
            <a:off x="6082376" y="5053571"/>
            <a:ext cx="51185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200"/>
              </a:spcAft>
              <a:defRPr sz="20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Plan to evaluate Cloud Insights from NetApp to help monitor and optimize cloud utilization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689870-F8ED-A443-9ECC-6DAB5315342C}"/>
              </a:ext>
            </a:extLst>
          </p:cNvPr>
          <p:cNvSpPr txBox="1"/>
          <p:nvPr/>
        </p:nvSpPr>
        <p:spPr>
          <a:xfrm>
            <a:off x="4692730" y="1452122"/>
            <a:ext cx="680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LinkSource and DirectRFP</a:t>
            </a:r>
            <a:endParaRPr lang="en-US" sz="2800" b="1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45BEDCF-E78E-45A1-9F07-C5050ECCB740}"/>
              </a:ext>
            </a:extLst>
          </p:cNvPr>
          <p:cNvGrpSpPr/>
          <p:nvPr/>
        </p:nvGrpSpPr>
        <p:grpSpPr>
          <a:xfrm>
            <a:off x="4505354" y="2671462"/>
            <a:ext cx="891933" cy="891933"/>
            <a:chOff x="4505354" y="3188744"/>
            <a:chExt cx="891933" cy="891933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F5DD89D-F7D9-4FCA-90FF-83125457471F}"/>
                </a:ext>
              </a:extLst>
            </p:cNvPr>
            <p:cNvSpPr/>
            <p:nvPr/>
          </p:nvSpPr>
          <p:spPr>
            <a:xfrm>
              <a:off x="4505354" y="3188744"/>
              <a:ext cx="891933" cy="891933"/>
            </a:xfrm>
            <a:prstGeom prst="ellipse">
              <a:avLst/>
            </a:prstGeom>
            <a:solidFill>
              <a:srgbClr val="D6ECE1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400"/>
            </a:p>
          </p:txBody>
        </p:sp>
        <p:pic>
          <p:nvPicPr>
            <p:cNvPr id="17" name="Graphic 16" descr="Contract outline">
              <a:extLst>
                <a:ext uri="{FF2B5EF4-FFF2-40B4-BE49-F238E27FC236}">
                  <a16:creationId xmlns:a16="http://schemas.microsoft.com/office/drawing/2014/main" id="{1E3049CA-FCFC-484D-BB8F-9BAEB4B03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652158" y="3329241"/>
              <a:ext cx="619985" cy="619985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1D0DEB-B093-4F9F-A5D4-49F670464950}"/>
              </a:ext>
            </a:extLst>
          </p:cNvPr>
          <p:cNvGrpSpPr/>
          <p:nvPr/>
        </p:nvGrpSpPr>
        <p:grpSpPr>
          <a:xfrm>
            <a:off x="4505354" y="5001868"/>
            <a:ext cx="891933" cy="891933"/>
            <a:chOff x="4505354" y="5217853"/>
            <a:chExt cx="891933" cy="89193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3533ED1-17C9-4BC7-A611-A7D3BFA17047}"/>
                </a:ext>
              </a:extLst>
            </p:cNvPr>
            <p:cNvSpPr/>
            <p:nvPr/>
          </p:nvSpPr>
          <p:spPr>
            <a:xfrm>
              <a:off x="4505354" y="5217853"/>
              <a:ext cx="891933" cy="891933"/>
            </a:xfrm>
            <a:prstGeom prst="ellipse">
              <a:avLst/>
            </a:prstGeom>
            <a:solidFill>
              <a:srgbClr val="D6ECE1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400"/>
            </a:p>
          </p:txBody>
        </p:sp>
        <p:pic>
          <p:nvPicPr>
            <p:cNvPr id="21" name="Graphic 20" descr="Playbook outline">
              <a:extLst>
                <a:ext uri="{FF2B5EF4-FFF2-40B4-BE49-F238E27FC236}">
                  <a16:creationId xmlns:a16="http://schemas.microsoft.com/office/drawing/2014/main" id="{B7AB6F2A-E297-4BDB-8269-BC6836540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627679" y="5353826"/>
              <a:ext cx="619985" cy="619985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BA6DE43-1D7C-4EE7-B8C4-CFB977CB6CA4}"/>
              </a:ext>
            </a:extLst>
          </p:cNvPr>
          <p:cNvSpPr txBox="1"/>
          <p:nvPr/>
        </p:nvSpPr>
        <p:spPr>
          <a:xfrm>
            <a:off x="6080347" y="2782669"/>
            <a:ext cx="54174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 err="1"/>
              <a:t>DirectRFP</a:t>
            </a:r>
            <a:r>
              <a:rPr lang="en-US" sz="2000" dirty="0"/>
              <a:t> is an industry-leading RFP Procurement Automation Platform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56929B-6451-466A-B76F-10A8B282B8AA}"/>
              </a:ext>
            </a:extLst>
          </p:cNvPr>
          <p:cNvSpPr txBox="1"/>
          <p:nvPr/>
        </p:nvSpPr>
        <p:spPr>
          <a:xfrm>
            <a:off x="6080348" y="3959465"/>
            <a:ext cx="5417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200"/>
              </a:spcAft>
              <a:defRPr sz="2000"/>
            </a:lvl1pPr>
          </a:lstStyle>
          <a:p>
            <a:r>
              <a:rPr lang="en-US" dirty="0"/>
              <a:t>70% AWS cloud cost reduction through cloud assessment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52DAB4C-1BC1-491D-90A7-6B0CE5092EDC}"/>
              </a:ext>
            </a:extLst>
          </p:cNvPr>
          <p:cNvGrpSpPr/>
          <p:nvPr/>
        </p:nvGrpSpPr>
        <p:grpSpPr>
          <a:xfrm>
            <a:off x="4505354" y="3836665"/>
            <a:ext cx="891933" cy="891933"/>
            <a:chOff x="4505354" y="3963376"/>
            <a:chExt cx="891933" cy="89193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8FD45C8-0F16-48BA-B47C-3856C88D83C1}"/>
                </a:ext>
              </a:extLst>
            </p:cNvPr>
            <p:cNvGrpSpPr/>
            <p:nvPr/>
          </p:nvGrpSpPr>
          <p:grpSpPr>
            <a:xfrm>
              <a:off x="4505354" y="3963376"/>
              <a:ext cx="891933" cy="891933"/>
              <a:chOff x="4505354" y="4169087"/>
              <a:chExt cx="891933" cy="89193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0B45F9D-D5BB-44DF-9ED9-282ED9C85ADC}"/>
                  </a:ext>
                </a:extLst>
              </p:cNvPr>
              <p:cNvSpPr/>
              <p:nvPr/>
            </p:nvSpPr>
            <p:spPr>
              <a:xfrm>
                <a:off x="4505354" y="4169087"/>
                <a:ext cx="891933" cy="891933"/>
              </a:xfrm>
              <a:prstGeom prst="ellipse">
                <a:avLst/>
              </a:prstGeom>
              <a:solidFill>
                <a:srgbClr val="D6ECE1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 sz="1400"/>
              </a:p>
            </p:txBody>
          </p:sp>
          <p:pic>
            <p:nvPicPr>
              <p:cNvPr id="19" name="Graphic 18" descr="Money outline">
                <a:extLst>
                  <a:ext uri="{FF2B5EF4-FFF2-40B4-BE49-F238E27FC236}">
                    <a16:creationId xmlns:a16="http://schemas.microsoft.com/office/drawing/2014/main" id="{C1C56991-BB75-4220-BB99-02FAA0078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763602" y="4332061"/>
                <a:ext cx="497710" cy="497710"/>
              </a:xfrm>
              <a:prstGeom prst="rect">
                <a:avLst/>
              </a:prstGeom>
            </p:spPr>
          </p:pic>
        </p:grpSp>
        <p:pic>
          <p:nvPicPr>
            <p:cNvPr id="30" name="Graphic 29" descr="Arrow Down outline">
              <a:extLst>
                <a:ext uri="{FF2B5EF4-FFF2-40B4-BE49-F238E27FC236}">
                  <a16:creationId xmlns:a16="http://schemas.microsoft.com/office/drawing/2014/main" id="{0CACE4C0-7CB6-4934-A4F6-19E767F3B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523729" y="4205515"/>
              <a:ext cx="338003" cy="338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242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2CCCF4-7CB4-B54F-9FC8-297BA54DA242}"/>
              </a:ext>
            </a:extLst>
          </p:cNvPr>
          <p:cNvSpPr txBox="1"/>
          <p:nvPr/>
        </p:nvSpPr>
        <p:spPr>
          <a:xfrm>
            <a:off x="1181501" y="1628612"/>
            <a:ext cx="529178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Speed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Agility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Build vs. buy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Cloud native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Micro-service architecture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Manageability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Security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Availability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Performance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633A62-52EB-214F-B2E0-F927008C140E}"/>
              </a:ext>
            </a:extLst>
          </p:cNvPr>
          <p:cNvSpPr txBox="1"/>
          <p:nvPr/>
        </p:nvSpPr>
        <p:spPr>
          <a:xfrm>
            <a:off x="512860" y="160934"/>
            <a:ext cx="64850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Nike</a:t>
            </a:r>
            <a:r>
              <a:rPr lang="en-US" sz="4000" b="1" dirty="0"/>
              <a:t> – </a:t>
            </a:r>
            <a:r>
              <a:rPr lang="en-US" sz="3200" b="1" dirty="0"/>
              <a:t>Cloud as a Strategic Priority</a:t>
            </a:r>
            <a:endParaRPr lang="en-US" sz="4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FF58579-8986-4F98-90B0-A98F8A566C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8" name="Picture 7" descr="Customizable Social Media Kicks : Nike Photo ID">
            <a:extLst>
              <a:ext uri="{FF2B5EF4-FFF2-40B4-BE49-F238E27FC236}">
                <a16:creationId xmlns:a16="http://schemas.microsoft.com/office/drawing/2014/main" id="{9D895F48-F26D-4847-8BBE-1DA8091B8D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77033" y="-33828"/>
            <a:ext cx="5014967" cy="68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DD65A62-B924-45CF-3E06-33F824AAEC78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9391863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Hea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ockImage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ic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tionHeader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 UniqueId="4d5b3301-f3a7-4d87-8ede-1c1f09528fcc" Name="Computed" ContentType="XML" MajorVersion="0" MinorVersion="1" isLocalCopy="False" IsBaseObject="False" DataSourceId="783f4034-ed8d-417f-966c-6837460bbb06" DataSourceMajorVersion="0" DataSourceMinorVersion="1"/>
</file>

<file path=customXml/item2.xml><?xml version="1.0" encoding="utf-8"?>
<VariableListDefinition name="System" displayName="System" id="958c2aa8-c047-4df4-908e-efa54b6baa2e" isdomainofvalue="False" dataSourceId="b97c0c09-20b5-46d4-8879-7ffe297fb080"/>
</file>

<file path=customXml/item3.xml><?xml version="1.0" encoding="utf-8"?>
<VariableListDefinition name="Computed" displayName="Computed" id="4d5b3301-f3a7-4d87-8ede-1c1f09528fcc" isdomainofvalue="False" dataSourceId="783f4034-ed8d-417f-966c-6837460bbb06"/>
</file>

<file path=customXml/item4.xml><?xml version="1.0" encoding="utf-8"?>
<VariableListDefinition name="AD_HOC" displayName="AD_HOC" id="e4883e00-32b4-4d96-afd6-b551f2cf38c0" isdomainofvalue="False" dataSourceId="49966280-da07-4a9d-91ad-46f71f48a996"/>
</file>

<file path=customXml/item5.xml><?xml version="1.0" encoding="utf-8"?>
<VariableList UniqueId="e4883e00-32b4-4d96-afd6-b551f2cf38c0" Name="AD_HOC" ContentType="XML" MajorVersion="0" MinorVersion="1" isLocalCopy="False" IsBaseObject="False" DataSourceId="49966280-da07-4a9d-91ad-46f71f48a996" DataSourceMajorVersion="0" DataSourceMinorVersion="1"/>
</file>

<file path=customXml/item6.xml><?xml version="1.0" encoding="utf-8"?>
<AllExternalAdhocVariableMappings/>
</file>

<file path=customXml/item7.xml><?xml version="1.0" encoding="utf-8"?>
<VariableList UniqueId="958c2aa8-c047-4df4-908e-efa54b6baa2e" Name="System" ContentType="XML" MajorVersion="0" MinorVersion="1" isLocalCopy="False" IsBaseObject="False" DataSourceId="b97c0c09-20b5-46d4-8879-7ffe297fb080" DataSourceMajorVersion="0" DataSourceMinorVersion="1"/>
</file>

<file path=customXml/itemProps1.xml><?xml version="1.0" encoding="utf-8"?>
<ds:datastoreItem xmlns:ds="http://schemas.openxmlformats.org/officeDocument/2006/customXml" ds:itemID="{5E134F5A-F4D5-4F35-8B1A-1BA182F8DF8B}">
  <ds:schemaRefs/>
</ds:datastoreItem>
</file>

<file path=customXml/itemProps2.xml><?xml version="1.0" encoding="utf-8"?>
<ds:datastoreItem xmlns:ds="http://schemas.openxmlformats.org/officeDocument/2006/customXml" ds:itemID="{C82C8005-818D-42C0-90D6-BC987F0E2799}">
  <ds:schemaRefs/>
</ds:datastoreItem>
</file>

<file path=customXml/itemProps3.xml><?xml version="1.0" encoding="utf-8"?>
<ds:datastoreItem xmlns:ds="http://schemas.openxmlformats.org/officeDocument/2006/customXml" ds:itemID="{D101CA65-18E8-455E-835B-85BB23561AE1}">
  <ds:schemaRefs/>
</ds:datastoreItem>
</file>

<file path=customXml/itemProps4.xml><?xml version="1.0" encoding="utf-8"?>
<ds:datastoreItem xmlns:ds="http://schemas.openxmlformats.org/officeDocument/2006/customXml" ds:itemID="{F1F6FDC9-A1DD-40DE-B364-A5A979F38A67}">
  <ds:schemaRefs/>
</ds:datastoreItem>
</file>

<file path=customXml/itemProps5.xml><?xml version="1.0" encoding="utf-8"?>
<ds:datastoreItem xmlns:ds="http://schemas.openxmlformats.org/officeDocument/2006/customXml" ds:itemID="{4127EC7F-B7BD-4B42-8715-821AD3DCAF99}">
  <ds:schemaRefs/>
</ds:datastoreItem>
</file>

<file path=customXml/itemProps6.xml><?xml version="1.0" encoding="utf-8"?>
<ds:datastoreItem xmlns:ds="http://schemas.openxmlformats.org/officeDocument/2006/customXml" ds:itemID="{2B1F8381-BCCF-4E81-937C-97A4E439C94E}">
  <ds:schemaRefs/>
</ds:datastoreItem>
</file>

<file path=customXml/itemProps7.xml><?xml version="1.0" encoding="utf-8"?>
<ds:datastoreItem xmlns:ds="http://schemas.openxmlformats.org/officeDocument/2006/customXml" ds:itemID="{AAE52641-8E4C-4E4D-B0C0-E46CF9A10F2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5183</TotalTime>
  <Words>2195</Words>
  <Application>Microsoft Macintosh PowerPoint</Application>
  <PresentationFormat>Widescreen</PresentationFormat>
  <Paragraphs>397</Paragraphs>
  <Slides>43</Slides>
  <Notes>43</Notes>
  <HiddenSlides>11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Calibri Light</vt:lpstr>
      <vt:lpstr>Noto Sans Symbols</vt:lpstr>
      <vt:lpstr>Wingdings</vt:lpstr>
      <vt:lpstr>Presentation Headers</vt:lpstr>
      <vt:lpstr>StockImage_Slides</vt:lpstr>
      <vt:lpstr>Basic_Slides</vt:lpstr>
      <vt:lpstr>SectionHeader_Slides</vt:lpstr>
      <vt:lpstr>PowerPoint Presentation</vt:lpstr>
      <vt:lpstr>Workshop Agenda</vt:lpstr>
      <vt:lpstr>Your Business Accelerated</vt:lpstr>
      <vt:lpstr>PowerPoint Presentation</vt:lpstr>
      <vt:lpstr>Understanding your Cloud</vt:lpstr>
      <vt:lpstr>PowerPoint Presentation</vt:lpstr>
      <vt:lpstr>Cloud Insights Benefits Across the Organization</vt:lpstr>
      <vt:lpstr>PowerPoint Presentation</vt:lpstr>
      <vt:lpstr>PowerPoint Presentation</vt:lpstr>
      <vt:lpstr>  a massive        digital advantage”</vt:lpstr>
      <vt:lpstr>Control the performance and cost of your cloud workloads</vt:lpstr>
      <vt:lpstr>Outcomes Delivered</vt:lpstr>
      <vt:lpstr>Operational Pain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Action Plans and Next Steps</vt:lpstr>
      <vt:lpstr>PowerPoint Presentation</vt:lpstr>
      <vt:lpstr>Q&amp;A Discussion</vt:lpstr>
      <vt:lpstr>PowerPoint Presentation</vt:lpstr>
      <vt:lpstr>Backup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Cloud Insights Monitoring</vt:lpstr>
      <vt:lpstr>PowerPoint Presentation</vt:lpstr>
      <vt:lpstr>Action Plans and Next Steps</vt:lpstr>
      <vt:lpstr>Why Cloud Insights?</vt:lpstr>
      <vt:lpstr>What are Cloud Management Tools  and platforms?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Tully</dc:creator>
  <cp:lastModifiedBy>Doug Kryzan</cp:lastModifiedBy>
  <cp:revision>447</cp:revision>
  <dcterms:created xsi:type="dcterms:W3CDTF">2021-03-16T10:19:46Z</dcterms:created>
  <dcterms:modified xsi:type="dcterms:W3CDTF">2022-05-06T23:04:49Z</dcterms:modified>
</cp:coreProperties>
</file>