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8"/>
    <p:sldMasterId id="2147483687" r:id="rId9"/>
    <p:sldMasterId id="2147483688" r:id="rId10"/>
    <p:sldMasterId id="2147483686" r:id="rId11"/>
  </p:sldMasterIdLst>
  <p:notesMasterIdLst>
    <p:notesMasterId r:id="rId66"/>
  </p:notesMasterIdLst>
  <p:handoutMasterIdLst>
    <p:handoutMasterId r:id="rId67"/>
  </p:handoutMasterIdLst>
  <p:sldIdLst>
    <p:sldId id="267" r:id="rId12"/>
    <p:sldId id="282" r:id="rId13"/>
    <p:sldId id="2147376956" r:id="rId14"/>
    <p:sldId id="2147376487" r:id="rId15"/>
    <p:sldId id="2147376493" r:id="rId16"/>
    <p:sldId id="2147376957" r:id="rId17"/>
    <p:sldId id="2147376565" r:id="rId18"/>
    <p:sldId id="2147376566" r:id="rId19"/>
    <p:sldId id="2142532884" r:id="rId20"/>
    <p:sldId id="2348" r:id="rId21"/>
    <p:sldId id="2357" r:id="rId22"/>
    <p:sldId id="714" r:id="rId23"/>
    <p:sldId id="2349" r:id="rId24"/>
    <p:sldId id="2339" r:id="rId25"/>
    <p:sldId id="293" r:id="rId26"/>
    <p:sldId id="2147376587" r:id="rId27"/>
    <p:sldId id="287" r:id="rId28"/>
    <p:sldId id="288" r:id="rId29"/>
    <p:sldId id="2147376586" r:id="rId30"/>
    <p:sldId id="2147376584" r:id="rId31"/>
    <p:sldId id="2147376585" r:id="rId32"/>
    <p:sldId id="290" r:id="rId33"/>
    <p:sldId id="292" r:id="rId34"/>
    <p:sldId id="2147376588" r:id="rId35"/>
    <p:sldId id="2147376583" r:id="rId36"/>
    <p:sldId id="2147376573" r:id="rId37"/>
    <p:sldId id="2147376574" r:id="rId38"/>
    <p:sldId id="2147376572" r:id="rId39"/>
    <p:sldId id="279" r:id="rId40"/>
    <p:sldId id="2147376576" r:id="rId41"/>
    <p:sldId id="274" r:id="rId42"/>
    <p:sldId id="281" r:id="rId43"/>
    <p:sldId id="278" r:id="rId44"/>
    <p:sldId id="270" r:id="rId45"/>
    <p:sldId id="2147376555" r:id="rId46"/>
    <p:sldId id="2147376556" r:id="rId47"/>
    <p:sldId id="2147376568" r:id="rId48"/>
    <p:sldId id="2147376569" r:id="rId49"/>
    <p:sldId id="2147376570" r:id="rId50"/>
    <p:sldId id="2147376559" r:id="rId51"/>
    <p:sldId id="2147376560" r:id="rId52"/>
    <p:sldId id="2147376561" r:id="rId53"/>
    <p:sldId id="2147376562" r:id="rId54"/>
    <p:sldId id="2147376563" r:id="rId55"/>
    <p:sldId id="2147376564" r:id="rId56"/>
    <p:sldId id="2147376579" r:id="rId57"/>
    <p:sldId id="2147376554" r:id="rId58"/>
    <p:sldId id="2147376557" r:id="rId59"/>
    <p:sldId id="2147376558" r:id="rId60"/>
    <p:sldId id="286" r:id="rId61"/>
    <p:sldId id="2147376567" r:id="rId62"/>
    <p:sldId id="291" r:id="rId63"/>
    <p:sldId id="301" r:id="rId64"/>
    <p:sldId id="2147376571" r:id="rId65"/>
  </p:sldIdLst>
  <p:sldSz cx="12192000" cy="6858000"/>
  <p:notesSz cx="6858000" cy="9144000"/>
  <p:custDataLst>
    <p:custData r:id="rId6"/>
    <p:custData r:id="rId1"/>
    <p:custData r:id="rId7"/>
    <p:custData r:id="rId5"/>
    <p:custData r:id="rId3"/>
    <p:custData r:id="rId2"/>
    <p:custData r:id="rId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a Tully" initials="AT" lastIdx="1" clrIdx="0">
    <p:extLst>
      <p:ext uri="{19B8F6BF-5375-455C-9EA6-DF929625EA0E}">
        <p15:presenceInfo xmlns:p15="http://schemas.microsoft.com/office/powerpoint/2012/main" userId="8c0c3855522b79a9" providerId="Windows Live"/>
      </p:ext>
    </p:extLst>
  </p:cmAuthor>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D0B8"/>
    <a:srgbClr val="FFFFFF"/>
    <a:srgbClr val="D6ECE1"/>
    <a:srgbClr val="2B6DB5"/>
    <a:srgbClr val="D2D3D4"/>
    <a:srgbClr val="D1D8EF"/>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82" autoAdjust="0"/>
    <p:restoredTop sz="92313"/>
  </p:normalViewPr>
  <p:slideViewPr>
    <p:cSldViewPr snapToGrid="0">
      <p:cViewPr varScale="1">
        <p:scale>
          <a:sx n="113" d="100"/>
          <a:sy n="113" d="100"/>
        </p:scale>
        <p:origin x="800" y="184"/>
      </p:cViewPr>
      <p:guideLst/>
    </p:cSldViewPr>
  </p:slideViewPr>
  <p:notesTextViewPr>
    <p:cViewPr>
      <p:scale>
        <a:sx n="1" d="1"/>
        <a:sy n="1" d="1"/>
      </p:scale>
      <p:origin x="0" y="0"/>
    </p:cViewPr>
  </p:notesTextViewPr>
  <p:sorterViewPr>
    <p:cViewPr>
      <p:scale>
        <a:sx n="165" d="100"/>
        <a:sy n="165" d="100"/>
      </p:scale>
      <p:origin x="0" y="0"/>
    </p:cViewPr>
  </p:sorterViewPr>
  <p:notesViewPr>
    <p:cSldViewPr snapToGrid="0">
      <p:cViewPr varScale="1">
        <p:scale>
          <a:sx n="37" d="100"/>
          <a:sy n="37" d="100"/>
        </p:scale>
        <p:origin x="3138" y="4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commentAuthors" Target="commentAuthors.xml"/><Relationship Id="rId7" Type="http://schemas.openxmlformats.org/officeDocument/2006/relationships/customXml" Target="../customXml/item7.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4.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notesMaster" Target="notesMasters/notesMaster1.xml"/><Relationship Id="rId5" Type="http://schemas.openxmlformats.org/officeDocument/2006/relationships/customXml" Target="../customXml/item5.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presProps" Target="presProps.xml"/><Relationship Id="rId8" Type="http://schemas.openxmlformats.org/officeDocument/2006/relationships/slideMaster" Target="slideMasters/slideMaster1.xml"/><Relationship Id="rId51" Type="http://schemas.openxmlformats.org/officeDocument/2006/relationships/slide" Target="slides/slide40.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handoutMaster" Target="handoutMasters/handoutMaster1.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3.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4" Type="http://schemas.openxmlformats.org/officeDocument/2006/relationships/customXml" Target="../customXml/item4.xml"/><Relationship Id="rId9" Type="http://schemas.openxmlformats.org/officeDocument/2006/relationships/slideMaster" Target="slideMasters/slideMaster2.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Source</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59FD-485F-8ACD-8BA536F112D7}"/>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59FD-485F-8ACD-8BA536F112D7}"/>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5-59FD-485F-8ACD-8BA536F112D7}"/>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7-59FD-485F-8ACD-8BA536F112D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Sheet1!$A$2:$A$5</c:f>
              <c:strCache>
                <c:ptCount val="4"/>
                <c:pt idx="0">
                  <c:v>Malicious or Compromised User</c:v>
                </c:pt>
                <c:pt idx="1">
                  <c:v>Accidental Loss</c:v>
                </c:pt>
                <c:pt idx="2">
                  <c:v>Unknown</c:v>
                </c:pt>
                <c:pt idx="3">
                  <c:v>Stolen or Lost Device</c:v>
                </c:pt>
              </c:strCache>
            </c:strRef>
          </c:cat>
          <c:val>
            <c:numRef>
              <c:f>Sheet1!$B$2:$B$5</c:f>
              <c:numCache>
                <c:formatCode>0.00%</c:formatCode>
                <c:ptCount val="4"/>
                <c:pt idx="0">
                  <c:v>0.62729999999999997</c:v>
                </c:pt>
                <c:pt idx="1">
                  <c:v>0.3362</c:v>
                </c:pt>
                <c:pt idx="2">
                  <c:v>2.3300000000000001E-2</c:v>
                </c:pt>
                <c:pt idx="3">
                  <c:v>1.3299999999999999E-2</c:v>
                </c:pt>
              </c:numCache>
            </c:numRef>
          </c:val>
          <c:extLst>
            <c:ext xmlns:c16="http://schemas.microsoft.com/office/drawing/2014/chart" uri="{C3380CC4-5D6E-409C-BE32-E72D297353CC}">
              <c16:uniqueId val="{00000008-59FD-485F-8ACD-8BA536F112D7}"/>
            </c:ext>
          </c:extLst>
        </c:ser>
        <c:dLbls>
          <c:showLegendKey val="0"/>
          <c:showVal val="0"/>
          <c:showCatName val="0"/>
          <c:showSerName val="0"/>
          <c:showPercent val="0"/>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ln>
                  <a:solidFill>
                    <a:schemeClr val="accent1"/>
                  </a:solidFill>
                </a:ln>
                <a:solidFill>
                  <a:schemeClr val="tx2"/>
                </a:solidFill>
                <a:effectLst/>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384C580-6A7A-4A6A-83BE-FDFDDCF752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Calibri" panose="020F0502020204030204" pitchFamily="34" charset="0"/>
            </a:endParaRPr>
          </a:p>
        </p:txBody>
      </p:sp>
      <p:sp>
        <p:nvSpPr>
          <p:cNvPr id="3" name="Date Placeholder 2">
            <a:extLst>
              <a:ext uri="{FF2B5EF4-FFF2-40B4-BE49-F238E27FC236}">
                <a16:creationId xmlns:a16="http://schemas.microsoft.com/office/drawing/2014/main" id="{5490EC40-6EF3-49D4-9E56-F063F66B285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39DF5E-E332-485E-8C4C-A885343604D1}" type="datetimeFigureOut">
              <a:rPr lang="en-GB" smtClean="0">
                <a:latin typeface="Calibri" panose="020F0502020204030204" pitchFamily="34" charset="0"/>
              </a:rPr>
              <a:t>05/04/2022</a:t>
            </a:fld>
            <a:endParaRPr lang="en-GB" dirty="0">
              <a:latin typeface="Calibri" panose="020F0502020204030204" pitchFamily="34" charset="0"/>
            </a:endParaRPr>
          </a:p>
        </p:txBody>
      </p:sp>
      <p:sp>
        <p:nvSpPr>
          <p:cNvPr id="4" name="Footer Placeholder 3">
            <a:extLst>
              <a:ext uri="{FF2B5EF4-FFF2-40B4-BE49-F238E27FC236}">
                <a16:creationId xmlns:a16="http://schemas.microsoft.com/office/drawing/2014/main" id="{409CB91E-7AC7-4376-B1B0-E3DDFFC189B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Calibri" panose="020F0502020204030204" pitchFamily="34" charset="0"/>
            </a:endParaRPr>
          </a:p>
        </p:txBody>
      </p:sp>
      <p:sp>
        <p:nvSpPr>
          <p:cNvPr id="5" name="Slide Number Placeholder 4">
            <a:extLst>
              <a:ext uri="{FF2B5EF4-FFF2-40B4-BE49-F238E27FC236}">
                <a16:creationId xmlns:a16="http://schemas.microsoft.com/office/drawing/2014/main" id="{11E0C242-2B30-47C1-BDF6-110939C755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76C2D5-4FCC-4C6A-B879-B7D670296008}" type="slidenum">
              <a:rPr lang="en-GB" smtClean="0">
                <a:latin typeface="Calibri" panose="020F0502020204030204" pitchFamily="34" charset="0"/>
              </a:rPr>
              <a:t>‹#›</a:t>
            </a:fld>
            <a:endParaRPr lang="en-GB" dirty="0">
              <a:latin typeface="Calibri" panose="020F0502020204030204" pitchFamily="34" charset="0"/>
            </a:endParaRPr>
          </a:p>
        </p:txBody>
      </p:sp>
    </p:spTree>
    <p:extLst>
      <p:ext uri="{BB962C8B-B14F-4D97-AF65-F5344CB8AC3E}">
        <p14:creationId xmlns:p14="http://schemas.microsoft.com/office/powerpoint/2010/main" val="25515873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alibri" panose="020F050202020403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alibri" panose="020F0502020204030204" pitchFamily="34" charset="0"/>
              </a:defRPr>
            </a:lvl1pPr>
          </a:lstStyle>
          <a:p>
            <a:fld id="{77A400B2-EE6A-46E2-A740-4DC5E861A5EB}" type="datetimeFigureOut">
              <a:rPr lang="en-GB" smtClean="0"/>
              <a:pPr/>
              <a:t>05/04/2022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alibri" panose="020F050202020403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alibri" panose="020F0502020204030204" pitchFamily="34" charset="0"/>
              </a:defRPr>
            </a:lvl1pPr>
          </a:lstStyle>
          <a:p>
            <a:fld id="{483DF6D2-5E0F-40E2-846E-CC95AD9ABC6A}" type="slidenum">
              <a:rPr lang="en-GB" smtClean="0"/>
              <a:pPr/>
              <a:t>‹#›</a:t>
            </a:fld>
            <a:endParaRPr lang="en-GB" dirty="0"/>
          </a:p>
        </p:txBody>
      </p:sp>
    </p:spTree>
    <p:extLst>
      <p:ext uri="{BB962C8B-B14F-4D97-AF65-F5344CB8AC3E}">
        <p14:creationId xmlns:p14="http://schemas.microsoft.com/office/powerpoint/2010/main" val="3482948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3DF6D2-5E0F-40E2-846E-CC95AD9ABC6A}" type="slidenum">
              <a:rPr lang="en-GB" smtClean="0"/>
              <a:pPr/>
              <a:t>1</a:t>
            </a:fld>
            <a:endParaRPr lang="en-GB" dirty="0"/>
          </a:p>
        </p:txBody>
      </p:sp>
    </p:spTree>
    <p:extLst>
      <p:ext uri="{BB962C8B-B14F-4D97-AF65-F5344CB8AC3E}">
        <p14:creationId xmlns:p14="http://schemas.microsoft.com/office/powerpoint/2010/main" val="1567236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4950" indent="-234950"/>
            <a:r>
              <a:rPr lang="en-US">
                <a:ea typeface="+mn-lt"/>
                <a:cs typeface="+mn-lt"/>
              </a:rPr>
              <a:t>63% of all data breaches are caused by insider threats</a:t>
            </a:r>
          </a:p>
          <a:p>
            <a:pPr marL="234950" indent="-234950"/>
            <a:r>
              <a:rPr lang="en-US">
                <a:ea typeface="+mn-lt"/>
                <a:cs typeface="+mn-lt"/>
              </a:rPr>
              <a:t>Conventional security models operate on the outdated assumption that everything on the inside of an organization’s network can be trusted. Inside Threats are left invisible, uninspected, and free to extract sensitive, valuable business data.</a:t>
            </a:r>
            <a:endParaRPr lang="en-US">
              <a:cs typeface="Arial"/>
            </a:endParaRPr>
          </a:p>
          <a:p>
            <a:pPr marL="234950" indent="-234950"/>
            <a:r>
              <a:rPr lang="en-US">
                <a:ea typeface="+mn-lt"/>
                <a:cs typeface="+mn-lt"/>
              </a:rPr>
              <a:t>Cloud Secure doesn’t assume a trusted internal network; instead, it trusts no one. It inspects and analyzes all data access activity in real time to detect malicious behaviors.</a:t>
            </a:r>
            <a:endParaRPr lang="en-US"/>
          </a:p>
          <a:p>
            <a:pPr marL="234950" indent="-234950"/>
            <a:endParaRPr lang="en-US">
              <a:cs typeface="Arial"/>
            </a:endParaRPr>
          </a:p>
          <a:p>
            <a:endParaRPr lang="de-DE"/>
          </a:p>
        </p:txBody>
      </p:sp>
      <p:sp>
        <p:nvSpPr>
          <p:cNvPr id="4" name="Footer Placeholder 3"/>
          <p:cNvSpPr>
            <a:spLocks noGrp="1"/>
          </p:cNvSpPr>
          <p:nvPr>
            <p:ph type="ftr" sz="quarter" idx="4"/>
          </p:nvPr>
        </p:nvSpPr>
        <p:spPr/>
        <p:txBody>
          <a:bodyPr/>
          <a:lstStyle/>
          <a:p>
            <a:r>
              <a:rPr lang="en-US"/>
              <a:t>© 2017 NetApp, Inc. All rights reserved.  --- NETAPP CONFIDENTIAL ---</a:t>
            </a:r>
          </a:p>
        </p:txBody>
      </p:sp>
      <p:sp>
        <p:nvSpPr>
          <p:cNvPr id="5" name="Slide Number Placeholder 4"/>
          <p:cNvSpPr>
            <a:spLocks noGrp="1"/>
          </p:cNvSpPr>
          <p:nvPr>
            <p:ph type="sldNum" sz="quarter" idx="5"/>
          </p:nvPr>
        </p:nvSpPr>
        <p:spPr/>
        <p:txBody>
          <a:bodyPr/>
          <a:lstStyle/>
          <a:p>
            <a:fld id="{16AA2537-0790-4789-A16C-397C663A3332}" type="slidenum">
              <a:rPr lang="en-US" smtClean="0"/>
              <a:pPr/>
              <a:t>11</a:t>
            </a:fld>
            <a:endParaRPr lang="en-US"/>
          </a:p>
        </p:txBody>
      </p:sp>
    </p:spTree>
    <p:extLst>
      <p:ext uri="{BB962C8B-B14F-4D97-AF65-F5344CB8AC3E}">
        <p14:creationId xmlns:p14="http://schemas.microsoft.com/office/powerpoint/2010/main" val="534778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Danny</a:t>
            </a:r>
          </a:p>
        </p:txBody>
      </p:sp>
      <p:sp>
        <p:nvSpPr>
          <p:cNvPr id="4" name="Slide Number Placeholder 3"/>
          <p:cNvSpPr>
            <a:spLocks noGrp="1"/>
          </p:cNvSpPr>
          <p:nvPr>
            <p:ph type="sldNum" sz="quarter" idx="5"/>
          </p:nvPr>
        </p:nvSpPr>
        <p:spPr/>
        <p:txBody>
          <a:bodyPr/>
          <a:lstStyle/>
          <a:p>
            <a:fld id="{483DF6D2-5E0F-40E2-846E-CC95AD9ABC6A}" type="slidenum">
              <a:rPr lang="en-GB" smtClean="0"/>
              <a:pPr/>
              <a:t>15</a:t>
            </a:fld>
            <a:endParaRPr lang="en-GB" dirty="0"/>
          </a:p>
        </p:txBody>
      </p:sp>
    </p:spTree>
    <p:extLst>
      <p:ext uri="{BB962C8B-B14F-4D97-AF65-F5344CB8AC3E}">
        <p14:creationId xmlns:p14="http://schemas.microsoft.com/office/powerpoint/2010/main" val="1543524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3DF6D2-5E0F-40E2-846E-CC95AD9ABC6A}" type="slidenum">
              <a:rPr lang="en-GB" smtClean="0"/>
              <a:pPr/>
              <a:t>17</a:t>
            </a:fld>
            <a:endParaRPr lang="en-GB" dirty="0"/>
          </a:p>
        </p:txBody>
      </p:sp>
    </p:spTree>
    <p:extLst>
      <p:ext uri="{BB962C8B-B14F-4D97-AF65-F5344CB8AC3E}">
        <p14:creationId xmlns:p14="http://schemas.microsoft.com/office/powerpoint/2010/main" val="3243000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18</a:t>
            </a:fld>
            <a:endParaRPr lang="en-GB" dirty="0"/>
          </a:p>
        </p:txBody>
      </p:sp>
    </p:spTree>
    <p:extLst>
      <p:ext uri="{BB962C8B-B14F-4D97-AF65-F5344CB8AC3E}">
        <p14:creationId xmlns:p14="http://schemas.microsoft.com/office/powerpoint/2010/main" val="714504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22</a:t>
            </a:fld>
            <a:endParaRPr lang="en-GB" dirty="0"/>
          </a:p>
        </p:txBody>
      </p:sp>
    </p:spTree>
    <p:extLst>
      <p:ext uri="{BB962C8B-B14F-4D97-AF65-F5344CB8AC3E}">
        <p14:creationId xmlns:p14="http://schemas.microsoft.com/office/powerpoint/2010/main" val="2512717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23</a:t>
            </a:fld>
            <a:endParaRPr lang="en-GB" dirty="0"/>
          </a:p>
        </p:txBody>
      </p:sp>
    </p:spTree>
    <p:extLst>
      <p:ext uri="{BB962C8B-B14F-4D97-AF65-F5344CB8AC3E}">
        <p14:creationId xmlns:p14="http://schemas.microsoft.com/office/powerpoint/2010/main" val="1661691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24</a:t>
            </a:fld>
            <a:endParaRPr lang="en-GB" dirty="0"/>
          </a:p>
        </p:txBody>
      </p:sp>
    </p:spTree>
    <p:extLst>
      <p:ext uri="{BB962C8B-B14F-4D97-AF65-F5344CB8AC3E}">
        <p14:creationId xmlns:p14="http://schemas.microsoft.com/office/powerpoint/2010/main" val="764014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3DF6D2-5E0F-40E2-846E-CC95AD9ABC6A}" type="slidenum">
              <a:rPr lang="en-GB" smtClean="0"/>
              <a:pPr/>
              <a:t>25</a:t>
            </a:fld>
            <a:endParaRPr lang="en-GB" dirty="0"/>
          </a:p>
        </p:txBody>
      </p:sp>
    </p:spTree>
    <p:extLst>
      <p:ext uri="{BB962C8B-B14F-4D97-AF65-F5344CB8AC3E}">
        <p14:creationId xmlns:p14="http://schemas.microsoft.com/office/powerpoint/2010/main" val="329758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26</a:t>
            </a:fld>
            <a:endParaRPr lang="en-GB" dirty="0"/>
          </a:p>
        </p:txBody>
      </p:sp>
    </p:spTree>
    <p:extLst>
      <p:ext uri="{BB962C8B-B14F-4D97-AF65-F5344CB8AC3E}">
        <p14:creationId xmlns:p14="http://schemas.microsoft.com/office/powerpoint/2010/main" val="6635482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27</a:t>
            </a:fld>
            <a:endParaRPr lang="en-GB" dirty="0"/>
          </a:p>
        </p:txBody>
      </p:sp>
    </p:spTree>
    <p:extLst>
      <p:ext uri="{BB962C8B-B14F-4D97-AF65-F5344CB8AC3E}">
        <p14:creationId xmlns:p14="http://schemas.microsoft.com/office/powerpoint/2010/main" val="2601386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3DF6D2-5E0F-40E2-846E-CC95AD9ABC6A}" type="slidenum">
              <a:rPr lang="en-GB" smtClean="0"/>
              <a:pPr/>
              <a:t>2</a:t>
            </a:fld>
            <a:endParaRPr lang="en-GB" dirty="0"/>
          </a:p>
        </p:txBody>
      </p:sp>
    </p:spTree>
    <p:extLst>
      <p:ext uri="{BB962C8B-B14F-4D97-AF65-F5344CB8AC3E}">
        <p14:creationId xmlns:p14="http://schemas.microsoft.com/office/powerpoint/2010/main" val="33335337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28</a:t>
            </a:fld>
            <a:endParaRPr lang="en-GB" dirty="0"/>
          </a:p>
        </p:txBody>
      </p:sp>
    </p:spTree>
    <p:extLst>
      <p:ext uri="{BB962C8B-B14F-4D97-AF65-F5344CB8AC3E}">
        <p14:creationId xmlns:p14="http://schemas.microsoft.com/office/powerpoint/2010/main" val="5057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29</a:t>
            </a:fld>
            <a:endParaRPr lang="en-GB" dirty="0"/>
          </a:p>
        </p:txBody>
      </p:sp>
    </p:spTree>
    <p:extLst>
      <p:ext uri="{BB962C8B-B14F-4D97-AF65-F5344CB8AC3E}">
        <p14:creationId xmlns:p14="http://schemas.microsoft.com/office/powerpoint/2010/main" val="15563892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30</a:t>
            </a:fld>
            <a:endParaRPr lang="en-GB" dirty="0"/>
          </a:p>
        </p:txBody>
      </p:sp>
    </p:spTree>
    <p:extLst>
      <p:ext uri="{BB962C8B-B14F-4D97-AF65-F5344CB8AC3E}">
        <p14:creationId xmlns:p14="http://schemas.microsoft.com/office/powerpoint/2010/main" val="15724237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31</a:t>
            </a:fld>
            <a:endParaRPr lang="en-GB" dirty="0"/>
          </a:p>
        </p:txBody>
      </p:sp>
    </p:spTree>
    <p:extLst>
      <p:ext uri="{BB962C8B-B14F-4D97-AF65-F5344CB8AC3E}">
        <p14:creationId xmlns:p14="http://schemas.microsoft.com/office/powerpoint/2010/main" val="28285773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Paul</a:t>
            </a:r>
          </a:p>
        </p:txBody>
      </p:sp>
      <p:sp>
        <p:nvSpPr>
          <p:cNvPr id="4" name="Slide Number Placeholder 3"/>
          <p:cNvSpPr>
            <a:spLocks noGrp="1"/>
          </p:cNvSpPr>
          <p:nvPr>
            <p:ph type="sldNum" sz="quarter" idx="5"/>
          </p:nvPr>
        </p:nvSpPr>
        <p:spPr/>
        <p:txBody>
          <a:bodyPr/>
          <a:lstStyle/>
          <a:p>
            <a:fld id="{483DF6D2-5E0F-40E2-846E-CC95AD9ABC6A}" type="slidenum">
              <a:rPr lang="en-GB" smtClean="0"/>
              <a:pPr/>
              <a:t>32</a:t>
            </a:fld>
            <a:endParaRPr lang="en-GB" dirty="0"/>
          </a:p>
        </p:txBody>
      </p:sp>
    </p:spTree>
    <p:extLst>
      <p:ext uri="{BB962C8B-B14F-4D97-AF65-F5344CB8AC3E}">
        <p14:creationId xmlns:p14="http://schemas.microsoft.com/office/powerpoint/2010/main" val="22097793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3DF6D2-5E0F-40E2-846E-CC95AD9ABC6A}" type="slidenum">
              <a:rPr lang="en-GB" smtClean="0"/>
              <a:pPr/>
              <a:t>33</a:t>
            </a:fld>
            <a:endParaRPr lang="en-GB" dirty="0"/>
          </a:p>
        </p:txBody>
      </p:sp>
    </p:spTree>
    <p:extLst>
      <p:ext uri="{BB962C8B-B14F-4D97-AF65-F5344CB8AC3E}">
        <p14:creationId xmlns:p14="http://schemas.microsoft.com/office/powerpoint/2010/main" val="5393347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34</a:t>
            </a:fld>
            <a:endParaRPr lang="en-GB" dirty="0"/>
          </a:p>
        </p:txBody>
      </p:sp>
    </p:spTree>
    <p:extLst>
      <p:ext uri="{BB962C8B-B14F-4D97-AF65-F5344CB8AC3E}">
        <p14:creationId xmlns:p14="http://schemas.microsoft.com/office/powerpoint/2010/main" val="37550153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35</a:t>
            </a:fld>
            <a:endParaRPr lang="en-GB" dirty="0"/>
          </a:p>
        </p:txBody>
      </p:sp>
    </p:spTree>
    <p:extLst>
      <p:ext uri="{BB962C8B-B14F-4D97-AF65-F5344CB8AC3E}">
        <p14:creationId xmlns:p14="http://schemas.microsoft.com/office/powerpoint/2010/main" val="36599747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36</a:t>
            </a:fld>
            <a:endParaRPr lang="en-GB" dirty="0"/>
          </a:p>
        </p:txBody>
      </p:sp>
    </p:spTree>
    <p:extLst>
      <p:ext uri="{BB962C8B-B14F-4D97-AF65-F5344CB8AC3E}">
        <p14:creationId xmlns:p14="http://schemas.microsoft.com/office/powerpoint/2010/main" val="3632633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37</a:t>
            </a:fld>
            <a:endParaRPr lang="en-GB" dirty="0"/>
          </a:p>
        </p:txBody>
      </p:sp>
    </p:spTree>
    <p:extLst>
      <p:ext uri="{BB962C8B-B14F-4D97-AF65-F5344CB8AC3E}">
        <p14:creationId xmlns:p14="http://schemas.microsoft.com/office/powerpoint/2010/main" val="1042926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0D5E1CC-8D61-7E42-9EC1-66E2EA138FA9}" type="slidenum">
              <a:rPr lang="en-US" smtClean="0"/>
              <a:t>4</a:t>
            </a:fld>
            <a:endParaRPr lang="en-US"/>
          </a:p>
        </p:txBody>
      </p:sp>
    </p:spTree>
    <p:extLst>
      <p:ext uri="{BB962C8B-B14F-4D97-AF65-F5344CB8AC3E}">
        <p14:creationId xmlns:p14="http://schemas.microsoft.com/office/powerpoint/2010/main" val="67005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38</a:t>
            </a:fld>
            <a:endParaRPr lang="en-GB" dirty="0"/>
          </a:p>
        </p:txBody>
      </p:sp>
    </p:spTree>
    <p:extLst>
      <p:ext uri="{BB962C8B-B14F-4D97-AF65-F5344CB8AC3E}">
        <p14:creationId xmlns:p14="http://schemas.microsoft.com/office/powerpoint/2010/main" val="2806122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39</a:t>
            </a:fld>
            <a:endParaRPr lang="en-GB" dirty="0"/>
          </a:p>
        </p:txBody>
      </p:sp>
    </p:spTree>
    <p:extLst>
      <p:ext uri="{BB962C8B-B14F-4D97-AF65-F5344CB8AC3E}">
        <p14:creationId xmlns:p14="http://schemas.microsoft.com/office/powerpoint/2010/main" val="26422242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40</a:t>
            </a:fld>
            <a:endParaRPr lang="en-GB" dirty="0"/>
          </a:p>
        </p:txBody>
      </p:sp>
    </p:spTree>
    <p:extLst>
      <p:ext uri="{BB962C8B-B14F-4D97-AF65-F5344CB8AC3E}">
        <p14:creationId xmlns:p14="http://schemas.microsoft.com/office/powerpoint/2010/main" val="15626272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41</a:t>
            </a:fld>
            <a:endParaRPr lang="en-GB" dirty="0"/>
          </a:p>
        </p:txBody>
      </p:sp>
    </p:spTree>
    <p:extLst>
      <p:ext uri="{BB962C8B-B14F-4D97-AF65-F5344CB8AC3E}">
        <p14:creationId xmlns:p14="http://schemas.microsoft.com/office/powerpoint/2010/main" val="35707725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42</a:t>
            </a:fld>
            <a:endParaRPr lang="en-GB" dirty="0"/>
          </a:p>
        </p:txBody>
      </p:sp>
    </p:spTree>
    <p:extLst>
      <p:ext uri="{BB962C8B-B14F-4D97-AF65-F5344CB8AC3E}">
        <p14:creationId xmlns:p14="http://schemas.microsoft.com/office/powerpoint/2010/main" val="15455746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43</a:t>
            </a:fld>
            <a:endParaRPr lang="en-GB" dirty="0"/>
          </a:p>
        </p:txBody>
      </p:sp>
    </p:spTree>
    <p:extLst>
      <p:ext uri="{BB962C8B-B14F-4D97-AF65-F5344CB8AC3E}">
        <p14:creationId xmlns:p14="http://schemas.microsoft.com/office/powerpoint/2010/main" val="29521008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44</a:t>
            </a:fld>
            <a:endParaRPr lang="en-GB" dirty="0"/>
          </a:p>
        </p:txBody>
      </p:sp>
    </p:spTree>
    <p:extLst>
      <p:ext uri="{BB962C8B-B14F-4D97-AF65-F5344CB8AC3E}">
        <p14:creationId xmlns:p14="http://schemas.microsoft.com/office/powerpoint/2010/main" val="39147084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45</a:t>
            </a:fld>
            <a:endParaRPr lang="en-GB" dirty="0"/>
          </a:p>
        </p:txBody>
      </p:sp>
    </p:spTree>
    <p:extLst>
      <p:ext uri="{BB962C8B-B14F-4D97-AF65-F5344CB8AC3E}">
        <p14:creationId xmlns:p14="http://schemas.microsoft.com/office/powerpoint/2010/main" val="14963897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46</a:t>
            </a:fld>
            <a:endParaRPr lang="en-GB" dirty="0"/>
          </a:p>
        </p:txBody>
      </p:sp>
    </p:spTree>
    <p:extLst>
      <p:ext uri="{BB962C8B-B14F-4D97-AF65-F5344CB8AC3E}">
        <p14:creationId xmlns:p14="http://schemas.microsoft.com/office/powerpoint/2010/main" val="26844080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47</a:t>
            </a:fld>
            <a:endParaRPr lang="en-GB" dirty="0"/>
          </a:p>
        </p:txBody>
      </p:sp>
    </p:spTree>
    <p:extLst>
      <p:ext uri="{BB962C8B-B14F-4D97-AF65-F5344CB8AC3E}">
        <p14:creationId xmlns:p14="http://schemas.microsoft.com/office/powerpoint/2010/main" val="250137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0D5E1CC-8D61-7E42-9EC1-66E2EA138FA9}" type="slidenum">
              <a:rPr lang="en-US" smtClean="0"/>
              <a:t>5</a:t>
            </a:fld>
            <a:endParaRPr lang="en-US"/>
          </a:p>
        </p:txBody>
      </p:sp>
    </p:spTree>
    <p:extLst>
      <p:ext uri="{BB962C8B-B14F-4D97-AF65-F5344CB8AC3E}">
        <p14:creationId xmlns:p14="http://schemas.microsoft.com/office/powerpoint/2010/main" val="39605185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48</a:t>
            </a:fld>
            <a:endParaRPr lang="en-GB" dirty="0"/>
          </a:p>
        </p:txBody>
      </p:sp>
    </p:spTree>
    <p:extLst>
      <p:ext uri="{BB962C8B-B14F-4D97-AF65-F5344CB8AC3E}">
        <p14:creationId xmlns:p14="http://schemas.microsoft.com/office/powerpoint/2010/main" val="18557553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3DF6D2-5E0F-40E2-846E-CC95AD9ABC6A}" type="slidenum">
              <a:rPr lang="en-GB" smtClean="0"/>
              <a:pPr/>
              <a:t>49</a:t>
            </a:fld>
            <a:endParaRPr lang="en-GB" dirty="0"/>
          </a:p>
        </p:txBody>
      </p:sp>
    </p:spTree>
    <p:extLst>
      <p:ext uri="{BB962C8B-B14F-4D97-AF65-F5344CB8AC3E}">
        <p14:creationId xmlns:p14="http://schemas.microsoft.com/office/powerpoint/2010/main" val="17099816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3DF6D2-5E0F-40E2-846E-CC95AD9ABC6A}" type="slidenum">
              <a:rPr lang="en-GB" smtClean="0"/>
              <a:pPr/>
              <a:t>50</a:t>
            </a:fld>
            <a:endParaRPr lang="en-GB" dirty="0"/>
          </a:p>
        </p:txBody>
      </p:sp>
    </p:spTree>
    <p:extLst>
      <p:ext uri="{BB962C8B-B14F-4D97-AF65-F5344CB8AC3E}">
        <p14:creationId xmlns:p14="http://schemas.microsoft.com/office/powerpoint/2010/main" val="26366760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51</a:t>
            </a:fld>
            <a:endParaRPr lang="en-GB" dirty="0"/>
          </a:p>
        </p:txBody>
      </p:sp>
    </p:spTree>
    <p:extLst>
      <p:ext uri="{BB962C8B-B14F-4D97-AF65-F5344CB8AC3E}">
        <p14:creationId xmlns:p14="http://schemas.microsoft.com/office/powerpoint/2010/main" val="20485805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3DF6D2-5E0F-40E2-846E-CC95AD9ABC6A}" type="slidenum">
              <a:rPr lang="en-GB" smtClean="0"/>
              <a:pPr/>
              <a:t>52</a:t>
            </a:fld>
            <a:endParaRPr lang="en-GB" dirty="0"/>
          </a:p>
        </p:txBody>
      </p:sp>
    </p:spTree>
    <p:extLst>
      <p:ext uri="{BB962C8B-B14F-4D97-AF65-F5344CB8AC3E}">
        <p14:creationId xmlns:p14="http://schemas.microsoft.com/office/powerpoint/2010/main" val="41865599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53</a:t>
            </a:fld>
            <a:endParaRPr lang="en-GB" dirty="0"/>
          </a:p>
        </p:txBody>
      </p:sp>
    </p:spTree>
    <p:extLst>
      <p:ext uri="{BB962C8B-B14F-4D97-AF65-F5344CB8AC3E}">
        <p14:creationId xmlns:p14="http://schemas.microsoft.com/office/powerpoint/2010/main" val="27232134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54</a:t>
            </a:fld>
            <a:endParaRPr lang="en-GB" dirty="0"/>
          </a:p>
        </p:txBody>
      </p:sp>
    </p:spTree>
    <p:extLst>
      <p:ext uri="{BB962C8B-B14F-4D97-AF65-F5344CB8AC3E}">
        <p14:creationId xmlns:p14="http://schemas.microsoft.com/office/powerpoint/2010/main" val="3566258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0D5E1CC-8D61-7E42-9EC1-66E2EA138FA9}" type="slidenum">
              <a:rPr lang="en-US" smtClean="0"/>
              <a:t>6</a:t>
            </a:fld>
            <a:endParaRPr lang="en-US"/>
          </a:p>
        </p:txBody>
      </p:sp>
    </p:spTree>
    <p:extLst>
      <p:ext uri="{BB962C8B-B14F-4D97-AF65-F5344CB8AC3E}">
        <p14:creationId xmlns:p14="http://schemas.microsoft.com/office/powerpoint/2010/main" val="3099924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3DF6D2-5E0F-40E2-846E-CC95AD9ABC6A}" type="slidenum">
              <a:rPr lang="en-GB" smtClean="0"/>
              <a:pPr/>
              <a:t>7</a:t>
            </a:fld>
            <a:endParaRPr lang="en-GB" dirty="0"/>
          </a:p>
        </p:txBody>
      </p:sp>
    </p:spTree>
    <p:extLst>
      <p:ext uri="{BB962C8B-B14F-4D97-AF65-F5344CB8AC3E}">
        <p14:creationId xmlns:p14="http://schemas.microsoft.com/office/powerpoint/2010/main" val="4018905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3DF6D2-5E0F-40E2-846E-CC95AD9ABC6A}" type="slidenum">
              <a:rPr lang="en-GB" smtClean="0"/>
              <a:pPr/>
              <a:t>8</a:t>
            </a:fld>
            <a:endParaRPr lang="en-GB" dirty="0"/>
          </a:p>
        </p:txBody>
      </p:sp>
    </p:spTree>
    <p:extLst>
      <p:ext uri="{BB962C8B-B14F-4D97-AF65-F5344CB8AC3E}">
        <p14:creationId xmlns:p14="http://schemas.microsoft.com/office/powerpoint/2010/main" val="2803007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0D5E1CC-8D61-7E42-9EC1-66E2EA138FA9}" type="slidenum">
              <a:rPr lang="en-US" smtClean="0"/>
              <a:t>9</a:t>
            </a:fld>
            <a:endParaRPr lang="en-US"/>
          </a:p>
        </p:txBody>
      </p:sp>
    </p:spTree>
    <p:extLst>
      <p:ext uri="{BB962C8B-B14F-4D97-AF65-F5344CB8AC3E}">
        <p14:creationId xmlns:p14="http://schemas.microsoft.com/office/powerpoint/2010/main" val="1313301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Examples:</a:t>
            </a:r>
          </a:p>
          <a:p>
            <a:pPr lvl="1"/>
            <a:r>
              <a:rPr lang="en-US"/>
              <a:t>Risking in organization’s data being misused by malicious or compromised users</a:t>
            </a:r>
            <a:endParaRPr lang="de-DE"/>
          </a:p>
          <a:p>
            <a:pPr lvl="2"/>
            <a:r>
              <a:rPr lang="en-US"/>
              <a:t>It’s estimated that a company is infected with ransomware every 40 seconds.</a:t>
            </a:r>
          </a:p>
          <a:p>
            <a:pPr lvl="2"/>
            <a:r>
              <a:rPr lang="en-US"/>
              <a:t>The malware, the best known examples of which include WannaCry and Petya, encrypts files. Affected companies are asked for a ransom. If ransomware is not detected very quickly, data can be lost. Worst of all: Just one click by an employee is enough to infect the network. It’s not only files on the local computer that are harmed, but also those on authorized network drives. The flood of ransomware goes on. And some only notice when it’s too late. Just a single click on a malicious link or e-mail attachment can install malware in the background which can run unnoticed for months. There is then a risk that, over time, the backup media will only be holding encrypted files, and the originals can no longer be restored.</a:t>
            </a:r>
          </a:p>
          <a:p>
            <a:pPr marL="315913" marR="0" lvl="1" indent="-114300" algn="l" defTabSz="915216"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a:t>Vulnerable to gaps in compliance with relevant regulations and standards such as audit, secure usage, actions taken, and alerts </a:t>
            </a:r>
          </a:p>
          <a:p>
            <a:pPr marL="441325" marR="0" lvl="2" indent="-114300" algn="l" defTabSz="915216"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a:t>Imagine an M&amp;A (Merger and acquisition) department storing documents and analytical data around an upcoming merger</a:t>
            </a:r>
          </a:p>
          <a:p>
            <a:pPr marL="441325" marR="0" lvl="2" indent="-114300" algn="l" defTabSz="915216"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a:t>Employees delivering additional information must have access to their documents </a:t>
            </a:r>
          </a:p>
          <a:p>
            <a:pPr marL="441325" marR="0" lvl="2" indent="-114300" algn="l" defTabSz="915216"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a:t>Cloud Secure  will detect as soon as any user accesses files he has never accessed before or copies/reads files in an abnormal amount (like copying all of ‘</a:t>
            </a:r>
            <a:r>
              <a:rPr lang="en-US" err="1"/>
              <a:t>em</a:t>
            </a:r>
            <a:r>
              <a:rPr lang="en-US"/>
              <a:t> to a separated flash drive or so)</a:t>
            </a:r>
          </a:p>
          <a:p>
            <a:pPr marL="441325" marR="0" lvl="2" indent="-114300" algn="l" defTabSz="915216"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a:t>You will be alerted in real-time on this thread and can take counter measures immediately </a:t>
            </a:r>
          </a:p>
          <a:p>
            <a:pPr marL="315913" marR="0" lvl="1" indent="-114300" algn="l" defTabSz="915216"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a:t>Failing to gain visibility and control across cloud services and on-premises storage systems</a:t>
            </a:r>
          </a:p>
          <a:p>
            <a:pPr marL="441325" marR="0" lvl="2" indent="-114300" algn="l" defTabSz="915216"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a:t>For sure you have a valid security tool in place – even audits will be processed regularly – but for each location / solution you own a different product to ensure data integrity.</a:t>
            </a:r>
          </a:p>
          <a:p>
            <a:pPr marL="441325" marR="0" lvl="2" indent="-114300" algn="l" defTabSz="915216"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a:t>It is hard to give you a complete overview and transparency into your organization</a:t>
            </a:r>
          </a:p>
          <a:p>
            <a:pPr marL="441325" marR="0" lvl="2" indent="-114300" algn="l" defTabSz="915216"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a:t>Cloud Secure  will enable you to exactly do this for </a:t>
            </a:r>
          </a:p>
          <a:p>
            <a:pPr marL="536575" marR="0" lvl="3" indent="-114300" algn="l" defTabSz="915216"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a:t>All your NetApp </a:t>
            </a:r>
          </a:p>
          <a:p>
            <a:pPr lvl="1"/>
            <a:endParaRPr lang="en-US"/>
          </a:p>
        </p:txBody>
      </p:sp>
      <p:sp>
        <p:nvSpPr>
          <p:cNvPr id="4" name="Footer Placeholder 3"/>
          <p:cNvSpPr>
            <a:spLocks noGrp="1"/>
          </p:cNvSpPr>
          <p:nvPr>
            <p:ph type="ftr" sz="quarter" idx="4"/>
          </p:nvPr>
        </p:nvSpPr>
        <p:spPr/>
        <p:txBody>
          <a:bodyPr/>
          <a:lstStyle/>
          <a:p>
            <a:r>
              <a:rPr lang="en-US"/>
              <a:t>© 2017 NetApp, Inc. All rights reserved.  --- NETAPP CONFIDENTIAL ---</a:t>
            </a:r>
          </a:p>
        </p:txBody>
      </p:sp>
      <p:sp>
        <p:nvSpPr>
          <p:cNvPr id="5" name="Slide Number Placeholder 4"/>
          <p:cNvSpPr>
            <a:spLocks noGrp="1"/>
          </p:cNvSpPr>
          <p:nvPr>
            <p:ph type="sldNum" sz="quarter" idx="5"/>
          </p:nvPr>
        </p:nvSpPr>
        <p:spPr/>
        <p:txBody>
          <a:bodyPr/>
          <a:lstStyle/>
          <a:p>
            <a:fld id="{16AA2537-0790-4789-A16C-397C663A3332}" type="slidenum">
              <a:rPr lang="en-US" smtClean="0"/>
              <a:pPr/>
              <a:t>10</a:t>
            </a:fld>
            <a:endParaRPr lang="en-US"/>
          </a:p>
        </p:txBody>
      </p:sp>
    </p:spTree>
    <p:extLst>
      <p:ext uri="{BB962C8B-B14F-4D97-AF65-F5344CB8AC3E}">
        <p14:creationId xmlns:p14="http://schemas.microsoft.com/office/powerpoint/2010/main" val="4466665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8FA7B47-FDE8-4299-BF48-752514A80619}"/>
              </a:ext>
            </a:extLst>
          </p:cNvPr>
          <p:cNvSpPr/>
          <p:nvPr userDrawn="1"/>
        </p:nvSpPr>
        <p:spPr>
          <a:xfrm>
            <a:off x="0" y="0"/>
            <a:ext cx="12192000" cy="6891829"/>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watch&#10;&#10;Description automatically generated">
            <a:extLst>
              <a:ext uri="{FF2B5EF4-FFF2-40B4-BE49-F238E27FC236}">
                <a16:creationId xmlns:a16="http://schemas.microsoft.com/office/drawing/2014/main" id="{0FC73310-2588-4B27-93F6-B4E9629C86E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52472" y="2071488"/>
            <a:ext cx="10939528" cy="3414913"/>
          </a:xfrm>
          <a:prstGeom prst="rect">
            <a:avLst/>
          </a:prstGeom>
        </p:spPr>
      </p:pic>
      <p:sp>
        <p:nvSpPr>
          <p:cNvPr id="17" name="TextBox 16">
            <a:extLst>
              <a:ext uri="{FF2B5EF4-FFF2-40B4-BE49-F238E27FC236}">
                <a16:creationId xmlns:a16="http://schemas.microsoft.com/office/drawing/2014/main" id="{B33E8560-A780-43CE-8BA7-A2CCAF35AB47}"/>
              </a:ext>
            </a:extLst>
          </p:cNvPr>
          <p:cNvSpPr txBox="1"/>
          <p:nvPr userDrawn="1"/>
        </p:nvSpPr>
        <p:spPr>
          <a:xfrm>
            <a:off x="664237" y="6581001"/>
            <a:ext cx="1086352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mn-lt"/>
              </a:rPr>
              <a:t>© 2022 CloudPro™ Corporation. © 2022 NetApp™. All Rights Reserved.</a:t>
            </a:r>
          </a:p>
        </p:txBody>
      </p:sp>
      <p:pic>
        <p:nvPicPr>
          <p:cNvPr id="2" name="Picture 1">
            <a:extLst>
              <a:ext uri="{FF2B5EF4-FFF2-40B4-BE49-F238E27FC236}">
                <a16:creationId xmlns:a16="http://schemas.microsoft.com/office/drawing/2014/main" id="{844B693B-D56C-9246-B906-79323E8A7D1C}"/>
              </a:ext>
            </a:extLst>
          </p:cNvPr>
          <p:cNvPicPr>
            <a:picLocks noChangeAspect="1"/>
          </p:cNvPicPr>
          <p:nvPr userDrawn="1"/>
        </p:nvPicPr>
        <p:blipFill rotWithShape="1">
          <a:blip r:embed="rId3"/>
          <a:srcRect l="1" r="34771"/>
          <a:stretch/>
        </p:blipFill>
        <p:spPr>
          <a:xfrm>
            <a:off x="5688480" y="431099"/>
            <a:ext cx="6503520" cy="6433364"/>
          </a:xfrm>
          <a:prstGeom prst="rect">
            <a:avLst/>
          </a:prstGeom>
        </p:spPr>
      </p:pic>
    </p:spTree>
    <p:extLst>
      <p:ext uri="{BB962C8B-B14F-4D97-AF65-F5344CB8AC3E}">
        <p14:creationId xmlns:p14="http://schemas.microsoft.com/office/powerpoint/2010/main" val="4058709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26D1FC-5C21-4015-B9B6-5728DEB836A5}"/>
              </a:ext>
            </a:extLst>
          </p:cNvPr>
          <p:cNvSpPr/>
          <p:nvPr userDrawn="1"/>
        </p:nvSpPr>
        <p:spPr>
          <a:xfrm>
            <a:off x="0" y="3578476"/>
            <a:ext cx="8407851" cy="2511176"/>
          </a:xfrm>
          <a:prstGeom prst="rect">
            <a:avLst/>
          </a:prstGeom>
          <a:solidFill>
            <a:srgbClr val="D2D3D4">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 Placeholder 2">
            <a:extLst>
              <a:ext uri="{FF2B5EF4-FFF2-40B4-BE49-F238E27FC236}">
                <a16:creationId xmlns:a16="http://schemas.microsoft.com/office/drawing/2014/main" id="{57324864-3F79-43B1-970F-338E247E0B38}"/>
              </a:ext>
            </a:extLst>
          </p:cNvPr>
          <p:cNvSpPr>
            <a:spLocks noGrp="1"/>
          </p:cNvSpPr>
          <p:nvPr>
            <p:ph type="body" idx="1"/>
          </p:nvPr>
        </p:nvSpPr>
        <p:spPr>
          <a:xfrm>
            <a:off x="831851" y="1379621"/>
            <a:ext cx="7211769" cy="4710030"/>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Rectangle 9">
            <a:extLst>
              <a:ext uri="{FF2B5EF4-FFF2-40B4-BE49-F238E27FC236}">
                <a16:creationId xmlns:a16="http://schemas.microsoft.com/office/drawing/2014/main" id="{D3FEAF1D-D8B5-49F9-AA9B-42267A758C7C}"/>
              </a:ext>
            </a:extLst>
          </p:cNvPr>
          <p:cNvSpPr/>
          <p:nvPr userDrawn="1"/>
        </p:nvSpPr>
        <p:spPr>
          <a:xfrm>
            <a:off x="0" y="1"/>
            <a:ext cx="12192000" cy="1088774"/>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E25F1BDC-72D3-4CB1-BAC0-AFC731B3346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407851" y="1088774"/>
            <a:ext cx="3777929" cy="5769226"/>
          </a:xfrm>
          <a:prstGeom prst="rect">
            <a:avLst/>
          </a:prstGeom>
        </p:spPr>
      </p:pic>
      <p:sp>
        <p:nvSpPr>
          <p:cNvPr id="17" name="Title 3">
            <a:extLst>
              <a:ext uri="{FF2B5EF4-FFF2-40B4-BE49-F238E27FC236}">
                <a16:creationId xmlns:a16="http://schemas.microsoft.com/office/drawing/2014/main" id="{B205328A-7C9C-467D-BBFD-68FDFDF354AB}"/>
              </a:ext>
            </a:extLst>
          </p:cNvPr>
          <p:cNvSpPr>
            <a:spLocks noGrp="1"/>
          </p:cNvSpPr>
          <p:nvPr>
            <p:ph type="title"/>
          </p:nvPr>
        </p:nvSpPr>
        <p:spPr>
          <a:xfrm>
            <a:off x="831851" y="156666"/>
            <a:ext cx="7211770" cy="758874"/>
          </a:xfrm>
        </p:spPr>
        <p:txBody>
          <a:bodyPr/>
          <a:lstStyle/>
          <a:p>
            <a:r>
              <a:rPr lang="en-US" dirty="0"/>
              <a:t>Click to edit Master title style</a:t>
            </a:r>
            <a:endParaRPr lang="en-GB" dirty="0"/>
          </a:p>
        </p:txBody>
      </p:sp>
      <p:sp>
        <p:nvSpPr>
          <p:cNvPr id="9" name="TextBox 8">
            <a:extLst>
              <a:ext uri="{FF2B5EF4-FFF2-40B4-BE49-F238E27FC236}">
                <a16:creationId xmlns:a16="http://schemas.microsoft.com/office/drawing/2014/main" id="{CD61CE0B-83BE-5D4F-AD1A-D44ADEC21F1D}"/>
              </a:ext>
            </a:extLst>
          </p:cNvPr>
          <p:cNvSpPr txBox="1"/>
          <p:nvPr userDrawn="1"/>
        </p:nvSpPr>
        <p:spPr>
          <a:xfrm>
            <a:off x="408432" y="6537170"/>
            <a:ext cx="759720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mn-lt"/>
              </a:rPr>
              <a:t>© 2022 CloudPro™ Corporation. © 2022 NetApp™. All Rights Reserved.</a:t>
            </a:r>
          </a:p>
        </p:txBody>
      </p:sp>
    </p:spTree>
    <p:extLst>
      <p:ext uri="{BB962C8B-B14F-4D97-AF65-F5344CB8AC3E}">
        <p14:creationId xmlns:p14="http://schemas.microsoft.com/office/powerpoint/2010/main" val="3896883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24A6F7B-B5A4-4C03-9864-FE908164518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088774"/>
            <a:ext cx="3777929" cy="5769226"/>
          </a:xfrm>
          <a:prstGeom prst="rect">
            <a:avLst/>
          </a:prstGeom>
        </p:spPr>
      </p:pic>
      <p:sp>
        <p:nvSpPr>
          <p:cNvPr id="9" name="Rectangle 8">
            <a:extLst>
              <a:ext uri="{FF2B5EF4-FFF2-40B4-BE49-F238E27FC236}">
                <a16:creationId xmlns:a16="http://schemas.microsoft.com/office/drawing/2014/main" id="{FF3AE218-C274-40F6-8B14-03DBCA24B0D5}"/>
              </a:ext>
            </a:extLst>
          </p:cNvPr>
          <p:cNvSpPr/>
          <p:nvPr userDrawn="1"/>
        </p:nvSpPr>
        <p:spPr>
          <a:xfrm flipH="1">
            <a:off x="0" y="1"/>
            <a:ext cx="12192000" cy="1088774"/>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2">
            <a:extLst>
              <a:ext uri="{FF2B5EF4-FFF2-40B4-BE49-F238E27FC236}">
                <a16:creationId xmlns:a16="http://schemas.microsoft.com/office/drawing/2014/main" id="{1E25AB39-BFC4-43BD-B39F-A6361DEF34A7}"/>
              </a:ext>
            </a:extLst>
          </p:cNvPr>
          <p:cNvSpPr>
            <a:spLocks noGrp="1"/>
          </p:cNvSpPr>
          <p:nvPr>
            <p:ph type="body" idx="10"/>
          </p:nvPr>
        </p:nvSpPr>
        <p:spPr>
          <a:xfrm>
            <a:off x="4135956" y="1411705"/>
            <a:ext cx="7211768" cy="4677946"/>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3" name="Title 3">
            <a:extLst>
              <a:ext uri="{FF2B5EF4-FFF2-40B4-BE49-F238E27FC236}">
                <a16:creationId xmlns:a16="http://schemas.microsoft.com/office/drawing/2014/main" id="{A0D7C7FC-313A-427F-84F2-B347D6A73A07}"/>
              </a:ext>
            </a:extLst>
          </p:cNvPr>
          <p:cNvSpPr>
            <a:spLocks noGrp="1"/>
          </p:cNvSpPr>
          <p:nvPr>
            <p:ph type="title"/>
          </p:nvPr>
        </p:nvSpPr>
        <p:spPr>
          <a:xfrm>
            <a:off x="4135954" y="156666"/>
            <a:ext cx="7211770" cy="758874"/>
          </a:xfrm>
        </p:spPr>
        <p:txBody>
          <a:bodyPr/>
          <a:lstStyle/>
          <a:p>
            <a:r>
              <a:rPr lang="en-US" dirty="0"/>
              <a:t>Click to edit Master title style</a:t>
            </a:r>
            <a:endParaRPr lang="en-GB" dirty="0"/>
          </a:p>
        </p:txBody>
      </p:sp>
      <p:sp>
        <p:nvSpPr>
          <p:cNvPr id="14" name="TextBox 13">
            <a:extLst>
              <a:ext uri="{FF2B5EF4-FFF2-40B4-BE49-F238E27FC236}">
                <a16:creationId xmlns:a16="http://schemas.microsoft.com/office/drawing/2014/main" id="{E3ABC811-DC79-4394-B153-B950DE1E4844}"/>
              </a:ext>
            </a:extLst>
          </p:cNvPr>
          <p:cNvSpPr txBox="1"/>
          <p:nvPr userDrawn="1"/>
        </p:nvSpPr>
        <p:spPr>
          <a:xfrm>
            <a:off x="4692548" y="6542348"/>
            <a:ext cx="609858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2468514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24A6F7B-B5A4-4C03-9864-FE908164518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088774"/>
            <a:ext cx="3777929" cy="5769226"/>
          </a:xfrm>
          <a:prstGeom prst="rect">
            <a:avLst/>
          </a:prstGeom>
        </p:spPr>
      </p:pic>
      <p:sp>
        <p:nvSpPr>
          <p:cNvPr id="9" name="Rectangle 8">
            <a:extLst>
              <a:ext uri="{FF2B5EF4-FFF2-40B4-BE49-F238E27FC236}">
                <a16:creationId xmlns:a16="http://schemas.microsoft.com/office/drawing/2014/main" id="{FF3AE218-C274-40F6-8B14-03DBCA24B0D5}"/>
              </a:ext>
            </a:extLst>
          </p:cNvPr>
          <p:cNvSpPr/>
          <p:nvPr userDrawn="1"/>
        </p:nvSpPr>
        <p:spPr>
          <a:xfrm flipH="1">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2">
            <a:extLst>
              <a:ext uri="{FF2B5EF4-FFF2-40B4-BE49-F238E27FC236}">
                <a16:creationId xmlns:a16="http://schemas.microsoft.com/office/drawing/2014/main" id="{1E25AB39-BFC4-43BD-B39F-A6361DEF34A7}"/>
              </a:ext>
            </a:extLst>
          </p:cNvPr>
          <p:cNvSpPr>
            <a:spLocks noGrp="1"/>
          </p:cNvSpPr>
          <p:nvPr>
            <p:ph type="body" idx="10"/>
          </p:nvPr>
        </p:nvSpPr>
        <p:spPr>
          <a:xfrm>
            <a:off x="4135956" y="1411705"/>
            <a:ext cx="7211768" cy="4677946"/>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3" name="Title 3">
            <a:extLst>
              <a:ext uri="{FF2B5EF4-FFF2-40B4-BE49-F238E27FC236}">
                <a16:creationId xmlns:a16="http://schemas.microsoft.com/office/drawing/2014/main" id="{A0D7C7FC-313A-427F-84F2-B347D6A73A07}"/>
              </a:ext>
            </a:extLst>
          </p:cNvPr>
          <p:cNvSpPr>
            <a:spLocks noGrp="1"/>
          </p:cNvSpPr>
          <p:nvPr>
            <p:ph type="title"/>
          </p:nvPr>
        </p:nvSpPr>
        <p:spPr>
          <a:xfrm>
            <a:off x="4135954" y="156666"/>
            <a:ext cx="7211770" cy="758874"/>
          </a:xfrm>
        </p:spPr>
        <p:txBody>
          <a:bodyPr/>
          <a:lstStyle/>
          <a:p>
            <a:r>
              <a:rPr lang="en-US" dirty="0"/>
              <a:t>Click to edit Master title style</a:t>
            </a:r>
            <a:endParaRPr lang="en-GB" dirty="0"/>
          </a:p>
        </p:txBody>
      </p:sp>
      <p:sp>
        <p:nvSpPr>
          <p:cNvPr id="14" name="TextBox 13">
            <a:extLst>
              <a:ext uri="{FF2B5EF4-FFF2-40B4-BE49-F238E27FC236}">
                <a16:creationId xmlns:a16="http://schemas.microsoft.com/office/drawing/2014/main" id="{E3ABC811-DC79-4394-B153-B950DE1E4844}"/>
              </a:ext>
            </a:extLst>
          </p:cNvPr>
          <p:cNvSpPr txBox="1"/>
          <p:nvPr userDrawn="1"/>
        </p:nvSpPr>
        <p:spPr>
          <a:xfrm>
            <a:off x="4692548" y="6406157"/>
            <a:ext cx="609858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4191944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82B6B8-FF14-46AA-B28A-23CA99CC01EA}"/>
              </a:ext>
            </a:extLst>
          </p:cNvPr>
          <p:cNvSpPr/>
          <p:nvPr userDrawn="1"/>
        </p:nvSpPr>
        <p:spPr>
          <a:xfrm flipH="1">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2F17F14-9F42-436C-992D-380EDE295B7F}"/>
              </a:ext>
            </a:extLst>
          </p:cNvPr>
          <p:cNvSpPr/>
          <p:nvPr userDrawn="1"/>
        </p:nvSpPr>
        <p:spPr>
          <a:xfrm flipH="1">
            <a:off x="0" y="2882685"/>
            <a:ext cx="12192000" cy="3975315"/>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
            <a:extLst>
              <a:ext uri="{FF2B5EF4-FFF2-40B4-BE49-F238E27FC236}">
                <a16:creationId xmlns:a16="http://schemas.microsoft.com/office/drawing/2014/main" id="{914CB852-4A2A-4C54-A967-ED03A578529E}"/>
              </a:ext>
            </a:extLst>
          </p:cNvPr>
          <p:cNvSpPr>
            <a:spLocks noGrp="1"/>
          </p:cNvSpPr>
          <p:nvPr>
            <p:ph type="title"/>
          </p:nvPr>
        </p:nvSpPr>
        <p:spPr>
          <a:xfrm>
            <a:off x="549439" y="1322948"/>
            <a:ext cx="7385693" cy="1325563"/>
          </a:xfrm>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13" name="Text Placeholder 2">
            <a:extLst>
              <a:ext uri="{FF2B5EF4-FFF2-40B4-BE49-F238E27FC236}">
                <a16:creationId xmlns:a16="http://schemas.microsoft.com/office/drawing/2014/main" id="{C3BAB9F2-878E-4EF1-9BCE-E71984F3AFA3}"/>
              </a:ext>
            </a:extLst>
          </p:cNvPr>
          <p:cNvSpPr>
            <a:spLocks noGrp="1"/>
          </p:cNvSpPr>
          <p:nvPr>
            <p:ph type="body" idx="1"/>
          </p:nvPr>
        </p:nvSpPr>
        <p:spPr>
          <a:xfrm>
            <a:off x="549439" y="3146156"/>
            <a:ext cx="7385693" cy="2943494"/>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15" name="Picture 14" descr="A group of people dancing&#10;&#10;Description automatically generated with low confidence">
            <a:extLst>
              <a:ext uri="{FF2B5EF4-FFF2-40B4-BE49-F238E27FC236}">
                <a16:creationId xmlns:a16="http://schemas.microsoft.com/office/drawing/2014/main" id="{A4DB67F6-8774-4AAA-BBCD-D741DAE79A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413012" y="-2"/>
            <a:ext cx="3777929" cy="6858002"/>
          </a:xfrm>
          <a:prstGeom prst="rect">
            <a:avLst/>
          </a:prstGeom>
        </p:spPr>
      </p:pic>
      <p:sp>
        <p:nvSpPr>
          <p:cNvPr id="8" name="TextBox 7">
            <a:extLst>
              <a:ext uri="{FF2B5EF4-FFF2-40B4-BE49-F238E27FC236}">
                <a16:creationId xmlns:a16="http://schemas.microsoft.com/office/drawing/2014/main" id="{661FBAE2-3388-574A-8E24-1694BA0F8051}"/>
              </a:ext>
            </a:extLst>
          </p:cNvPr>
          <p:cNvSpPr txBox="1"/>
          <p:nvPr userDrawn="1"/>
        </p:nvSpPr>
        <p:spPr>
          <a:xfrm>
            <a:off x="408432" y="6537170"/>
            <a:ext cx="759720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mn-lt"/>
              </a:rPr>
              <a:t>© 2022 CloudPro™ Corporation. © 2022 NetApp™. All Rights Reserved.</a:t>
            </a:r>
          </a:p>
        </p:txBody>
      </p:sp>
    </p:spTree>
    <p:extLst>
      <p:ext uri="{BB962C8B-B14F-4D97-AF65-F5344CB8AC3E}">
        <p14:creationId xmlns:p14="http://schemas.microsoft.com/office/powerpoint/2010/main" val="16582776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811DDD2-5517-4BD5-8CAE-142CB396D16B}"/>
              </a:ext>
            </a:extLst>
          </p:cNvPr>
          <p:cNvSpPr/>
          <p:nvPr userDrawn="1"/>
        </p:nvSpPr>
        <p:spPr>
          <a:xfrm flipH="1">
            <a:off x="0" y="2882685"/>
            <a:ext cx="12192000" cy="4009143"/>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3EE57A7-BE7B-4151-91C7-1EE6FA74B696}"/>
              </a:ext>
            </a:extLst>
          </p:cNvPr>
          <p:cNvSpPr/>
          <p:nvPr userDrawn="1"/>
        </p:nvSpPr>
        <p:spPr>
          <a:xfrm flipH="1">
            <a:off x="0" y="1"/>
            <a:ext cx="12192000" cy="1088774"/>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2">
            <a:extLst>
              <a:ext uri="{FF2B5EF4-FFF2-40B4-BE49-F238E27FC236}">
                <a16:creationId xmlns:a16="http://schemas.microsoft.com/office/drawing/2014/main" id="{0D9FAE6F-2B12-4046-B0C2-CE081F87286B}"/>
              </a:ext>
            </a:extLst>
          </p:cNvPr>
          <p:cNvSpPr>
            <a:spLocks noGrp="1"/>
          </p:cNvSpPr>
          <p:nvPr>
            <p:ph type="body" idx="10"/>
          </p:nvPr>
        </p:nvSpPr>
        <p:spPr>
          <a:xfrm>
            <a:off x="4292118" y="3146156"/>
            <a:ext cx="7385693" cy="2943494"/>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17" name="Picture 16" descr="A group of people walking down a flight of stairs&#10;&#10;Description automatically generated with medium confidence">
            <a:extLst>
              <a:ext uri="{FF2B5EF4-FFF2-40B4-BE49-F238E27FC236}">
                <a16:creationId xmlns:a16="http://schemas.microsoft.com/office/drawing/2014/main" id="{E7D6FB59-9620-4F39-A416-87DABDD2B4D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3776870" cy="6891828"/>
          </a:xfrm>
          <a:prstGeom prst="rect">
            <a:avLst/>
          </a:prstGeom>
        </p:spPr>
      </p:pic>
      <p:sp>
        <p:nvSpPr>
          <p:cNvPr id="2" name="Title 1">
            <a:extLst>
              <a:ext uri="{FF2B5EF4-FFF2-40B4-BE49-F238E27FC236}">
                <a16:creationId xmlns:a16="http://schemas.microsoft.com/office/drawing/2014/main" id="{0B5BEDF7-B9AA-4A0E-9461-72F0C474C00F}"/>
              </a:ext>
            </a:extLst>
          </p:cNvPr>
          <p:cNvSpPr>
            <a:spLocks noGrp="1"/>
          </p:cNvSpPr>
          <p:nvPr>
            <p:ph type="title"/>
          </p:nvPr>
        </p:nvSpPr>
        <p:spPr>
          <a:xfrm>
            <a:off x="4292117" y="1322948"/>
            <a:ext cx="7385693" cy="1325563"/>
          </a:xfrm>
        </p:spPr>
        <p:txBody>
          <a:bodyPr/>
          <a:lstStyle/>
          <a:p>
            <a:r>
              <a:rPr lang="en-US"/>
              <a:t>Click to edit Master title style</a:t>
            </a:r>
            <a:endParaRPr lang="en-GB"/>
          </a:p>
        </p:txBody>
      </p:sp>
      <p:sp>
        <p:nvSpPr>
          <p:cNvPr id="18" name="TextBox 17">
            <a:extLst>
              <a:ext uri="{FF2B5EF4-FFF2-40B4-BE49-F238E27FC236}">
                <a16:creationId xmlns:a16="http://schemas.microsoft.com/office/drawing/2014/main" id="{00AAF14E-A71B-4A5B-93C3-17231B8D9F12}"/>
              </a:ext>
            </a:extLst>
          </p:cNvPr>
          <p:cNvSpPr txBox="1"/>
          <p:nvPr userDrawn="1"/>
        </p:nvSpPr>
        <p:spPr>
          <a:xfrm>
            <a:off x="4935144" y="6401247"/>
            <a:ext cx="609858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1362939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pic>
        <p:nvPicPr>
          <p:cNvPr id="3" name="Picture 2" descr="A picture containing person, indoor&#10;&#10;Description automatically generated">
            <a:extLst>
              <a:ext uri="{FF2B5EF4-FFF2-40B4-BE49-F238E27FC236}">
                <a16:creationId xmlns:a16="http://schemas.microsoft.com/office/drawing/2014/main" id="{30148DA3-B310-4D6F-995E-AA35849DF4B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170549"/>
            <a:ext cx="3777929" cy="5687451"/>
          </a:xfrm>
          <a:prstGeom prst="rect">
            <a:avLst/>
          </a:prstGeom>
        </p:spPr>
      </p:pic>
      <p:sp>
        <p:nvSpPr>
          <p:cNvPr id="17" name="Rectangle 16">
            <a:extLst>
              <a:ext uri="{FF2B5EF4-FFF2-40B4-BE49-F238E27FC236}">
                <a16:creationId xmlns:a16="http://schemas.microsoft.com/office/drawing/2014/main" id="{95423562-1FE8-447F-A0EA-2026FE7E312D}"/>
              </a:ext>
            </a:extLst>
          </p:cNvPr>
          <p:cNvSpPr/>
          <p:nvPr userDrawn="1"/>
        </p:nvSpPr>
        <p:spPr>
          <a:xfrm flipH="1">
            <a:off x="0" y="1"/>
            <a:ext cx="12192000" cy="1170548"/>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itle 3">
            <a:extLst>
              <a:ext uri="{FF2B5EF4-FFF2-40B4-BE49-F238E27FC236}">
                <a16:creationId xmlns:a16="http://schemas.microsoft.com/office/drawing/2014/main" id="{353E5B7C-50B4-443F-BA00-1774E25D1B72}"/>
              </a:ext>
            </a:extLst>
          </p:cNvPr>
          <p:cNvSpPr>
            <a:spLocks noGrp="1"/>
          </p:cNvSpPr>
          <p:nvPr>
            <p:ph type="title"/>
          </p:nvPr>
        </p:nvSpPr>
        <p:spPr>
          <a:xfrm>
            <a:off x="4135956" y="205838"/>
            <a:ext cx="7211767" cy="758874"/>
          </a:xfrm>
        </p:spPr>
        <p:txBody>
          <a:bodyPr/>
          <a:lstStyle/>
          <a:p>
            <a:r>
              <a:rPr lang="en-US" dirty="0"/>
              <a:t>Click to edit Master title style</a:t>
            </a:r>
            <a:endParaRPr lang="en-GB" dirty="0"/>
          </a:p>
        </p:txBody>
      </p:sp>
      <p:sp>
        <p:nvSpPr>
          <p:cNvPr id="7" name="TextBox 6">
            <a:extLst>
              <a:ext uri="{FF2B5EF4-FFF2-40B4-BE49-F238E27FC236}">
                <a16:creationId xmlns:a16="http://schemas.microsoft.com/office/drawing/2014/main" id="{FBCEAEAC-CA89-42C5-A65B-E1C3838CB054}"/>
              </a:ext>
            </a:extLst>
          </p:cNvPr>
          <p:cNvSpPr txBox="1"/>
          <p:nvPr userDrawn="1"/>
        </p:nvSpPr>
        <p:spPr>
          <a:xfrm>
            <a:off x="4692548" y="6406157"/>
            <a:ext cx="609858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9" name="Text Placeholder 2">
            <a:extLst>
              <a:ext uri="{FF2B5EF4-FFF2-40B4-BE49-F238E27FC236}">
                <a16:creationId xmlns:a16="http://schemas.microsoft.com/office/drawing/2014/main" id="{7589551F-667C-4721-B9A6-C52836F5F6A7}"/>
              </a:ext>
            </a:extLst>
          </p:cNvPr>
          <p:cNvSpPr>
            <a:spLocks noGrp="1"/>
          </p:cNvSpPr>
          <p:nvPr>
            <p:ph type="body" idx="10"/>
          </p:nvPr>
        </p:nvSpPr>
        <p:spPr>
          <a:xfrm>
            <a:off x="4135956" y="1411705"/>
            <a:ext cx="7211768" cy="4677946"/>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741211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3" name="Picture 2" descr="A group of people standing around a table&#10;&#10;Description automatically generated with medium confidence">
            <a:extLst>
              <a:ext uri="{FF2B5EF4-FFF2-40B4-BE49-F238E27FC236}">
                <a16:creationId xmlns:a16="http://schemas.microsoft.com/office/drawing/2014/main" id="{C90B0522-A527-4718-B1D5-D461ADF098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414070" y="1088773"/>
            <a:ext cx="3777930" cy="5769227"/>
          </a:xfrm>
          <a:prstGeom prst="rect">
            <a:avLst/>
          </a:prstGeom>
        </p:spPr>
      </p:pic>
      <p:sp>
        <p:nvSpPr>
          <p:cNvPr id="8" name="Rectangle 7">
            <a:extLst>
              <a:ext uri="{FF2B5EF4-FFF2-40B4-BE49-F238E27FC236}">
                <a16:creationId xmlns:a16="http://schemas.microsoft.com/office/drawing/2014/main" id="{9526D1FC-5C21-4015-B9B6-5728DEB836A5}"/>
              </a:ext>
            </a:extLst>
          </p:cNvPr>
          <p:cNvSpPr/>
          <p:nvPr userDrawn="1"/>
        </p:nvSpPr>
        <p:spPr>
          <a:xfrm>
            <a:off x="0" y="3578476"/>
            <a:ext cx="8407851" cy="2511176"/>
          </a:xfrm>
          <a:prstGeom prst="rect">
            <a:avLst/>
          </a:prstGeom>
          <a:solidFill>
            <a:srgbClr val="D2D3D4">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 Placeholder 2">
            <a:extLst>
              <a:ext uri="{FF2B5EF4-FFF2-40B4-BE49-F238E27FC236}">
                <a16:creationId xmlns:a16="http://schemas.microsoft.com/office/drawing/2014/main" id="{57324864-3F79-43B1-970F-338E247E0B38}"/>
              </a:ext>
            </a:extLst>
          </p:cNvPr>
          <p:cNvSpPr>
            <a:spLocks noGrp="1"/>
          </p:cNvSpPr>
          <p:nvPr>
            <p:ph type="body" idx="1"/>
          </p:nvPr>
        </p:nvSpPr>
        <p:spPr>
          <a:xfrm>
            <a:off x="831851" y="1379621"/>
            <a:ext cx="7211769" cy="4710030"/>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Rectangle 9">
            <a:extLst>
              <a:ext uri="{FF2B5EF4-FFF2-40B4-BE49-F238E27FC236}">
                <a16:creationId xmlns:a16="http://schemas.microsoft.com/office/drawing/2014/main" id="{D3FEAF1D-D8B5-49F9-AA9B-42267A758C7C}"/>
              </a:ext>
            </a:extLst>
          </p:cNvPr>
          <p:cNvSpPr/>
          <p:nvPr userDrawn="1"/>
        </p:nvSpPr>
        <p:spPr>
          <a:xfrm>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3">
            <a:extLst>
              <a:ext uri="{FF2B5EF4-FFF2-40B4-BE49-F238E27FC236}">
                <a16:creationId xmlns:a16="http://schemas.microsoft.com/office/drawing/2014/main" id="{B205328A-7C9C-467D-BBFD-68FDFDF354AB}"/>
              </a:ext>
            </a:extLst>
          </p:cNvPr>
          <p:cNvSpPr>
            <a:spLocks noGrp="1"/>
          </p:cNvSpPr>
          <p:nvPr>
            <p:ph type="title"/>
          </p:nvPr>
        </p:nvSpPr>
        <p:spPr>
          <a:xfrm>
            <a:off x="831851" y="156666"/>
            <a:ext cx="7211770" cy="758874"/>
          </a:xfrm>
        </p:spPr>
        <p:txBody>
          <a:bodyPr/>
          <a:lstStyle/>
          <a:p>
            <a:r>
              <a:rPr lang="en-US" dirty="0"/>
              <a:t>Click to edit Master title style</a:t>
            </a:r>
            <a:endParaRPr lang="en-GB" dirty="0"/>
          </a:p>
        </p:txBody>
      </p:sp>
      <p:sp>
        <p:nvSpPr>
          <p:cNvPr id="9" name="TextBox 8">
            <a:extLst>
              <a:ext uri="{FF2B5EF4-FFF2-40B4-BE49-F238E27FC236}">
                <a16:creationId xmlns:a16="http://schemas.microsoft.com/office/drawing/2014/main" id="{CD61CE0B-83BE-5D4F-AD1A-D44ADEC21F1D}"/>
              </a:ext>
            </a:extLst>
          </p:cNvPr>
          <p:cNvSpPr txBox="1"/>
          <p:nvPr userDrawn="1"/>
        </p:nvSpPr>
        <p:spPr>
          <a:xfrm>
            <a:off x="408432" y="6537170"/>
            <a:ext cx="759720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mn-lt"/>
              </a:rPr>
              <a:t>© 2022 CloudPro™ Corporation. © 2022 NetApp™. All Rights Reserved.</a:t>
            </a:r>
          </a:p>
        </p:txBody>
      </p:sp>
    </p:spTree>
    <p:extLst>
      <p:ext uri="{BB962C8B-B14F-4D97-AF65-F5344CB8AC3E}">
        <p14:creationId xmlns:p14="http://schemas.microsoft.com/office/powerpoint/2010/main" val="32236704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pic>
        <p:nvPicPr>
          <p:cNvPr id="3" name="Picture 2" descr="A person using a computer&#10;&#10;Description automatically generated with medium confidence">
            <a:extLst>
              <a:ext uri="{FF2B5EF4-FFF2-40B4-BE49-F238E27FC236}">
                <a16:creationId xmlns:a16="http://schemas.microsoft.com/office/drawing/2014/main" id="{39B96474-E2F8-4C51-B540-0451C13A0A04}"/>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 y="1170549"/>
            <a:ext cx="12192000" cy="1796715"/>
          </a:xfrm>
          <a:prstGeom prst="rect">
            <a:avLst/>
          </a:prstGeom>
        </p:spPr>
      </p:pic>
      <p:sp>
        <p:nvSpPr>
          <p:cNvPr id="8" name="TextBox 7">
            <a:extLst>
              <a:ext uri="{FF2B5EF4-FFF2-40B4-BE49-F238E27FC236}">
                <a16:creationId xmlns:a16="http://schemas.microsoft.com/office/drawing/2014/main" id="{ABCADEA0-260A-4E88-B8E8-5AD7D09C9D1E}"/>
              </a:ext>
            </a:extLst>
          </p:cNvPr>
          <p:cNvSpPr txBox="1"/>
          <p:nvPr userDrawn="1"/>
        </p:nvSpPr>
        <p:spPr>
          <a:xfrm>
            <a:off x="2060765" y="6545705"/>
            <a:ext cx="807047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2" name="Rectangle 11">
            <a:extLst>
              <a:ext uri="{FF2B5EF4-FFF2-40B4-BE49-F238E27FC236}">
                <a16:creationId xmlns:a16="http://schemas.microsoft.com/office/drawing/2014/main" id="{73EE57A7-BE7B-4151-91C7-1EE6FA74B696}"/>
              </a:ext>
            </a:extLst>
          </p:cNvPr>
          <p:cNvSpPr/>
          <p:nvPr userDrawn="1"/>
        </p:nvSpPr>
        <p:spPr>
          <a:xfrm flipH="1">
            <a:off x="0" y="1"/>
            <a:ext cx="12192000" cy="1170548"/>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2">
            <a:extLst>
              <a:ext uri="{FF2B5EF4-FFF2-40B4-BE49-F238E27FC236}">
                <a16:creationId xmlns:a16="http://schemas.microsoft.com/office/drawing/2014/main" id="{0D9FAE6F-2B12-4046-B0C2-CE081F87286B}"/>
              </a:ext>
            </a:extLst>
          </p:cNvPr>
          <p:cNvSpPr>
            <a:spLocks noGrp="1"/>
          </p:cNvSpPr>
          <p:nvPr>
            <p:ph type="body" idx="10"/>
          </p:nvPr>
        </p:nvSpPr>
        <p:spPr>
          <a:xfrm>
            <a:off x="1867914" y="3224463"/>
            <a:ext cx="8910535" cy="3176337"/>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Title 3">
            <a:extLst>
              <a:ext uri="{FF2B5EF4-FFF2-40B4-BE49-F238E27FC236}">
                <a16:creationId xmlns:a16="http://schemas.microsoft.com/office/drawing/2014/main" id="{E6EFE28C-F36D-4601-BA72-8431EAB1A128}"/>
              </a:ext>
            </a:extLst>
          </p:cNvPr>
          <p:cNvSpPr>
            <a:spLocks noGrp="1"/>
          </p:cNvSpPr>
          <p:nvPr>
            <p:ph type="title"/>
          </p:nvPr>
        </p:nvSpPr>
        <p:spPr>
          <a:xfrm>
            <a:off x="1867914" y="214276"/>
            <a:ext cx="8910535" cy="758874"/>
          </a:xfrm>
        </p:spPr>
        <p:txBody>
          <a:bodyPr/>
          <a:lstStyle/>
          <a:p>
            <a:r>
              <a:rPr lang="en-US" dirty="0"/>
              <a:t>Click to edit Master title style</a:t>
            </a:r>
            <a:endParaRPr lang="en-GB" dirty="0"/>
          </a:p>
        </p:txBody>
      </p:sp>
    </p:spTree>
    <p:extLst>
      <p:ext uri="{BB962C8B-B14F-4D97-AF65-F5344CB8AC3E}">
        <p14:creationId xmlns:p14="http://schemas.microsoft.com/office/powerpoint/2010/main" val="42631221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622DBA-5B72-4FDF-8470-99BF5DE074DE}"/>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0" y="1170548"/>
            <a:ext cx="12191999" cy="1796715"/>
          </a:xfrm>
          <a:prstGeom prst="rect">
            <a:avLst/>
          </a:prstGeom>
        </p:spPr>
      </p:pic>
      <p:sp>
        <p:nvSpPr>
          <p:cNvPr id="17" name="Rectangle 16">
            <a:extLst>
              <a:ext uri="{FF2B5EF4-FFF2-40B4-BE49-F238E27FC236}">
                <a16:creationId xmlns:a16="http://schemas.microsoft.com/office/drawing/2014/main" id="{95423562-1FE8-447F-A0EA-2026FE7E312D}"/>
              </a:ext>
            </a:extLst>
          </p:cNvPr>
          <p:cNvSpPr/>
          <p:nvPr userDrawn="1"/>
        </p:nvSpPr>
        <p:spPr>
          <a:xfrm flipH="1">
            <a:off x="0" y="1"/>
            <a:ext cx="12192000" cy="1170548"/>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BCADEA0-260A-4E88-B8E8-5AD7D09C9D1E}"/>
              </a:ext>
            </a:extLst>
          </p:cNvPr>
          <p:cNvSpPr txBox="1"/>
          <p:nvPr userDrawn="1"/>
        </p:nvSpPr>
        <p:spPr>
          <a:xfrm>
            <a:off x="2060765" y="6545705"/>
            <a:ext cx="807047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4" name="Text Placeholder 2">
            <a:extLst>
              <a:ext uri="{FF2B5EF4-FFF2-40B4-BE49-F238E27FC236}">
                <a16:creationId xmlns:a16="http://schemas.microsoft.com/office/drawing/2014/main" id="{AD7F993A-3699-417F-9103-39C9DB28ED59}"/>
              </a:ext>
            </a:extLst>
          </p:cNvPr>
          <p:cNvSpPr>
            <a:spLocks noGrp="1"/>
          </p:cNvSpPr>
          <p:nvPr>
            <p:ph type="body" idx="11"/>
          </p:nvPr>
        </p:nvSpPr>
        <p:spPr>
          <a:xfrm>
            <a:off x="1867914" y="3224463"/>
            <a:ext cx="8910535" cy="3176337"/>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9" name="Title 3">
            <a:extLst>
              <a:ext uri="{FF2B5EF4-FFF2-40B4-BE49-F238E27FC236}">
                <a16:creationId xmlns:a16="http://schemas.microsoft.com/office/drawing/2014/main" id="{353E5B7C-50B4-443F-BA00-1774E25D1B7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Tree>
    <p:extLst>
      <p:ext uri="{BB962C8B-B14F-4D97-AF65-F5344CB8AC3E}">
        <p14:creationId xmlns:p14="http://schemas.microsoft.com/office/powerpoint/2010/main" val="41981012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423562-1FE8-447F-A0EA-2026FE7E312D}"/>
              </a:ext>
            </a:extLst>
          </p:cNvPr>
          <p:cNvSpPr/>
          <p:nvPr userDrawn="1"/>
        </p:nvSpPr>
        <p:spPr>
          <a:xfrm flipH="1">
            <a:off x="0" y="1"/>
            <a:ext cx="12192000" cy="1170548"/>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BCADEA0-260A-4E88-B8E8-5AD7D09C9D1E}"/>
              </a:ext>
            </a:extLst>
          </p:cNvPr>
          <p:cNvSpPr txBox="1"/>
          <p:nvPr userDrawn="1"/>
        </p:nvSpPr>
        <p:spPr>
          <a:xfrm>
            <a:off x="2060765" y="6545705"/>
            <a:ext cx="807047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4" name="Text Placeholder 2">
            <a:extLst>
              <a:ext uri="{FF2B5EF4-FFF2-40B4-BE49-F238E27FC236}">
                <a16:creationId xmlns:a16="http://schemas.microsoft.com/office/drawing/2014/main" id="{AD7F993A-3699-417F-9103-39C9DB28ED59}"/>
              </a:ext>
            </a:extLst>
          </p:cNvPr>
          <p:cNvSpPr>
            <a:spLocks noGrp="1"/>
          </p:cNvSpPr>
          <p:nvPr>
            <p:ph type="body" idx="11"/>
          </p:nvPr>
        </p:nvSpPr>
        <p:spPr>
          <a:xfrm>
            <a:off x="1867914" y="3224463"/>
            <a:ext cx="8910535" cy="3176337"/>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9" name="Title 3">
            <a:extLst>
              <a:ext uri="{FF2B5EF4-FFF2-40B4-BE49-F238E27FC236}">
                <a16:creationId xmlns:a16="http://schemas.microsoft.com/office/drawing/2014/main" id="{353E5B7C-50B4-443F-BA00-1774E25D1B7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592014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EFDF3A-88F9-4252-B847-9CE767DD4217}"/>
              </a:ext>
            </a:extLst>
          </p:cNvPr>
          <p:cNvSpPr/>
          <p:nvPr userDrawn="1"/>
        </p:nvSpPr>
        <p:spPr>
          <a:xfrm>
            <a:off x="0" y="0"/>
            <a:ext cx="12192000" cy="6891829"/>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person, outdoor, window&#10;&#10;Description automatically generated">
            <a:extLst>
              <a:ext uri="{FF2B5EF4-FFF2-40B4-BE49-F238E27FC236}">
                <a16:creationId xmlns:a16="http://schemas.microsoft.com/office/drawing/2014/main" id="{DC35305F-C23B-4215-8FE6-2EC20400E4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8"/>
          <a:stretch/>
        </p:blipFill>
        <p:spPr>
          <a:xfrm>
            <a:off x="-1" y="2"/>
            <a:ext cx="3777928" cy="6891827"/>
          </a:xfrm>
          <a:prstGeom prst="rect">
            <a:avLst/>
          </a:prstGeom>
        </p:spPr>
      </p:pic>
      <p:pic>
        <p:nvPicPr>
          <p:cNvPr id="6" name="Picture 5" descr="A picture containing silhouette, vector graphics&#10;&#10;Description automatically generated">
            <a:extLst>
              <a:ext uri="{FF2B5EF4-FFF2-40B4-BE49-F238E27FC236}">
                <a16:creationId xmlns:a16="http://schemas.microsoft.com/office/drawing/2014/main" id="{844D8F46-C2C8-40CE-9F19-D85CB51FD2F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3378"/>
          <a:stretch/>
        </p:blipFill>
        <p:spPr>
          <a:xfrm>
            <a:off x="7729159" y="3575019"/>
            <a:ext cx="4462842" cy="3316810"/>
          </a:xfrm>
          <a:prstGeom prst="rect">
            <a:avLst/>
          </a:prstGeom>
        </p:spPr>
      </p:pic>
      <p:sp>
        <p:nvSpPr>
          <p:cNvPr id="17" name="Text Placeholder 2">
            <a:extLst>
              <a:ext uri="{FF2B5EF4-FFF2-40B4-BE49-F238E27FC236}">
                <a16:creationId xmlns:a16="http://schemas.microsoft.com/office/drawing/2014/main" id="{7F29D9DB-0F65-4EA6-A853-4D6464994F43}"/>
              </a:ext>
            </a:extLst>
          </p:cNvPr>
          <p:cNvSpPr>
            <a:spLocks noGrp="1"/>
          </p:cNvSpPr>
          <p:nvPr>
            <p:ph type="body" idx="10"/>
          </p:nvPr>
        </p:nvSpPr>
        <p:spPr>
          <a:xfrm>
            <a:off x="4378047" y="2091805"/>
            <a:ext cx="7149716" cy="3997845"/>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1" name="Title 10">
            <a:extLst>
              <a:ext uri="{FF2B5EF4-FFF2-40B4-BE49-F238E27FC236}">
                <a16:creationId xmlns:a16="http://schemas.microsoft.com/office/drawing/2014/main" id="{21D4A971-DAD1-46CB-91F3-3A7368F910A3}"/>
              </a:ext>
            </a:extLst>
          </p:cNvPr>
          <p:cNvSpPr>
            <a:spLocks noGrp="1"/>
          </p:cNvSpPr>
          <p:nvPr>
            <p:ph type="title"/>
          </p:nvPr>
        </p:nvSpPr>
        <p:spPr>
          <a:xfrm>
            <a:off x="4378047" y="510072"/>
            <a:ext cx="7149716" cy="1325563"/>
          </a:xfrm>
        </p:spPr>
        <p:txBody>
          <a:bodyPr/>
          <a:lstStyle/>
          <a:p>
            <a:r>
              <a:rPr lang="en-US" dirty="0"/>
              <a:t>Click to edit Master title style</a:t>
            </a:r>
            <a:endParaRPr lang="en-GB" dirty="0"/>
          </a:p>
        </p:txBody>
      </p:sp>
      <p:sp>
        <p:nvSpPr>
          <p:cNvPr id="8" name="TextBox 7">
            <a:extLst>
              <a:ext uri="{FF2B5EF4-FFF2-40B4-BE49-F238E27FC236}">
                <a16:creationId xmlns:a16="http://schemas.microsoft.com/office/drawing/2014/main" id="{4D458FE8-9658-5B45-B7F8-31B259AC4501}"/>
              </a:ext>
            </a:extLst>
          </p:cNvPr>
          <p:cNvSpPr txBox="1"/>
          <p:nvPr userDrawn="1"/>
        </p:nvSpPr>
        <p:spPr>
          <a:xfrm>
            <a:off x="4692548" y="6542348"/>
            <a:ext cx="609858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21314464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423562-1FE8-447F-A0EA-2026FE7E312D}"/>
              </a:ext>
            </a:extLst>
          </p:cNvPr>
          <p:cNvSpPr/>
          <p:nvPr userDrawn="1"/>
        </p:nvSpPr>
        <p:spPr>
          <a:xfrm flipH="1">
            <a:off x="0" y="1"/>
            <a:ext cx="12192000" cy="1170548"/>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BCADEA0-260A-4E88-B8E8-5AD7D09C9D1E}"/>
              </a:ext>
            </a:extLst>
          </p:cNvPr>
          <p:cNvSpPr txBox="1"/>
          <p:nvPr userDrawn="1"/>
        </p:nvSpPr>
        <p:spPr>
          <a:xfrm>
            <a:off x="2060765" y="6545705"/>
            <a:ext cx="807047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4" name="Text Placeholder 2">
            <a:extLst>
              <a:ext uri="{FF2B5EF4-FFF2-40B4-BE49-F238E27FC236}">
                <a16:creationId xmlns:a16="http://schemas.microsoft.com/office/drawing/2014/main" id="{AD7F993A-3699-417F-9103-39C9DB28ED59}"/>
              </a:ext>
            </a:extLst>
          </p:cNvPr>
          <p:cNvSpPr>
            <a:spLocks noGrp="1"/>
          </p:cNvSpPr>
          <p:nvPr>
            <p:ph type="body" idx="11"/>
          </p:nvPr>
        </p:nvSpPr>
        <p:spPr>
          <a:xfrm>
            <a:off x="1867914" y="1653387"/>
            <a:ext cx="8910535" cy="4747414"/>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9" name="Title 3">
            <a:extLst>
              <a:ext uri="{FF2B5EF4-FFF2-40B4-BE49-F238E27FC236}">
                <a16:creationId xmlns:a16="http://schemas.microsoft.com/office/drawing/2014/main" id="{353E5B7C-50B4-443F-BA00-1774E25D1B7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Tree>
    <p:extLst>
      <p:ext uri="{BB962C8B-B14F-4D97-AF65-F5344CB8AC3E}">
        <p14:creationId xmlns:p14="http://schemas.microsoft.com/office/powerpoint/2010/main" val="34785348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423562-1FE8-447F-A0EA-2026FE7E312D}"/>
              </a:ext>
            </a:extLst>
          </p:cNvPr>
          <p:cNvSpPr/>
          <p:nvPr userDrawn="1"/>
        </p:nvSpPr>
        <p:spPr>
          <a:xfrm flipH="1">
            <a:off x="0" y="1"/>
            <a:ext cx="12192000" cy="1170548"/>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BCADEA0-260A-4E88-B8E8-5AD7D09C9D1E}"/>
              </a:ext>
            </a:extLst>
          </p:cNvPr>
          <p:cNvSpPr txBox="1"/>
          <p:nvPr userDrawn="1"/>
        </p:nvSpPr>
        <p:spPr>
          <a:xfrm>
            <a:off x="-479235" y="6545705"/>
            <a:ext cx="807047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4" name="Text Placeholder 2">
            <a:extLst>
              <a:ext uri="{FF2B5EF4-FFF2-40B4-BE49-F238E27FC236}">
                <a16:creationId xmlns:a16="http://schemas.microsoft.com/office/drawing/2014/main" id="{AD7F993A-3699-417F-9103-39C9DB28ED59}"/>
              </a:ext>
            </a:extLst>
          </p:cNvPr>
          <p:cNvSpPr>
            <a:spLocks noGrp="1"/>
          </p:cNvSpPr>
          <p:nvPr>
            <p:ph type="body" idx="11"/>
          </p:nvPr>
        </p:nvSpPr>
        <p:spPr>
          <a:xfrm>
            <a:off x="1867914" y="1653387"/>
            <a:ext cx="8910535" cy="4747414"/>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9" name="Title 3">
            <a:extLst>
              <a:ext uri="{FF2B5EF4-FFF2-40B4-BE49-F238E27FC236}">
                <a16:creationId xmlns:a16="http://schemas.microsoft.com/office/drawing/2014/main" id="{353E5B7C-50B4-443F-BA00-1774E25D1B7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7817773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24264-9CC8-F648-BD41-554756A4E30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0A6EED6-9431-F440-927E-1F2497043D7E}"/>
              </a:ext>
            </a:extLst>
          </p:cNvPr>
          <p:cNvSpPr>
            <a:spLocks noGrp="1"/>
          </p:cNvSpPr>
          <p:nvPr>
            <p:ph type="dt" sz="half" idx="10"/>
          </p:nvPr>
        </p:nvSpPr>
        <p:spPr/>
        <p:txBody>
          <a:bodyPr/>
          <a:lstStyle/>
          <a:p>
            <a:fld id="{0AA5173A-2598-714F-8077-01485DC3BC5B}" type="datetimeFigureOut">
              <a:rPr lang="en-US" smtClean="0"/>
              <a:t>4/5/22</a:t>
            </a:fld>
            <a:endParaRPr lang="en-US"/>
          </a:p>
        </p:txBody>
      </p:sp>
      <p:sp>
        <p:nvSpPr>
          <p:cNvPr id="4" name="Footer Placeholder 3">
            <a:extLst>
              <a:ext uri="{FF2B5EF4-FFF2-40B4-BE49-F238E27FC236}">
                <a16:creationId xmlns:a16="http://schemas.microsoft.com/office/drawing/2014/main" id="{7F9D8D89-1746-4A4A-A817-A28B4E6F62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F4957D-D6E0-2841-9280-A0C8244B2847}"/>
              </a:ext>
            </a:extLst>
          </p:cNvPr>
          <p:cNvSpPr>
            <a:spLocks noGrp="1"/>
          </p:cNvSpPr>
          <p:nvPr>
            <p:ph type="sldNum" sz="quarter" idx="12"/>
          </p:nvPr>
        </p:nvSpPr>
        <p:spPr/>
        <p:txBody>
          <a:bodyPr/>
          <a:lstStyle/>
          <a:p>
            <a:fld id="{2591A059-9F28-DD44-A7FF-7EA3FFEB4C90}" type="slidenum">
              <a:rPr lang="en-US" smtClean="0"/>
              <a:t>‹#›</a:t>
            </a:fld>
            <a:endParaRPr lang="en-US"/>
          </a:p>
        </p:txBody>
      </p:sp>
    </p:spTree>
    <p:extLst>
      <p:ext uri="{BB962C8B-B14F-4D97-AF65-F5344CB8AC3E}">
        <p14:creationId xmlns:p14="http://schemas.microsoft.com/office/powerpoint/2010/main" val="19939680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4EBFDB-C35A-491E-B0DC-055823BE0F41}"/>
              </a:ext>
            </a:extLst>
          </p:cNvPr>
          <p:cNvSpPr/>
          <p:nvPr userDrawn="1"/>
        </p:nvSpPr>
        <p:spPr>
          <a:xfrm>
            <a:off x="0" y="0"/>
            <a:ext cx="12192000" cy="6891829"/>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0C28C5F5-DA8C-4A05-AB3A-0428441835DE}"/>
              </a:ext>
            </a:extLst>
          </p:cNvPr>
          <p:cNvSpPr>
            <a:spLocks noGrp="1"/>
          </p:cNvSpPr>
          <p:nvPr>
            <p:ph type="title"/>
          </p:nvPr>
        </p:nvSpPr>
        <p:spPr>
          <a:xfrm>
            <a:off x="831850" y="1709738"/>
            <a:ext cx="10515600" cy="2852737"/>
          </a:xfrm>
        </p:spPr>
        <p:txBody>
          <a:bodyPr anchor="b"/>
          <a:lstStyle>
            <a:lvl1pPr>
              <a:defRPr sz="6000">
                <a:latin typeface="Calibri" panose="020F0502020204030204" pitchFamily="34" charset="0"/>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86012C5-6B06-4FDB-9C0C-1983B10BA1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TextBox 8">
            <a:extLst>
              <a:ext uri="{FF2B5EF4-FFF2-40B4-BE49-F238E27FC236}">
                <a16:creationId xmlns:a16="http://schemas.microsoft.com/office/drawing/2014/main" id="{764B2716-6092-4CC1-A579-C91653810545}"/>
              </a:ext>
            </a:extLst>
          </p:cNvPr>
          <p:cNvSpPr txBox="1"/>
          <p:nvPr userDrawn="1"/>
        </p:nvSpPr>
        <p:spPr>
          <a:xfrm>
            <a:off x="991681" y="6396335"/>
            <a:ext cx="1019593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2650475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4EBFDB-C35A-491E-B0DC-055823BE0F41}"/>
              </a:ext>
            </a:extLst>
          </p:cNvPr>
          <p:cNvSpPr/>
          <p:nvPr userDrawn="1"/>
        </p:nvSpPr>
        <p:spPr>
          <a:xfrm>
            <a:off x="0" y="0"/>
            <a:ext cx="12192000" cy="6891829"/>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0C28C5F5-DA8C-4A05-AB3A-0428441835DE}"/>
              </a:ext>
            </a:extLst>
          </p:cNvPr>
          <p:cNvSpPr>
            <a:spLocks noGrp="1"/>
          </p:cNvSpPr>
          <p:nvPr>
            <p:ph type="title"/>
          </p:nvPr>
        </p:nvSpPr>
        <p:spPr>
          <a:xfrm>
            <a:off x="831850" y="1709738"/>
            <a:ext cx="10515600" cy="2852737"/>
          </a:xfrm>
        </p:spPr>
        <p:txBody>
          <a:bodyPr anchor="b"/>
          <a:lstStyle>
            <a:lvl1pPr>
              <a:defRPr sz="6000">
                <a:latin typeface="Calibri" panose="020F0502020204030204" pitchFamily="34" charset="0"/>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86012C5-6B06-4FDB-9C0C-1983B10BA1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TextBox 8">
            <a:extLst>
              <a:ext uri="{FF2B5EF4-FFF2-40B4-BE49-F238E27FC236}">
                <a16:creationId xmlns:a16="http://schemas.microsoft.com/office/drawing/2014/main" id="{764B2716-6092-4CC1-A579-C91653810545}"/>
              </a:ext>
            </a:extLst>
          </p:cNvPr>
          <p:cNvSpPr txBox="1"/>
          <p:nvPr userDrawn="1"/>
        </p:nvSpPr>
        <p:spPr>
          <a:xfrm>
            <a:off x="991681" y="6396335"/>
            <a:ext cx="1019593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4244282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4EBFDB-C35A-491E-B0DC-055823BE0F41}"/>
              </a:ext>
            </a:extLst>
          </p:cNvPr>
          <p:cNvSpPr/>
          <p:nvPr userDrawn="1"/>
        </p:nvSpPr>
        <p:spPr>
          <a:xfrm>
            <a:off x="0" y="0"/>
            <a:ext cx="12192000" cy="6891829"/>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0C28C5F5-DA8C-4A05-AB3A-0428441835DE}"/>
              </a:ext>
            </a:extLst>
          </p:cNvPr>
          <p:cNvSpPr>
            <a:spLocks noGrp="1"/>
          </p:cNvSpPr>
          <p:nvPr>
            <p:ph type="title"/>
          </p:nvPr>
        </p:nvSpPr>
        <p:spPr>
          <a:xfrm>
            <a:off x="831850" y="1709738"/>
            <a:ext cx="10515600" cy="2852737"/>
          </a:xfrm>
        </p:spPr>
        <p:txBody>
          <a:bodyPr anchor="b"/>
          <a:lstStyle>
            <a:lvl1pPr>
              <a:defRPr sz="6000">
                <a:latin typeface="Calibri" panose="020F0502020204030204" pitchFamily="34" charset="0"/>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86012C5-6B06-4FDB-9C0C-1983B10BA1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TextBox 8">
            <a:extLst>
              <a:ext uri="{FF2B5EF4-FFF2-40B4-BE49-F238E27FC236}">
                <a16:creationId xmlns:a16="http://schemas.microsoft.com/office/drawing/2014/main" id="{764B2716-6092-4CC1-A579-C91653810545}"/>
              </a:ext>
            </a:extLst>
          </p:cNvPr>
          <p:cNvSpPr txBox="1"/>
          <p:nvPr userDrawn="1"/>
        </p:nvSpPr>
        <p:spPr>
          <a:xfrm>
            <a:off x="1151513" y="6396335"/>
            <a:ext cx="10195937"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33312929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E10E9-93A0-4354-BF84-86D4F0454308}"/>
              </a:ext>
            </a:extLst>
          </p:cNvPr>
          <p:cNvSpPr>
            <a:spLocks noGrp="1"/>
          </p:cNvSpPr>
          <p:nvPr>
            <p:ph type="title"/>
          </p:nvPr>
        </p:nvSpPr>
        <p:spPr>
          <a:xfrm>
            <a:off x="839788" y="365125"/>
            <a:ext cx="10515600" cy="1325563"/>
          </a:xfrm>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A0CA2F36-252F-433C-8087-31981A4B7019}"/>
              </a:ext>
            </a:extLst>
          </p:cNvPr>
          <p:cNvSpPr>
            <a:spLocks noGrp="1"/>
          </p:cNvSpPr>
          <p:nvPr>
            <p:ph type="body" idx="1"/>
          </p:nvPr>
        </p:nvSpPr>
        <p:spPr>
          <a:xfrm>
            <a:off x="839788" y="1681163"/>
            <a:ext cx="5157787" cy="823912"/>
          </a:xfrm>
        </p:spPr>
        <p:txBody>
          <a:bodyPr anchor="b"/>
          <a:lstStyle>
            <a:lvl1pPr marL="0" indent="0">
              <a:buNone/>
              <a:defRPr sz="2400" b="1">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6A46D4A-D441-4CE6-A6A5-95A3A7977DC1}"/>
              </a:ext>
            </a:extLst>
          </p:cNvPr>
          <p:cNvSpPr>
            <a:spLocks noGrp="1"/>
          </p:cNvSpPr>
          <p:nvPr>
            <p:ph sz="half" idx="2"/>
          </p:nvPr>
        </p:nvSpPr>
        <p:spPr>
          <a:xfrm>
            <a:off x="839788" y="2505075"/>
            <a:ext cx="5157787" cy="3684588"/>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B41B1540-804C-4C0F-94D4-142D5D6E2A97}"/>
              </a:ext>
            </a:extLst>
          </p:cNvPr>
          <p:cNvSpPr>
            <a:spLocks noGrp="1"/>
          </p:cNvSpPr>
          <p:nvPr>
            <p:ph type="body" sz="quarter" idx="3"/>
          </p:nvPr>
        </p:nvSpPr>
        <p:spPr>
          <a:xfrm>
            <a:off x="6172200" y="1681163"/>
            <a:ext cx="5183188" cy="823912"/>
          </a:xfrm>
        </p:spPr>
        <p:txBody>
          <a:bodyPr anchor="b"/>
          <a:lstStyle>
            <a:lvl1pPr marL="0" indent="0">
              <a:buNone/>
              <a:defRPr sz="2400" b="1">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A82EA7B6-B384-495E-9362-BB838CE738B5}"/>
              </a:ext>
            </a:extLst>
          </p:cNvPr>
          <p:cNvSpPr>
            <a:spLocks noGrp="1"/>
          </p:cNvSpPr>
          <p:nvPr>
            <p:ph sz="quarter" idx="4"/>
          </p:nvPr>
        </p:nvSpPr>
        <p:spPr>
          <a:xfrm>
            <a:off x="6172200" y="2505075"/>
            <a:ext cx="5183188" cy="3684588"/>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Box 10">
            <a:extLst>
              <a:ext uri="{FF2B5EF4-FFF2-40B4-BE49-F238E27FC236}">
                <a16:creationId xmlns:a16="http://schemas.microsoft.com/office/drawing/2014/main" id="{23D5649C-A6A6-4C3A-92D7-D22B91BB84E4}"/>
              </a:ext>
            </a:extLst>
          </p:cNvPr>
          <p:cNvSpPr txBox="1"/>
          <p:nvPr userDrawn="1"/>
        </p:nvSpPr>
        <p:spPr>
          <a:xfrm>
            <a:off x="991681" y="6396335"/>
            <a:ext cx="1019593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19890870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917764-8C5D-4D0F-A5AA-D70F328FA44F}"/>
              </a:ext>
            </a:extLst>
          </p:cNvPr>
          <p:cNvSpPr/>
          <p:nvPr userDrawn="1"/>
        </p:nvSpPr>
        <p:spPr>
          <a:xfrm>
            <a:off x="664237" y="1690686"/>
            <a:ext cx="11527763" cy="1080237"/>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9" name="Rectangle 8">
            <a:extLst>
              <a:ext uri="{FF2B5EF4-FFF2-40B4-BE49-F238E27FC236}">
                <a16:creationId xmlns:a16="http://schemas.microsoft.com/office/drawing/2014/main" id="{4B1C5E10-E4F1-4DFA-8E1F-2061DF369EE8}"/>
              </a:ext>
            </a:extLst>
          </p:cNvPr>
          <p:cNvSpPr/>
          <p:nvPr userDrawn="1"/>
        </p:nvSpPr>
        <p:spPr>
          <a:xfrm>
            <a:off x="664236" y="3918200"/>
            <a:ext cx="11527763" cy="1249111"/>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2" name="Rectangle 11">
            <a:extLst>
              <a:ext uri="{FF2B5EF4-FFF2-40B4-BE49-F238E27FC236}">
                <a16:creationId xmlns:a16="http://schemas.microsoft.com/office/drawing/2014/main" id="{A4DB4AEC-8B83-420F-B597-598B73888708}"/>
              </a:ext>
            </a:extLst>
          </p:cNvPr>
          <p:cNvSpPr/>
          <p:nvPr userDrawn="1"/>
        </p:nvSpPr>
        <p:spPr>
          <a:xfrm>
            <a:off x="664237" y="0"/>
            <a:ext cx="4573141" cy="6858000"/>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4" name="Title 1">
            <a:extLst>
              <a:ext uri="{FF2B5EF4-FFF2-40B4-BE49-F238E27FC236}">
                <a16:creationId xmlns:a16="http://schemas.microsoft.com/office/drawing/2014/main" id="{FC529029-778B-4A73-B791-5DBCBFD66CA4}"/>
              </a:ext>
            </a:extLst>
          </p:cNvPr>
          <p:cNvSpPr>
            <a:spLocks noGrp="1"/>
          </p:cNvSpPr>
          <p:nvPr>
            <p:ph type="title"/>
          </p:nvPr>
        </p:nvSpPr>
        <p:spPr>
          <a:xfrm>
            <a:off x="838199" y="365125"/>
            <a:ext cx="4170007" cy="1325563"/>
          </a:xfrm>
        </p:spPr>
        <p:txBody>
          <a:bodyPr>
            <a:normAutofit/>
          </a:bodyPr>
          <a:lstStyle>
            <a:lvl1pPr>
              <a:defRPr sz="4000">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112D1BF4-94A9-477F-83BB-4905AD7A265A}"/>
              </a:ext>
            </a:extLst>
          </p:cNvPr>
          <p:cNvSpPr>
            <a:spLocks noGrp="1"/>
          </p:cNvSpPr>
          <p:nvPr>
            <p:ph type="body" idx="1"/>
          </p:nvPr>
        </p:nvSpPr>
        <p:spPr>
          <a:xfrm>
            <a:off x="838199" y="1890793"/>
            <a:ext cx="4170008" cy="4198858"/>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5404991" y="1690688"/>
            <a:ext cx="6299327" cy="4398962"/>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TextBox 9">
            <a:extLst>
              <a:ext uri="{FF2B5EF4-FFF2-40B4-BE49-F238E27FC236}">
                <a16:creationId xmlns:a16="http://schemas.microsoft.com/office/drawing/2014/main" id="{01EC5D7E-B920-4A0A-B040-B75AEE89CE05}"/>
              </a:ext>
            </a:extLst>
          </p:cNvPr>
          <p:cNvSpPr txBox="1"/>
          <p:nvPr userDrawn="1"/>
        </p:nvSpPr>
        <p:spPr>
          <a:xfrm>
            <a:off x="5404991"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1" name="Rectangle 10">
            <a:extLst>
              <a:ext uri="{FF2B5EF4-FFF2-40B4-BE49-F238E27FC236}">
                <a16:creationId xmlns:a16="http://schemas.microsoft.com/office/drawing/2014/main" id="{12CF4539-17C6-4890-B429-11B7B4DB6C40}"/>
              </a:ext>
            </a:extLst>
          </p:cNvPr>
          <p:cNvSpPr/>
          <p:nvPr userDrawn="1"/>
        </p:nvSpPr>
        <p:spPr>
          <a:xfrm>
            <a:off x="664237" y="5088362"/>
            <a:ext cx="11527763" cy="1080238"/>
          </a:xfrm>
          <a:prstGeom prst="rect">
            <a:avLst/>
          </a:prstGeom>
          <a:solidFill>
            <a:srgbClr val="D2D3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3775100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0CD05AA6-6595-4234-A65A-CB80A82A0DB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0" y="1084051"/>
            <a:ext cx="12192000" cy="1820640"/>
          </a:xfrm>
          <a:prstGeom prst="rect">
            <a:avLst/>
          </a:prstGeom>
        </p:spPr>
      </p:pic>
      <p:sp>
        <p:nvSpPr>
          <p:cNvPr id="13" name="Rectangle 12">
            <a:extLst>
              <a:ext uri="{FF2B5EF4-FFF2-40B4-BE49-F238E27FC236}">
                <a16:creationId xmlns:a16="http://schemas.microsoft.com/office/drawing/2014/main" id="{9799D23A-6DEF-4E8A-9C87-EC53B5FC41CC}"/>
              </a:ext>
            </a:extLst>
          </p:cNvPr>
          <p:cNvSpPr/>
          <p:nvPr userDrawn="1"/>
        </p:nvSpPr>
        <p:spPr>
          <a:xfrm>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4DB4AEC-8B83-420F-B597-598B73888708}"/>
              </a:ext>
            </a:extLst>
          </p:cNvPr>
          <p:cNvSpPr/>
          <p:nvPr userDrawn="1"/>
        </p:nvSpPr>
        <p:spPr>
          <a:xfrm>
            <a:off x="1" y="2880765"/>
            <a:ext cx="6096000" cy="3327529"/>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9" name="Rectangle 8">
            <a:extLst>
              <a:ext uri="{FF2B5EF4-FFF2-40B4-BE49-F238E27FC236}">
                <a16:creationId xmlns:a16="http://schemas.microsoft.com/office/drawing/2014/main" id="{4B1C5E10-E4F1-4DFA-8E1F-2061DF369EE8}"/>
              </a:ext>
            </a:extLst>
          </p:cNvPr>
          <p:cNvSpPr/>
          <p:nvPr userDrawn="1"/>
        </p:nvSpPr>
        <p:spPr>
          <a:xfrm>
            <a:off x="6096000" y="2880765"/>
            <a:ext cx="6096000" cy="3327529"/>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4" name="Title 1">
            <a:extLst>
              <a:ext uri="{FF2B5EF4-FFF2-40B4-BE49-F238E27FC236}">
                <a16:creationId xmlns:a16="http://schemas.microsoft.com/office/drawing/2014/main" id="{FC529029-778B-4A73-B791-5DBCBFD66CA4}"/>
              </a:ext>
            </a:extLst>
          </p:cNvPr>
          <p:cNvSpPr>
            <a:spLocks noGrp="1"/>
          </p:cNvSpPr>
          <p:nvPr>
            <p:ph type="title"/>
          </p:nvPr>
        </p:nvSpPr>
        <p:spPr>
          <a:xfrm>
            <a:off x="838199" y="180201"/>
            <a:ext cx="7673789" cy="723650"/>
          </a:xfrm>
        </p:spPr>
        <p:txBody>
          <a:bodyPr>
            <a:normAutofit/>
          </a:bodyPr>
          <a:lstStyle>
            <a:lvl1pPr>
              <a:defRPr sz="4000">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112D1BF4-94A9-477F-83BB-4905AD7A265A}"/>
              </a:ext>
            </a:extLst>
          </p:cNvPr>
          <p:cNvSpPr>
            <a:spLocks noGrp="1"/>
          </p:cNvSpPr>
          <p:nvPr>
            <p:ph type="body" idx="1"/>
          </p:nvPr>
        </p:nvSpPr>
        <p:spPr>
          <a:xfrm>
            <a:off x="838199" y="2904694"/>
            <a:ext cx="4170008" cy="3303599"/>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7131178" y="2904693"/>
            <a:ext cx="4222624" cy="3303599"/>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TextBox 9">
            <a:extLst>
              <a:ext uri="{FF2B5EF4-FFF2-40B4-BE49-F238E27FC236}">
                <a16:creationId xmlns:a16="http://schemas.microsoft.com/office/drawing/2014/main" id="{01EC5D7E-B920-4A0A-B040-B75AEE89CE05}"/>
              </a:ext>
            </a:extLst>
          </p:cNvPr>
          <p:cNvSpPr txBox="1"/>
          <p:nvPr userDrawn="1"/>
        </p:nvSpPr>
        <p:spPr>
          <a:xfrm>
            <a:off x="2946338"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35160222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99D23A-6DEF-4E8A-9C87-EC53B5FC41CC}"/>
              </a:ext>
            </a:extLst>
          </p:cNvPr>
          <p:cNvSpPr/>
          <p:nvPr userDrawn="1"/>
        </p:nvSpPr>
        <p:spPr>
          <a:xfrm>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4DB4AEC-8B83-420F-B597-598B73888708}"/>
              </a:ext>
            </a:extLst>
          </p:cNvPr>
          <p:cNvSpPr/>
          <p:nvPr userDrawn="1"/>
        </p:nvSpPr>
        <p:spPr>
          <a:xfrm>
            <a:off x="1" y="1588169"/>
            <a:ext cx="6096000" cy="445854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9" name="Rectangle 8">
            <a:extLst>
              <a:ext uri="{FF2B5EF4-FFF2-40B4-BE49-F238E27FC236}">
                <a16:creationId xmlns:a16="http://schemas.microsoft.com/office/drawing/2014/main" id="{4B1C5E10-E4F1-4DFA-8E1F-2061DF369EE8}"/>
              </a:ext>
            </a:extLst>
          </p:cNvPr>
          <p:cNvSpPr/>
          <p:nvPr userDrawn="1"/>
        </p:nvSpPr>
        <p:spPr>
          <a:xfrm>
            <a:off x="6096000" y="1588169"/>
            <a:ext cx="6096000" cy="4458544"/>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4" name="Title 1">
            <a:extLst>
              <a:ext uri="{FF2B5EF4-FFF2-40B4-BE49-F238E27FC236}">
                <a16:creationId xmlns:a16="http://schemas.microsoft.com/office/drawing/2014/main" id="{FC529029-778B-4A73-B791-5DBCBFD66CA4}"/>
              </a:ext>
            </a:extLst>
          </p:cNvPr>
          <p:cNvSpPr>
            <a:spLocks noGrp="1"/>
          </p:cNvSpPr>
          <p:nvPr>
            <p:ph type="title"/>
          </p:nvPr>
        </p:nvSpPr>
        <p:spPr>
          <a:xfrm>
            <a:off x="838199" y="180201"/>
            <a:ext cx="7673789" cy="723650"/>
          </a:xfrm>
        </p:spPr>
        <p:txBody>
          <a:bodyPr>
            <a:normAutofit/>
          </a:bodyPr>
          <a:lstStyle>
            <a:lvl1pPr>
              <a:defRPr sz="4000">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112D1BF4-94A9-477F-83BB-4905AD7A265A}"/>
              </a:ext>
            </a:extLst>
          </p:cNvPr>
          <p:cNvSpPr>
            <a:spLocks noGrp="1"/>
          </p:cNvSpPr>
          <p:nvPr>
            <p:ph type="body" idx="1"/>
          </p:nvPr>
        </p:nvSpPr>
        <p:spPr>
          <a:xfrm>
            <a:off x="838199" y="1748590"/>
            <a:ext cx="4170008" cy="4172088"/>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7131178" y="1748589"/>
            <a:ext cx="4222624" cy="4172088"/>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TextBox 9">
            <a:extLst>
              <a:ext uri="{FF2B5EF4-FFF2-40B4-BE49-F238E27FC236}">
                <a16:creationId xmlns:a16="http://schemas.microsoft.com/office/drawing/2014/main" id="{01EC5D7E-B920-4A0A-B040-B75AEE89CE05}"/>
              </a:ext>
            </a:extLst>
          </p:cNvPr>
          <p:cNvSpPr txBox="1"/>
          <p:nvPr userDrawn="1"/>
        </p:nvSpPr>
        <p:spPr>
          <a:xfrm>
            <a:off x="2946338"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264493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EFF3A9-730B-4491-A8F2-2D150501CA2E}"/>
              </a:ext>
            </a:extLst>
          </p:cNvPr>
          <p:cNvSpPr/>
          <p:nvPr userDrawn="1"/>
        </p:nvSpPr>
        <p:spPr>
          <a:xfrm>
            <a:off x="0" y="0"/>
            <a:ext cx="12192000" cy="6891829"/>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person with glasses smiling&#10;&#10;Description automatically generated with low confidence">
            <a:extLst>
              <a:ext uri="{FF2B5EF4-FFF2-40B4-BE49-F238E27FC236}">
                <a16:creationId xmlns:a16="http://schemas.microsoft.com/office/drawing/2014/main" id="{8131B358-DFC1-4F61-BB2C-CCD26D1F91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431005" y="18"/>
            <a:ext cx="3777928" cy="6891829"/>
          </a:xfrm>
          <a:prstGeom prst="rect">
            <a:avLst/>
          </a:prstGeom>
        </p:spPr>
      </p:pic>
      <p:sp>
        <p:nvSpPr>
          <p:cNvPr id="14" name="Title 1">
            <a:extLst>
              <a:ext uri="{FF2B5EF4-FFF2-40B4-BE49-F238E27FC236}">
                <a16:creationId xmlns:a16="http://schemas.microsoft.com/office/drawing/2014/main" id="{03A8BCCC-9F26-448F-A7EB-AC092781FA70}"/>
              </a:ext>
            </a:extLst>
          </p:cNvPr>
          <p:cNvSpPr>
            <a:spLocks noGrp="1"/>
          </p:cNvSpPr>
          <p:nvPr>
            <p:ph type="title"/>
          </p:nvPr>
        </p:nvSpPr>
        <p:spPr>
          <a:xfrm>
            <a:off x="830794" y="476556"/>
            <a:ext cx="7150774" cy="1325563"/>
          </a:xfrm>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57324864-3F79-43B1-970F-338E247E0B38}"/>
              </a:ext>
            </a:extLst>
          </p:cNvPr>
          <p:cNvSpPr>
            <a:spLocks noGrp="1"/>
          </p:cNvSpPr>
          <p:nvPr>
            <p:ph type="body" idx="1"/>
          </p:nvPr>
        </p:nvSpPr>
        <p:spPr>
          <a:xfrm>
            <a:off x="831852" y="2091805"/>
            <a:ext cx="7149716" cy="3997845"/>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11" name="Picture 10" descr="A picture containing silhouette, vector graphics&#10;&#10;Description automatically generated">
            <a:extLst>
              <a:ext uri="{FF2B5EF4-FFF2-40B4-BE49-F238E27FC236}">
                <a16:creationId xmlns:a16="http://schemas.microsoft.com/office/drawing/2014/main" id="{384E46C0-DBF1-4BCF-B94A-22C0AC1BDAE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3378"/>
          <a:stretch/>
        </p:blipFill>
        <p:spPr>
          <a:xfrm flipH="1">
            <a:off x="0" y="3575019"/>
            <a:ext cx="4462842" cy="3316810"/>
          </a:xfrm>
          <a:prstGeom prst="rect">
            <a:avLst/>
          </a:prstGeom>
        </p:spPr>
      </p:pic>
      <p:sp>
        <p:nvSpPr>
          <p:cNvPr id="12" name="TextBox 11">
            <a:extLst>
              <a:ext uri="{FF2B5EF4-FFF2-40B4-BE49-F238E27FC236}">
                <a16:creationId xmlns:a16="http://schemas.microsoft.com/office/drawing/2014/main" id="{4ACB3B55-CF50-4832-A2AA-EDE231A100E9}"/>
              </a:ext>
            </a:extLst>
          </p:cNvPr>
          <p:cNvSpPr txBox="1"/>
          <p:nvPr userDrawn="1"/>
        </p:nvSpPr>
        <p:spPr>
          <a:xfrm>
            <a:off x="408432" y="6537170"/>
            <a:ext cx="759720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mn-lt"/>
              </a:rPr>
              <a:t>© 2022 CloudPro™ Corporation. © 2022 NetApp™. All Rights Reserved.</a:t>
            </a:r>
          </a:p>
        </p:txBody>
      </p:sp>
    </p:spTree>
    <p:extLst>
      <p:ext uri="{BB962C8B-B14F-4D97-AF65-F5344CB8AC3E}">
        <p14:creationId xmlns:p14="http://schemas.microsoft.com/office/powerpoint/2010/main" val="18638620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99D23A-6DEF-4E8A-9C87-EC53B5FC41CC}"/>
              </a:ext>
            </a:extLst>
          </p:cNvPr>
          <p:cNvSpPr/>
          <p:nvPr userDrawn="1"/>
        </p:nvSpPr>
        <p:spPr>
          <a:xfrm>
            <a:off x="0" y="1"/>
            <a:ext cx="12192000" cy="1088774"/>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4DB4AEC-8B83-420F-B597-598B73888708}"/>
              </a:ext>
            </a:extLst>
          </p:cNvPr>
          <p:cNvSpPr/>
          <p:nvPr userDrawn="1"/>
        </p:nvSpPr>
        <p:spPr>
          <a:xfrm>
            <a:off x="0" y="1620152"/>
            <a:ext cx="12191999" cy="4444472"/>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4" name="Title 1">
            <a:extLst>
              <a:ext uri="{FF2B5EF4-FFF2-40B4-BE49-F238E27FC236}">
                <a16:creationId xmlns:a16="http://schemas.microsoft.com/office/drawing/2014/main" id="{FC529029-778B-4A73-B791-5DBCBFD66CA4}"/>
              </a:ext>
            </a:extLst>
          </p:cNvPr>
          <p:cNvSpPr>
            <a:spLocks noGrp="1"/>
          </p:cNvSpPr>
          <p:nvPr>
            <p:ph type="title"/>
          </p:nvPr>
        </p:nvSpPr>
        <p:spPr>
          <a:xfrm>
            <a:off x="838199" y="180201"/>
            <a:ext cx="7673789" cy="723650"/>
          </a:xfrm>
        </p:spPr>
        <p:txBody>
          <a:bodyPr>
            <a:normAutofit/>
          </a:bodyPr>
          <a:lstStyle>
            <a:lvl1pPr>
              <a:defRPr sz="4000">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112D1BF4-94A9-477F-83BB-4905AD7A265A}"/>
              </a:ext>
            </a:extLst>
          </p:cNvPr>
          <p:cNvSpPr>
            <a:spLocks noGrp="1"/>
          </p:cNvSpPr>
          <p:nvPr>
            <p:ph type="body" idx="1"/>
          </p:nvPr>
        </p:nvSpPr>
        <p:spPr>
          <a:xfrm>
            <a:off x="838198" y="1701425"/>
            <a:ext cx="10567739" cy="4242296"/>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TextBox 9">
            <a:extLst>
              <a:ext uri="{FF2B5EF4-FFF2-40B4-BE49-F238E27FC236}">
                <a16:creationId xmlns:a16="http://schemas.microsoft.com/office/drawing/2014/main" id="{01EC5D7E-B920-4A0A-B040-B75AEE89CE05}"/>
              </a:ext>
            </a:extLst>
          </p:cNvPr>
          <p:cNvSpPr txBox="1"/>
          <p:nvPr userDrawn="1"/>
        </p:nvSpPr>
        <p:spPr>
          <a:xfrm>
            <a:off x="2946338"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35672732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pic>
        <p:nvPicPr>
          <p:cNvPr id="3" name="Picture 2" descr="A group of people posing for a photo&#10;&#10;Description automatically generated">
            <a:extLst>
              <a:ext uri="{FF2B5EF4-FFF2-40B4-BE49-F238E27FC236}">
                <a16:creationId xmlns:a16="http://schemas.microsoft.com/office/drawing/2014/main" id="{7D8105F1-54A3-4533-B611-6A3FEADE7F4F}"/>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2" y="1084051"/>
            <a:ext cx="12192001" cy="1779013"/>
          </a:xfrm>
          <a:prstGeom prst="rect">
            <a:avLst/>
          </a:prstGeom>
        </p:spPr>
      </p:pic>
      <p:sp>
        <p:nvSpPr>
          <p:cNvPr id="13" name="Rectangle 12">
            <a:extLst>
              <a:ext uri="{FF2B5EF4-FFF2-40B4-BE49-F238E27FC236}">
                <a16:creationId xmlns:a16="http://schemas.microsoft.com/office/drawing/2014/main" id="{9799D23A-6DEF-4E8A-9C87-EC53B5FC41CC}"/>
              </a:ext>
            </a:extLst>
          </p:cNvPr>
          <p:cNvSpPr/>
          <p:nvPr userDrawn="1"/>
        </p:nvSpPr>
        <p:spPr>
          <a:xfrm>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4DB4AEC-8B83-420F-B597-598B73888708}"/>
              </a:ext>
            </a:extLst>
          </p:cNvPr>
          <p:cNvSpPr/>
          <p:nvPr userDrawn="1"/>
        </p:nvSpPr>
        <p:spPr>
          <a:xfrm>
            <a:off x="1" y="2863064"/>
            <a:ext cx="6096000" cy="336292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9" name="Rectangle 8">
            <a:extLst>
              <a:ext uri="{FF2B5EF4-FFF2-40B4-BE49-F238E27FC236}">
                <a16:creationId xmlns:a16="http://schemas.microsoft.com/office/drawing/2014/main" id="{4B1C5E10-E4F1-4DFA-8E1F-2061DF369EE8}"/>
              </a:ext>
            </a:extLst>
          </p:cNvPr>
          <p:cNvSpPr/>
          <p:nvPr userDrawn="1"/>
        </p:nvSpPr>
        <p:spPr>
          <a:xfrm>
            <a:off x="6096000" y="2863064"/>
            <a:ext cx="6096000" cy="3362924"/>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4" name="Title 1">
            <a:extLst>
              <a:ext uri="{FF2B5EF4-FFF2-40B4-BE49-F238E27FC236}">
                <a16:creationId xmlns:a16="http://schemas.microsoft.com/office/drawing/2014/main" id="{FC529029-778B-4A73-B791-5DBCBFD66CA4}"/>
              </a:ext>
            </a:extLst>
          </p:cNvPr>
          <p:cNvSpPr>
            <a:spLocks noGrp="1"/>
          </p:cNvSpPr>
          <p:nvPr>
            <p:ph type="title"/>
          </p:nvPr>
        </p:nvSpPr>
        <p:spPr>
          <a:xfrm>
            <a:off x="838199" y="180201"/>
            <a:ext cx="7673789" cy="723650"/>
          </a:xfrm>
        </p:spPr>
        <p:txBody>
          <a:bodyPr>
            <a:normAutofit/>
          </a:bodyPr>
          <a:lstStyle>
            <a:lvl1pPr>
              <a:defRPr sz="4000">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112D1BF4-94A9-477F-83BB-4905AD7A265A}"/>
              </a:ext>
            </a:extLst>
          </p:cNvPr>
          <p:cNvSpPr>
            <a:spLocks noGrp="1"/>
          </p:cNvSpPr>
          <p:nvPr>
            <p:ph type="body" idx="1"/>
          </p:nvPr>
        </p:nvSpPr>
        <p:spPr>
          <a:xfrm>
            <a:off x="838199" y="2948002"/>
            <a:ext cx="4170008" cy="3193050"/>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7131178" y="2948001"/>
            <a:ext cx="4222624" cy="3193050"/>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TextBox 9">
            <a:extLst>
              <a:ext uri="{FF2B5EF4-FFF2-40B4-BE49-F238E27FC236}">
                <a16:creationId xmlns:a16="http://schemas.microsoft.com/office/drawing/2014/main" id="{01EC5D7E-B920-4A0A-B040-B75AEE89CE05}"/>
              </a:ext>
            </a:extLst>
          </p:cNvPr>
          <p:cNvSpPr txBox="1"/>
          <p:nvPr userDrawn="1"/>
        </p:nvSpPr>
        <p:spPr>
          <a:xfrm>
            <a:off x="2946338"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12147623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917764-8C5D-4D0F-A5AA-D70F328FA44F}"/>
              </a:ext>
            </a:extLst>
          </p:cNvPr>
          <p:cNvSpPr/>
          <p:nvPr userDrawn="1"/>
        </p:nvSpPr>
        <p:spPr>
          <a:xfrm>
            <a:off x="848627" y="1277209"/>
            <a:ext cx="11343372" cy="688338"/>
          </a:xfrm>
          <a:prstGeom prst="rect">
            <a:avLst/>
          </a:prstGeom>
          <a:solidFill>
            <a:srgbClr val="FCD0B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9" name="Rectangle 8">
            <a:extLst>
              <a:ext uri="{FF2B5EF4-FFF2-40B4-BE49-F238E27FC236}">
                <a16:creationId xmlns:a16="http://schemas.microsoft.com/office/drawing/2014/main" id="{4B1C5E10-E4F1-4DFA-8E1F-2061DF369EE8}"/>
              </a:ext>
            </a:extLst>
          </p:cNvPr>
          <p:cNvSpPr/>
          <p:nvPr userDrawn="1"/>
        </p:nvSpPr>
        <p:spPr>
          <a:xfrm>
            <a:off x="848626" y="2107632"/>
            <a:ext cx="11343372" cy="688338"/>
          </a:xfrm>
          <a:prstGeom prst="rect">
            <a:avLst/>
          </a:prstGeom>
          <a:solidFill>
            <a:srgbClr val="FCD0B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360947" y="1456257"/>
            <a:ext cx="11343371" cy="4633393"/>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TextBox 9">
            <a:extLst>
              <a:ext uri="{FF2B5EF4-FFF2-40B4-BE49-F238E27FC236}">
                <a16:creationId xmlns:a16="http://schemas.microsoft.com/office/drawing/2014/main" id="{01EC5D7E-B920-4A0A-B040-B75AEE89CE05}"/>
              </a:ext>
            </a:extLst>
          </p:cNvPr>
          <p:cNvSpPr txBox="1"/>
          <p:nvPr userDrawn="1"/>
        </p:nvSpPr>
        <p:spPr>
          <a:xfrm>
            <a:off x="2946334"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3" name="Rectangle 12">
            <a:extLst>
              <a:ext uri="{FF2B5EF4-FFF2-40B4-BE49-F238E27FC236}">
                <a16:creationId xmlns:a16="http://schemas.microsoft.com/office/drawing/2014/main" id="{DE89687B-EB1E-461A-9EFC-0465388A6AC6}"/>
              </a:ext>
            </a:extLst>
          </p:cNvPr>
          <p:cNvSpPr/>
          <p:nvPr userDrawn="1"/>
        </p:nvSpPr>
        <p:spPr>
          <a:xfrm>
            <a:off x="0" y="1"/>
            <a:ext cx="12192000" cy="1088774"/>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3">
            <a:extLst>
              <a:ext uri="{FF2B5EF4-FFF2-40B4-BE49-F238E27FC236}">
                <a16:creationId xmlns:a16="http://schemas.microsoft.com/office/drawing/2014/main" id="{C95BDBB2-E9A4-4110-ADCF-A877F1627EE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
        <p:nvSpPr>
          <p:cNvPr id="18" name="Rectangle 17">
            <a:extLst>
              <a:ext uri="{FF2B5EF4-FFF2-40B4-BE49-F238E27FC236}">
                <a16:creationId xmlns:a16="http://schemas.microsoft.com/office/drawing/2014/main" id="{A249D91D-5701-4464-90C7-11A7845D1A04}"/>
              </a:ext>
            </a:extLst>
          </p:cNvPr>
          <p:cNvSpPr/>
          <p:nvPr userDrawn="1"/>
        </p:nvSpPr>
        <p:spPr>
          <a:xfrm>
            <a:off x="848627" y="2938055"/>
            <a:ext cx="11343372" cy="688338"/>
          </a:xfrm>
          <a:prstGeom prst="rect">
            <a:avLst/>
          </a:prstGeom>
          <a:solidFill>
            <a:srgbClr val="FCD0B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9" name="Rectangle 18">
            <a:extLst>
              <a:ext uri="{FF2B5EF4-FFF2-40B4-BE49-F238E27FC236}">
                <a16:creationId xmlns:a16="http://schemas.microsoft.com/office/drawing/2014/main" id="{F583C0DE-952E-41FC-9D5C-F8A8FA0AFA02}"/>
              </a:ext>
            </a:extLst>
          </p:cNvPr>
          <p:cNvSpPr/>
          <p:nvPr userDrawn="1"/>
        </p:nvSpPr>
        <p:spPr>
          <a:xfrm>
            <a:off x="848625" y="3768478"/>
            <a:ext cx="11343372" cy="688338"/>
          </a:xfrm>
          <a:prstGeom prst="rect">
            <a:avLst/>
          </a:prstGeom>
          <a:solidFill>
            <a:srgbClr val="FCD0B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20" name="Rectangle 19">
            <a:extLst>
              <a:ext uri="{FF2B5EF4-FFF2-40B4-BE49-F238E27FC236}">
                <a16:creationId xmlns:a16="http://schemas.microsoft.com/office/drawing/2014/main" id="{7B8DD176-A1E7-466B-8476-1AC513472A2F}"/>
              </a:ext>
            </a:extLst>
          </p:cNvPr>
          <p:cNvSpPr/>
          <p:nvPr userDrawn="1"/>
        </p:nvSpPr>
        <p:spPr>
          <a:xfrm>
            <a:off x="848627" y="4603747"/>
            <a:ext cx="11343372" cy="688338"/>
          </a:xfrm>
          <a:prstGeom prst="rect">
            <a:avLst/>
          </a:prstGeom>
          <a:solidFill>
            <a:srgbClr val="FCD0B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21" name="Rectangle 20">
            <a:extLst>
              <a:ext uri="{FF2B5EF4-FFF2-40B4-BE49-F238E27FC236}">
                <a16:creationId xmlns:a16="http://schemas.microsoft.com/office/drawing/2014/main" id="{088718DC-56E3-4581-8AC4-2B918CFBF315}"/>
              </a:ext>
            </a:extLst>
          </p:cNvPr>
          <p:cNvSpPr/>
          <p:nvPr userDrawn="1"/>
        </p:nvSpPr>
        <p:spPr>
          <a:xfrm>
            <a:off x="848627" y="5439016"/>
            <a:ext cx="11343372" cy="688338"/>
          </a:xfrm>
          <a:prstGeom prst="rect">
            <a:avLst/>
          </a:prstGeom>
          <a:solidFill>
            <a:srgbClr val="FCD0B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3973212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917764-8C5D-4D0F-A5AA-D70F328FA44F}"/>
              </a:ext>
            </a:extLst>
          </p:cNvPr>
          <p:cNvSpPr/>
          <p:nvPr userDrawn="1"/>
        </p:nvSpPr>
        <p:spPr>
          <a:xfrm>
            <a:off x="848627" y="1277209"/>
            <a:ext cx="11343372"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9" name="Rectangle 8">
            <a:extLst>
              <a:ext uri="{FF2B5EF4-FFF2-40B4-BE49-F238E27FC236}">
                <a16:creationId xmlns:a16="http://schemas.microsoft.com/office/drawing/2014/main" id="{4B1C5E10-E4F1-4DFA-8E1F-2061DF369EE8}"/>
              </a:ext>
            </a:extLst>
          </p:cNvPr>
          <p:cNvSpPr/>
          <p:nvPr userDrawn="1"/>
        </p:nvSpPr>
        <p:spPr>
          <a:xfrm>
            <a:off x="848626" y="2107632"/>
            <a:ext cx="11343372"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360947" y="1456257"/>
            <a:ext cx="11343371" cy="4633393"/>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TextBox 9">
            <a:extLst>
              <a:ext uri="{FF2B5EF4-FFF2-40B4-BE49-F238E27FC236}">
                <a16:creationId xmlns:a16="http://schemas.microsoft.com/office/drawing/2014/main" id="{01EC5D7E-B920-4A0A-B040-B75AEE89CE05}"/>
              </a:ext>
            </a:extLst>
          </p:cNvPr>
          <p:cNvSpPr txBox="1"/>
          <p:nvPr userDrawn="1"/>
        </p:nvSpPr>
        <p:spPr>
          <a:xfrm>
            <a:off x="2946334"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3" name="Rectangle 12">
            <a:extLst>
              <a:ext uri="{FF2B5EF4-FFF2-40B4-BE49-F238E27FC236}">
                <a16:creationId xmlns:a16="http://schemas.microsoft.com/office/drawing/2014/main" id="{DE89687B-EB1E-461A-9EFC-0465388A6AC6}"/>
              </a:ext>
            </a:extLst>
          </p:cNvPr>
          <p:cNvSpPr/>
          <p:nvPr userDrawn="1"/>
        </p:nvSpPr>
        <p:spPr>
          <a:xfrm>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3">
            <a:extLst>
              <a:ext uri="{FF2B5EF4-FFF2-40B4-BE49-F238E27FC236}">
                <a16:creationId xmlns:a16="http://schemas.microsoft.com/office/drawing/2014/main" id="{C95BDBB2-E9A4-4110-ADCF-A877F1627EE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
        <p:nvSpPr>
          <p:cNvPr id="18" name="Rectangle 17">
            <a:extLst>
              <a:ext uri="{FF2B5EF4-FFF2-40B4-BE49-F238E27FC236}">
                <a16:creationId xmlns:a16="http://schemas.microsoft.com/office/drawing/2014/main" id="{A249D91D-5701-4464-90C7-11A7845D1A04}"/>
              </a:ext>
            </a:extLst>
          </p:cNvPr>
          <p:cNvSpPr/>
          <p:nvPr userDrawn="1"/>
        </p:nvSpPr>
        <p:spPr>
          <a:xfrm>
            <a:off x="848627" y="2938055"/>
            <a:ext cx="11343372"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9" name="Rectangle 18">
            <a:extLst>
              <a:ext uri="{FF2B5EF4-FFF2-40B4-BE49-F238E27FC236}">
                <a16:creationId xmlns:a16="http://schemas.microsoft.com/office/drawing/2014/main" id="{F583C0DE-952E-41FC-9D5C-F8A8FA0AFA02}"/>
              </a:ext>
            </a:extLst>
          </p:cNvPr>
          <p:cNvSpPr/>
          <p:nvPr userDrawn="1"/>
        </p:nvSpPr>
        <p:spPr>
          <a:xfrm>
            <a:off x="848625" y="3768478"/>
            <a:ext cx="11343372"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20" name="Rectangle 19">
            <a:extLst>
              <a:ext uri="{FF2B5EF4-FFF2-40B4-BE49-F238E27FC236}">
                <a16:creationId xmlns:a16="http://schemas.microsoft.com/office/drawing/2014/main" id="{7B8DD176-A1E7-466B-8476-1AC513472A2F}"/>
              </a:ext>
            </a:extLst>
          </p:cNvPr>
          <p:cNvSpPr/>
          <p:nvPr userDrawn="1"/>
        </p:nvSpPr>
        <p:spPr>
          <a:xfrm>
            <a:off x="848627" y="4603747"/>
            <a:ext cx="11343372"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21" name="Rectangle 20">
            <a:extLst>
              <a:ext uri="{FF2B5EF4-FFF2-40B4-BE49-F238E27FC236}">
                <a16:creationId xmlns:a16="http://schemas.microsoft.com/office/drawing/2014/main" id="{088718DC-56E3-4581-8AC4-2B918CFBF315}"/>
              </a:ext>
            </a:extLst>
          </p:cNvPr>
          <p:cNvSpPr/>
          <p:nvPr userDrawn="1"/>
        </p:nvSpPr>
        <p:spPr>
          <a:xfrm>
            <a:off x="848627" y="5439016"/>
            <a:ext cx="11343372"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95643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917764-8C5D-4D0F-A5AA-D70F328FA44F}"/>
              </a:ext>
            </a:extLst>
          </p:cNvPr>
          <p:cNvSpPr/>
          <p:nvPr userDrawn="1"/>
        </p:nvSpPr>
        <p:spPr>
          <a:xfrm>
            <a:off x="848627" y="1465656"/>
            <a:ext cx="11343372"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9" name="Rectangle 8">
            <a:extLst>
              <a:ext uri="{FF2B5EF4-FFF2-40B4-BE49-F238E27FC236}">
                <a16:creationId xmlns:a16="http://schemas.microsoft.com/office/drawing/2014/main" id="{4B1C5E10-E4F1-4DFA-8E1F-2061DF369EE8}"/>
              </a:ext>
            </a:extLst>
          </p:cNvPr>
          <p:cNvSpPr/>
          <p:nvPr userDrawn="1"/>
        </p:nvSpPr>
        <p:spPr>
          <a:xfrm>
            <a:off x="848626" y="2483418"/>
            <a:ext cx="11343372"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0" name="TextBox 9">
            <a:extLst>
              <a:ext uri="{FF2B5EF4-FFF2-40B4-BE49-F238E27FC236}">
                <a16:creationId xmlns:a16="http://schemas.microsoft.com/office/drawing/2014/main" id="{01EC5D7E-B920-4A0A-B040-B75AEE89CE05}"/>
              </a:ext>
            </a:extLst>
          </p:cNvPr>
          <p:cNvSpPr txBox="1"/>
          <p:nvPr userDrawn="1"/>
        </p:nvSpPr>
        <p:spPr>
          <a:xfrm>
            <a:off x="2946334"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3" name="Rectangle 12">
            <a:extLst>
              <a:ext uri="{FF2B5EF4-FFF2-40B4-BE49-F238E27FC236}">
                <a16:creationId xmlns:a16="http://schemas.microsoft.com/office/drawing/2014/main" id="{DE89687B-EB1E-461A-9EFC-0465388A6AC6}"/>
              </a:ext>
            </a:extLst>
          </p:cNvPr>
          <p:cNvSpPr/>
          <p:nvPr userDrawn="1"/>
        </p:nvSpPr>
        <p:spPr>
          <a:xfrm>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3">
            <a:extLst>
              <a:ext uri="{FF2B5EF4-FFF2-40B4-BE49-F238E27FC236}">
                <a16:creationId xmlns:a16="http://schemas.microsoft.com/office/drawing/2014/main" id="{C95BDBB2-E9A4-4110-ADCF-A877F1627EE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
        <p:nvSpPr>
          <p:cNvPr id="18" name="Rectangle 17">
            <a:extLst>
              <a:ext uri="{FF2B5EF4-FFF2-40B4-BE49-F238E27FC236}">
                <a16:creationId xmlns:a16="http://schemas.microsoft.com/office/drawing/2014/main" id="{A249D91D-5701-4464-90C7-11A7845D1A04}"/>
              </a:ext>
            </a:extLst>
          </p:cNvPr>
          <p:cNvSpPr/>
          <p:nvPr userDrawn="1"/>
        </p:nvSpPr>
        <p:spPr>
          <a:xfrm>
            <a:off x="848627" y="3501180"/>
            <a:ext cx="11343372"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9" name="Rectangle 18">
            <a:extLst>
              <a:ext uri="{FF2B5EF4-FFF2-40B4-BE49-F238E27FC236}">
                <a16:creationId xmlns:a16="http://schemas.microsoft.com/office/drawing/2014/main" id="{F583C0DE-952E-41FC-9D5C-F8A8FA0AFA02}"/>
              </a:ext>
            </a:extLst>
          </p:cNvPr>
          <p:cNvSpPr/>
          <p:nvPr userDrawn="1"/>
        </p:nvSpPr>
        <p:spPr>
          <a:xfrm>
            <a:off x="848625" y="4534541"/>
            <a:ext cx="11343372"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20" name="Rectangle 19">
            <a:extLst>
              <a:ext uri="{FF2B5EF4-FFF2-40B4-BE49-F238E27FC236}">
                <a16:creationId xmlns:a16="http://schemas.microsoft.com/office/drawing/2014/main" id="{7B8DD176-A1E7-466B-8476-1AC513472A2F}"/>
              </a:ext>
            </a:extLst>
          </p:cNvPr>
          <p:cNvSpPr/>
          <p:nvPr userDrawn="1"/>
        </p:nvSpPr>
        <p:spPr>
          <a:xfrm>
            <a:off x="848627" y="5552303"/>
            <a:ext cx="11343372"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5693831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1EC5D7E-B920-4A0A-B040-B75AEE89CE05}"/>
              </a:ext>
            </a:extLst>
          </p:cNvPr>
          <p:cNvSpPr txBox="1"/>
          <p:nvPr userDrawn="1"/>
        </p:nvSpPr>
        <p:spPr>
          <a:xfrm>
            <a:off x="2946334"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3" name="Rectangle 12">
            <a:extLst>
              <a:ext uri="{FF2B5EF4-FFF2-40B4-BE49-F238E27FC236}">
                <a16:creationId xmlns:a16="http://schemas.microsoft.com/office/drawing/2014/main" id="{DE89687B-EB1E-461A-9EFC-0465388A6AC6}"/>
              </a:ext>
            </a:extLst>
          </p:cNvPr>
          <p:cNvSpPr/>
          <p:nvPr userDrawn="1"/>
        </p:nvSpPr>
        <p:spPr>
          <a:xfrm>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3">
            <a:extLst>
              <a:ext uri="{FF2B5EF4-FFF2-40B4-BE49-F238E27FC236}">
                <a16:creationId xmlns:a16="http://schemas.microsoft.com/office/drawing/2014/main" id="{C95BDBB2-E9A4-4110-ADCF-A877F1627EE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
        <p:nvSpPr>
          <p:cNvPr id="19" name="Rectangle 18">
            <a:extLst>
              <a:ext uri="{FF2B5EF4-FFF2-40B4-BE49-F238E27FC236}">
                <a16:creationId xmlns:a16="http://schemas.microsoft.com/office/drawing/2014/main" id="{F583C0DE-952E-41FC-9D5C-F8A8FA0AFA02}"/>
              </a:ext>
            </a:extLst>
          </p:cNvPr>
          <p:cNvSpPr/>
          <p:nvPr userDrawn="1"/>
        </p:nvSpPr>
        <p:spPr>
          <a:xfrm>
            <a:off x="846158" y="1747866"/>
            <a:ext cx="11345837" cy="964692"/>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20" name="Rectangle 19">
            <a:extLst>
              <a:ext uri="{FF2B5EF4-FFF2-40B4-BE49-F238E27FC236}">
                <a16:creationId xmlns:a16="http://schemas.microsoft.com/office/drawing/2014/main" id="{7B8DD176-A1E7-466B-8476-1AC513472A2F}"/>
              </a:ext>
            </a:extLst>
          </p:cNvPr>
          <p:cNvSpPr/>
          <p:nvPr userDrawn="1"/>
        </p:nvSpPr>
        <p:spPr>
          <a:xfrm>
            <a:off x="846163" y="3429000"/>
            <a:ext cx="11345837" cy="964693"/>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21" name="Rectangle 20">
            <a:extLst>
              <a:ext uri="{FF2B5EF4-FFF2-40B4-BE49-F238E27FC236}">
                <a16:creationId xmlns:a16="http://schemas.microsoft.com/office/drawing/2014/main" id="{088718DC-56E3-4581-8AC4-2B918CFBF315}"/>
              </a:ext>
            </a:extLst>
          </p:cNvPr>
          <p:cNvSpPr/>
          <p:nvPr userDrawn="1"/>
        </p:nvSpPr>
        <p:spPr>
          <a:xfrm>
            <a:off x="846163" y="5052783"/>
            <a:ext cx="11345837" cy="964693"/>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6735955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1EC5D7E-B920-4A0A-B040-B75AEE89CE05}"/>
              </a:ext>
            </a:extLst>
          </p:cNvPr>
          <p:cNvSpPr txBox="1"/>
          <p:nvPr userDrawn="1"/>
        </p:nvSpPr>
        <p:spPr>
          <a:xfrm>
            <a:off x="2946334"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3" name="Rectangle 12">
            <a:extLst>
              <a:ext uri="{FF2B5EF4-FFF2-40B4-BE49-F238E27FC236}">
                <a16:creationId xmlns:a16="http://schemas.microsoft.com/office/drawing/2014/main" id="{DE89687B-EB1E-461A-9EFC-0465388A6AC6}"/>
              </a:ext>
            </a:extLst>
          </p:cNvPr>
          <p:cNvSpPr/>
          <p:nvPr userDrawn="1"/>
        </p:nvSpPr>
        <p:spPr>
          <a:xfrm>
            <a:off x="0" y="1"/>
            <a:ext cx="12192000" cy="1088774"/>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3">
            <a:extLst>
              <a:ext uri="{FF2B5EF4-FFF2-40B4-BE49-F238E27FC236}">
                <a16:creationId xmlns:a16="http://schemas.microsoft.com/office/drawing/2014/main" id="{C95BDBB2-E9A4-4110-ADCF-A877F1627EE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
        <p:nvSpPr>
          <p:cNvPr id="19" name="Rectangle 18">
            <a:extLst>
              <a:ext uri="{FF2B5EF4-FFF2-40B4-BE49-F238E27FC236}">
                <a16:creationId xmlns:a16="http://schemas.microsoft.com/office/drawing/2014/main" id="{F583C0DE-952E-41FC-9D5C-F8A8FA0AFA02}"/>
              </a:ext>
            </a:extLst>
          </p:cNvPr>
          <p:cNvSpPr/>
          <p:nvPr userDrawn="1"/>
        </p:nvSpPr>
        <p:spPr>
          <a:xfrm>
            <a:off x="1264024" y="2245658"/>
            <a:ext cx="10927971" cy="988362"/>
          </a:xfrm>
          <a:prstGeom prst="rect">
            <a:avLst/>
          </a:prstGeom>
          <a:solidFill>
            <a:srgbClr val="FCD0B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20" name="Rectangle 19">
            <a:extLst>
              <a:ext uri="{FF2B5EF4-FFF2-40B4-BE49-F238E27FC236}">
                <a16:creationId xmlns:a16="http://schemas.microsoft.com/office/drawing/2014/main" id="{7B8DD176-A1E7-466B-8476-1AC513472A2F}"/>
              </a:ext>
            </a:extLst>
          </p:cNvPr>
          <p:cNvSpPr/>
          <p:nvPr userDrawn="1"/>
        </p:nvSpPr>
        <p:spPr>
          <a:xfrm>
            <a:off x="1264029" y="4766542"/>
            <a:ext cx="10927971" cy="988362"/>
          </a:xfrm>
          <a:prstGeom prst="rect">
            <a:avLst/>
          </a:prstGeom>
          <a:solidFill>
            <a:srgbClr val="FCD0B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9365604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917764-8C5D-4D0F-A5AA-D70F328FA44F}"/>
              </a:ext>
            </a:extLst>
          </p:cNvPr>
          <p:cNvSpPr/>
          <p:nvPr userDrawn="1"/>
        </p:nvSpPr>
        <p:spPr>
          <a:xfrm>
            <a:off x="0" y="1277209"/>
            <a:ext cx="6096001"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9" name="Rectangle 8">
            <a:extLst>
              <a:ext uri="{FF2B5EF4-FFF2-40B4-BE49-F238E27FC236}">
                <a16:creationId xmlns:a16="http://schemas.microsoft.com/office/drawing/2014/main" id="{4B1C5E10-E4F1-4DFA-8E1F-2061DF369EE8}"/>
              </a:ext>
            </a:extLst>
          </p:cNvPr>
          <p:cNvSpPr/>
          <p:nvPr userDrawn="1"/>
        </p:nvSpPr>
        <p:spPr>
          <a:xfrm>
            <a:off x="-1" y="2107632"/>
            <a:ext cx="6096001"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360947" y="1456257"/>
            <a:ext cx="11343371" cy="4633393"/>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TextBox 9">
            <a:extLst>
              <a:ext uri="{FF2B5EF4-FFF2-40B4-BE49-F238E27FC236}">
                <a16:creationId xmlns:a16="http://schemas.microsoft.com/office/drawing/2014/main" id="{01EC5D7E-B920-4A0A-B040-B75AEE89CE05}"/>
              </a:ext>
            </a:extLst>
          </p:cNvPr>
          <p:cNvSpPr txBox="1"/>
          <p:nvPr userDrawn="1"/>
        </p:nvSpPr>
        <p:spPr>
          <a:xfrm>
            <a:off x="2946334"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3" name="Rectangle 12">
            <a:extLst>
              <a:ext uri="{FF2B5EF4-FFF2-40B4-BE49-F238E27FC236}">
                <a16:creationId xmlns:a16="http://schemas.microsoft.com/office/drawing/2014/main" id="{DE89687B-EB1E-461A-9EFC-0465388A6AC6}"/>
              </a:ext>
            </a:extLst>
          </p:cNvPr>
          <p:cNvSpPr/>
          <p:nvPr userDrawn="1"/>
        </p:nvSpPr>
        <p:spPr>
          <a:xfrm>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3">
            <a:extLst>
              <a:ext uri="{FF2B5EF4-FFF2-40B4-BE49-F238E27FC236}">
                <a16:creationId xmlns:a16="http://schemas.microsoft.com/office/drawing/2014/main" id="{C95BDBB2-E9A4-4110-ADCF-A877F1627EE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
        <p:nvSpPr>
          <p:cNvPr id="18" name="Rectangle 17">
            <a:extLst>
              <a:ext uri="{FF2B5EF4-FFF2-40B4-BE49-F238E27FC236}">
                <a16:creationId xmlns:a16="http://schemas.microsoft.com/office/drawing/2014/main" id="{A249D91D-5701-4464-90C7-11A7845D1A04}"/>
              </a:ext>
            </a:extLst>
          </p:cNvPr>
          <p:cNvSpPr/>
          <p:nvPr userDrawn="1"/>
        </p:nvSpPr>
        <p:spPr>
          <a:xfrm>
            <a:off x="0" y="2938055"/>
            <a:ext cx="6096001"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9" name="Rectangle 18">
            <a:extLst>
              <a:ext uri="{FF2B5EF4-FFF2-40B4-BE49-F238E27FC236}">
                <a16:creationId xmlns:a16="http://schemas.microsoft.com/office/drawing/2014/main" id="{F583C0DE-952E-41FC-9D5C-F8A8FA0AFA02}"/>
              </a:ext>
            </a:extLst>
          </p:cNvPr>
          <p:cNvSpPr/>
          <p:nvPr userDrawn="1"/>
        </p:nvSpPr>
        <p:spPr>
          <a:xfrm>
            <a:off x="-2" y="3768478"/>
            <a:ext cx="6096001"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20" name="Rectangle 19">
            <a:extLst>
              <a:ext uri="{FF2B5EF4-FFF2-40B4-BE49-F238E27FC236}">
                <a16:creationId xmlns:a16="http://schemas.microsoft.com/office/drawing/2014/main" id="{7B8DD176-A1E7-466B-8476-1AC513472A2F}"/>
              </a:ext>
            </a:extLst>
          </p:cNvPr>
          <p:cNvSpPr/>
          <p:nvPr userDrawn="1"/>
        </p:nvSpPr>
        <p:spPr>
          <a:xfrm>
            <a:off x="0" y="4603747"/>
            <a:ext cx="6096001"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21" name="Rectangle 20">
            <a:extLst>
              <a:ext uri="{FF2B5EF4-FFF2-40B4-BE49-F238E27FC236}">
                <a16:creationId xmlns:a16="http://schemas.microsoft.com/office/drawing/2014/main" id="{088718DC-56E3-4581-8AC4-2B918CFBF315}"/>
              </a:ext>
            </a:extLst>
          </p:cNvPr>
          <p:cNvSpPr/>
          <p:nvPr userDrawn="1"/>
        </p:nvSpPr>
        <p:spPr>
          <a:xfrm>
            <a:off x="0" y="5439016"/>
            <a:ext cx="6096001" cy="688338"/>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9834185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1EC5D7E-B920-4A0A-B040-B75AEE89CE05}"/>
              </a:ext>
            </a:extLst>
          </p:cNvPr>
          <p:cNvSpPr txBox="1"/>
          <p:nvPr userDrawn="1"/>
        </p:nvSpPr>
        <p:spPr>
          <a:xfrm>
            <a:off x="2946334"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3" name="Rectangle 12">
            <a:extLst>
              <a:ext uri="{FF2B5EF4-FFF2-40B4-BE49-F238E27FC236}">
                <a16:creationId xmlns:a16="http://schemas.microsoft.com/office/drawing/2014/main" id="{DE89687B-EB1E-461A-9EFC-0465388A6AC6}"/>
              </a:ext>
            </a:extLst>
          </p:cNvPr>
          <p:cNvSpPr/>
          <p:nvPr userDrawn="1"/>
        </p:nvSpPr>
        <p:spPr>
          <a:xfrm>
            <a:off x="0" y="1"/>
            <a:ext cx="12192000" cy="1088774"/>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A249D91D-5701-4464-90C7-11A7845D1A04}"/>
              </a:ext>
            </a:extLst>
          </p:cNvPr>
          <p:cNvSpPr/>
          <p:nvPr userDrawn="1"/>
        </p:nvSpPr>
        <p:spPr>
          <a:xfrm>
            <a:off x="6095996" y="4951504"/>
            <a:ext cx="6096004" cy="1088774"/>
          </a:xfrm>
          <a:prstGeom prst="rect">
            <a:avLst/>
          </a:prstGeom>
          <a:solidFill>
            <a:srgbClr val="FCD0B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9" name="Rectangle 18">
            <a:extLst>
              <a:ext uri="{FF2B5EF4-FFF2-40B4-BE49-F238E27FC236}">
                <a16:creationId xmlns:a16="http://schemas.microsoft.com/office/drawing/2014/main" id="{F583C0DE-952E-41FC-9D5C-F8A8FA0AFA02}"/>
              </a:ext>
            </a:extLst>
          </p:cNvPr>
          <p:cNvSpPr/>
          <p:nvPr userDrawn="1"/>
        </p:nvSpPr>
        <p:spPr>
          <a:xfrm>
            <a:off x="-3" y="4951504"/>
            <a:ext cx="6096004" cy="1088774"/>
          </a:xfrm>
          <a:prstGeom prst="rect">
            <a:avLst/>
          </a:prstGeom>
          <a:solidFill>
            <a:srgbClr val="FCD0B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7245952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DB4AEC-8B83-420F-B597-598B73888708}"/>
              </a:ext>
            </a:extLst>
          </p:cNvPr>
          <p:cNvSpPr/>
          <p:nvPr userDrawn="1"/>
        </p:nvSpPr>
        <p:spPr>
          <a:xfrm>
            <a:off x="664237" y="0"/>
            <a:ext cx="5777506" cy="6858000"/>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4" name="Title 1">
            <a:extLst>
              <a:ext uri="{FF2B5EF4-FFF2-40B4-BE49-F238E27FC236}">
                <a16:creationId xmlns:a16="http://schemas.microsoft.com/office/drawing/2014/main" id="{FC529029-778B-4A73-B791-5DBCBFD66CA4}"/>
              </a:ext>
            </a:extLst>
          </p:cNvPr>
          <p:cNvSpPr>
            <a:spLocks noGrp="1"/>
          </p:cNvSpPr>
          <p:nvPr>
            <p:ph type="title"/>
          </p:nvPr>
        </p:nvSpPr>
        <p:spPr>
          <a:xfrm>
            <a:off x="838199" y="365125"/>
            <a:ext cx="5412475" cy="1325563"/>
          </a:xfrm>
        </p:spPr>
        <p:txBody>
          <a:bodyPr>
            <a:normAutofit/>
          </a:bodyPr>
          <a:lstStyle>
            <a:lvl1pPr>
              <a:defRPr sz="4000">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112D1BF4-94A9-477F-83BB-4905AD7A265A}"/>
              </a:ext>
            </a:extLst>
          </p:cNvPr>
          <p:cNvSpPr>
            <a:spLocks noGrp="1"/>
          </p:cNvSpPr>
          <p:nvPr>
            <p:ph type="body" idx="1"/>
          </p:nvPr>
        </p:nvSpPr>
        <p:spPr>
          <a:xfrm>
            <a:off x="838199" y="1890793"/>
            <a:ext cx="5412476" cy="4198858"/>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6974006" y="1690688"/>
            <a:ext cx="4730312" cy="4398962"/>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TextBox 9">
            <a:extLst>
              <a:ext uri="{FF2B5EF4-FFF2-40B4-BE49-F238E27FC236}">
                <a16:creationId xmlns:a16="http://schemas.microsoft.com/office/drawing/2014/main" id="{01EC5D7E-B920-4A0A-B040-B75AEE89CE05}"/>
              </a:ext>
            </a:extLst>
          </p:cNvPr>
          <p:cNvSpPr txBox="1"/>
          <p:nvPr userDrawn="1"/>
        </p:nvSpPr>
        <p:spPr>
          <a:xfrm>
            <a:off x="6250674"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490063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EFF3A9-730B-4491-A8F2-2D150501CA2E}"/>
              </a:ext>
            </a:extLst>
          </p:cNvPr>
          <p:cNvSpPr/>
          <p:nvPr userDrawn="1"/>
        </p:nvSpPr>
        <p:spPr>
          <a:xfrm>
            <a:off x="0" y="0"/>
            <a:ext cx="12192000" cy="6891829"/>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person sitting at a table&#10;&#10;Description automatically generated with low confidence">
            <a:extLst>
              <a:ext uri="{FF2B5EF4-FFF2-40B4-BE49-F238E27FC236}">
                <a16:creationId xmlns:a16="http://schemas.microsoft.com/office/drawing/2014/main" id="{9882BC1A-5C74-4283-82DB-0153BC98DD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431005" y="0"/>
            <a:ext cx="3777928" cy="6891828"/>
          </a:xfrm>
          <a:prstGeom prst="rect">
            <a:avLst/>
          </a:prstGeom>
        </p:spPr>
      </p:pic>
      <p:sp>
        <p:nvSpPr>
          <p:cNvPr id="14" name="Title 1">
            <a:extLst>
              <a:ext uri="{FF2B5EF4-FFF2-40B4-BE49-F238E27FC236}">
                <a16:creationId xmlns:a16="http://schemas.microsoft.com/office/drawing/2014/main" id="{03A8BCCC-9F26-448F-A7EB-AC092781FA70}"/>
              </a:ext>
            </a:extLst>
          </p:cNvPr>
          <p:cNvSpPr>
            <a:spLocks noGrp="1"/>
          </p:cNvSpPr>
          <p:nvPr>
            <p:ph type="title"/>
          </p:nvPr>
        </p:nvSpPr>
        <p:spPr>
          <a:xfrm>
            <a:off x="830794" y="476556"/>
            <a:ext cx="7150774" cy="1325563"/>
          </a:xfrm>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57324864-3F79-43B1-970F-338E247E0B38}"/>
              </a:ext>
            </a:extLst>
          </p:cNvPr>
          <p:cNvSpPr>
            <a:spLocks noGrp="1"/>
          </p:cNvSpPr>
          <p:nvPr>
            <p:ph type="body" idx="1"/>
          </p:nvPr>
        </p:nvSpPr>
        <p:spPr>
          <a:xfrm>
            <a:off x="831852" y="2091805"/>
            <a:ext cx="7149716" cy="3997845"/>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11" name="Picture 10" descr="A picture containing silhouette, vector graphics&#10;&#10;Description automatically generated">
            <a:extLst>
              <a:ext uri="{FF2B5EF4-FFF2-40B4-BE49-F238E27FC236}">
                <a16:creationId xmlns:a16="http://schemas.microsoft.com/office/drawing/2014/main" id="{384E46C0-DBF1-4BCF-B94A-22C0AC1BDAE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3378"/>
          <a:stretch/>
        </p:blipFill>
        <p:spPr>
          <a:xfrm>
            <a:off x="3951230" y="3575019"/>
            <a:ext cx="4462842" cy="3316810"/>
          </a:xfrm>
          <a:prstGeom prst="rect">
            <a:avLst/>
          </a:prstGeom>
        </p:spPr>
      </p:pic>
      <p:sp>
        <p:nvSpPr>
          <p:cNvPr id="12" name="TextBox 11">
            <a:extLst>
              <a:ext uri="{FF2B5EF4-FFF2-40B4-BE49-F238E27FC236}">
                <a16:creationId xmlns:a16="http://schemas.microsoft.com/office/drawing/2014/main" id="{4ACB3B55-CF50-4832-A2AA-EDE231A100E9}"/>
              </a:ext>
            </a:extLst>
          </p:cNvPr>
          <p:cNvSpPr txBox="1"/>
          <p:nvPr userDrawn="1"/>
        </p:nvSpPr>
        <p:spPr>
          <a:xfrm>
            <a:off x="408432" y="6537170"/>
            <a:ext cx="759720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mn-lt"/>
              </a:rPr>
              <a:t>© 2022 CloudPro™ Corporation. © 2022 NetApp™. All Rights Reserved.</a:t>
            </a:r>
          </a:p>
        </p:txBody>
      </p:sp>
    </p:spTree>
    <p:extLst>
      <p:ext uri="{BB962C8B-B14F-4D97-AF65-F5344CB8AC3E}">
        <p14:creationId xmlns:p14="http://schemas.microsoft.com/office/powerpoint/2010/main" val="16871144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DB4AEC-8B83-420F-B597-598B73888708}"/>
              </a:ext>
            </a:extLst>
          </p:cNvPr>
          <p:cNvSpPr/>
          <p:nvPr userDrawn="1"/>
        </p:nvSpPr>
        <p:spPr>
          <a:xfrm>
            <a:off x="7131177" y="0"/>
            <a:ext cx="4573141" cy="6858000"/>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4" name="Title 1">
            <a:extLst>
              <a:ext uri="{FF2B5EF4-FFF2-40B4-BE49-F238E27FC236}">
                <a16:creationId xmlns:a16="http://schemas.microsoft.com/office/drawing/2014/main" id="{FC529029-778B-4A73-B791-5DBCBFD66CA4}"/>
              </a:ext>
            </a:extLst>
          </p:cNvPr>
          <p:cNvSpPr>
            <a:spLocks noGrp="1"/>
          </p:cNvSpPr>
          <p:nvPr>
            <p:ph type="title"/>
          </p:nvPr>
        </p:nvSpPr>
        <p:spPr>
          <a:xfrm>
            <a:off x="7305139" y="365125"/>
            <a:ext cx="4170007" cy="1325563"/>
          </a:xfrm>
        </p:spPr>
        <p:txBody>
          <a:bodyPr>
            <a:normAutofit/>
          </a:bodyPr>
          <a:lstStyle>
            <a:lvl1pPr>
              <a:defRPr sz="4000">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112D1BF4-94A9-477F-83BB-4905AD7A265A}"/>
              </a:ext>
            </a:extLst>
          </p:cNvPr>
          <p:cNvSpPr>
            <a:spLocks noGrp="1"/>
          </p:cNvSpPr>
          <p:nvPr>
            <p:ph type="body" idx="1"/>
          </p:nvPr>
        </p:nvSpPr>
        <p:spPr>
          <a:xfrm>
            <a:off x="7305139" y="1890793"/>
            <a:ext cx="4170008" cy="4198858"/>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487682" y="1690688"/>
            <a:ext cx="6299327" cy="4398962"/>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TextBox 6">
            <a:extLst>
              <a:ext uri="{FF2B5EF4-FFF2-40B4-BE49-F238E27FC236}">
                <a16:creationId xmlns:a16="http://schemas.microsoft.com/office/drawing/2014/main" id="{21D4E8A7-19EC-4B75-A795-09A8E8CCDBE9}"/>
              </a:ext>
            </a:extLst>
          </p:cNvPr>
          <p:cNvSpPr txBox="1"/>
          <p:nvPr userDrawn="1"/>
        </p:nvSpPr>
        <p:spPr>
          <a:xfrm>
            <a:off x="487681"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36354338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DB4AEC-8B83-420F-B597-598B73888708}"/>
              </a:ext>
            </a:extLst>
          </p:cNvPr>
          <p:cNvSpPr/>
          <p:nvPr userDrawn="1"/>
        </p:nvSpPr>
        <p:spPr>
          <a:xfrm>
            <a:off x="6320589" y="0"/>
            <a:ext cx="5383729" cy="6858000"/>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4" name="Title 1">
            <a:extLst>
              <a:ext uri="{FF2B5EF4-FFF2-40B4-BE49-F238E27FC236}">
                <a16:creationId xmlns:a16="http://schemas.microsoft.com/office/drawing/2014/main" id="{FC529029-778B-4A73-B791-5DBCBFD66CA4}"/>
              </a:ext>
            </a:extLst>
          </p:cNvPr>
          <p:cNvSpPr>
            <a:spLocks noGrp="1"/>
          </p:cNvSpPr>
          <p:nvPr>
            <p:ph type="title"/>
          </p:nvPr>
        </p:nvSpPr>
        <p:spPr>
          <a:xfrm>
            <a:off x="6529137" y="365125"/>
            <a:ext cx="4946009" cy="1325563"/>
          </a:xfrm>
        </p:spPr>
        <p:txBody>
          <a:bodyPr>
            <a:normAutofit/>
          </a:bodyPr>
          <a:lstStyle>
            <a:lvl1pPr>
              <a:defRPr sz="4000">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112D1BF4-94A9-477F-83BB-4905AD7A265A}"/>
              </a:ext>
            </a:extLst>
          </p:cNvPr>
          <p:cNvSpPr>
            <a:spLocks noGrp="1"/>
          </p:cNvSpPr>
          <p:nvPr>
            <p:ph type="body" idx="1"/>
          </p:nvPr>
        </p:nvSpPr>
        <p:spPr>
          <a:xfrm>
            <a:off x="6529137" y="1890793"/>
            <a:ext cx="4946010" cy="4198858"/>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487683" y="1690688"/>
            <a:ext cx="5608318" cy="4398962"/>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TextBox 6">
            <a:extLst>
              <a:ext uri="{FF2B5EF4-FFF2-40B4-BE49-F238E27FC236}">
                <a16:creationId xmlns:a16="http://schemas.microsoft.com/office/drawing/2014/main" id="{21D4E8A7-19EC-4B75-A795-09A8E8CCDBE9}"/>
              </a:ext>
            </a:extLst>
          </p:cNvPr>
          <p:cNvSpPr txBox="1"/>
          <p:nvPr userDrawn="1"/>
        </p:nvSpPr>
        <p:spPr>
          <a:xfrm>
            <a:off x="487681"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13453260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DB4AEC-8B83-420F-B597-598B73888708}"/>
              </a:ext>
            </a:extLst>
          </p:cNvPr>
          <p:cNvSpPr/>
          <p:nvPr userDrawn="1"/>
        </p:nvSpPr>
        <p:spPr>
          <a:xfrm>
            <a:off x="6320589" y="0"/>
            <a:ext cx="5383729" cy="6858000"/>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4" name="Title 1">
            <a:extLst>
              <a:ext uri="{FF2B5EF4-FFF2-40B4-BE49-F238E27FC236}">
                <a16:creationId xmlns:a16="http://schemas.microsoft.com/office/drawing/2014/main" id="{FC529029-778B-4A73-B791-5DBCBFD66CA4}"/>
              </a:ext>
            </a:extLst>
          </p:cNvPr>
          <p:cNvSpPr>
            <a:spLocks noGrp="1"/>
          </p:cNvSpPr>
          <p:nvPr>
            <p:ph type="title"/>
          </p:nvPr>
        </p:nvSpPr>
        <p:spPr>
          <a:xfrm>
            <a:off x="6529137" y="365125"/>
            <a:ext cx="4946009" cy="1325563"/>
          </a:xfrm>
        </p:spPr>
        <p:txBody>
          <a:bodyPr>
            <a:normAutofit/>
          </a:bodyPr>
          <a:lstStyle>
            <a:lvl1pPr>
              <a:defRPr sz="4000">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112D1BF4-94A9-477F-83BB-4905AD7A265A}"/>
              </a:ext>
            </a:extLst>
          </p:cNvPr>
          <p:cNvSpPr>
            <a:spLocks noGrp="1"/>
          </p:cNvSpPr>
          <p:nvPr>
            <p:ph type="body" idx="1"/>
          </p:nvPr>
        </p:nvSpPr>
        <p:spPr>
          <a:xfrm>
            <a:off x="6529137" y="1890793"/>
            <a:ext cx="4946010" cy="4198858"/>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487683" y="1690688"/>
            <a:ext cx="5608318" cy="4398962"/>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TextBox 6">
            <a:extLst>
              <a:ext uri="{FF2B5EF4-FFF2-40B4-BE49-F238E27FC236}">
                <a16:creationId xmlns:a16="http://schemas.microsoft.com/office/drawing/2014/main" id="{21D4E8A7-19EC-4B75-A795-09A8E8CCDBE9}"/>
              </a:ext>
            </a:extLst>
          </p:cNvPr>
          <p:cNvSpPr txBox="1"/>
          <p:nvPr userDrawn="1"/>
        </p:nvSpPr>
        <p:spPr>
          <a:xfrm>
            <a:off x="487681"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11486828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AC1E93D-D049-4BB4-9F44-3CF3FE072687}"/>
              </a:ext>
            </a:extLst>
          </p:cNvPr>
          <p:cNvSpPr txBox="1"/>
          <p:nvPr userDrawn="1"/>
        </p:nvSpPr>
        <p:spPr>
          <a:xfrm>
            <a:off x="991681" y="6396335"/>
            <a:ext cx="1019593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28881279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AC1E93D-D049-4BB4-9F44-3CF3FE072687}"/>
              </a:ext>
            </a:extLst>
          </p:cNvPr>
          <p:cNvSpPr txBox="1"/>
          <p:nvPr userDrawn="1"/>
        </p:nvSpPr>
        <p:spPr>
          <a:xfrm>
            <a:off x="991681" y="6396335"/>
            <a:ext cx="1019593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13803259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24DF9-FC48-48C6-9EF4-BD7055DEF5AD}"/>
              </a:ext>
            </a:extLst>
          </p:cNvPr>
          <p:cNvSpPr>
            <a:spLocks noGrp="1"/>
          </p:cNvSpPr>
          <p:nvPr>
            <p:ph type="title"/>
          </p:nvPr>
        </p:nvSpPr>
        <p:spPr>
          <a:xfrm>
            <a:off x="839788" y="457200"/>
            <a:ext cx="3932237" cy="1600200"/>
          </a:xfrm>
        </p:spPr>
        <p:txBody>
          <a:bodyPr anchor="b"/>
          <a:lstStyle>
            <a:lvl1pPr>
              <a:defRPr sz="3200">
                <a:latin typeface="Calibri" panose="020F050202020403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7A3A06A8-F6D8-4652-B733-F03C577736E2}"/>
              </a:ext>
            </a:extLst>
          </p:cNvPr>
          <p:cNvSpPr>
            <a:spLocks noGrp="1"/>
          </p:cNvSpPr>
          <p:nvPr>
            <p:ph idx="1"/>
          </p:nvPr>
        </p:nvSpPr>
        <p:spPr>
          <a:xfrm>
            <a:off x="5183188" y="987425"/>
            <a:ext cx="6172200" cy="4873625"/>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a:extLst>
              <a:ext uri="{FF2B5EF4-FFF2-40B4-BE49-F238E27FC236}">
                <a16:creationId xmlns:a16="http://schemas.microsoft.com/office/drawing/2014/main" id="{C6257F60-B1FC-440D-AB05-C1C042591224}"/>
              </a:ext>
            </a:extLst>
          </p:cNvPr>
          <p:cNvSpPr>
            <a:spLocks noGrp="1"/>
          </p:cNvSpPr>
          <p:nvPr>
            <p:ph type="body" sz="half" idx="2"/>
          </p:nvPr>
        </p:nvSpPr>
        <p:spPr>
          <a:xfrm>
            <a:off x="839788" y="2057400"/>
            <a:ext cx="3932237" cy="3811588"/>
          </a:xfrm>
        </p:spPr>
        <p:txBody>
          <a:bodyPr/>
          <a:lstStyle>
            <a:lvl1pPr marL="0" indent="0">
              <a:buNone/>
              <a:defRPr sz="1600">
                <a:latin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extBox 7">
            <a:extLst>
              <a:ext uri="{FF2B5EF4-FFF2-40B4-BE49-F238E27FC236}">
                <a16:creationId xmlns:a16="http://schemas.microsoft.com/office/drawing/2014/main" id="{7FDD7B63-32CC-4B34-A177-2CBCD254743F}"/>
              </a:ext>
            </a:extLst>
          </p:cNvPr>
          <p:cNvSpPr txBox="1"/>
          <p:nvPr userDrawn="1"/>
        </p:nvSpPr>
        <p:spPr>
          <a:xfrm>
            <a:off x="991681" y="6396335"/>
            <a:ext cx="1019593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36620391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D126F-8F5A-4016-B14F-9EC40F4C2F82}"/>
              </a:ext>
            </a:extLst>
          </p:cNvPr>
          <p:cNvSpPr>
            <a:spLocks noGrp="1"/>
          </p:cNvSpPr>
          <p:nvPr>
            <p:ph type="title"/>
          </p:nvPr>
        </p:nvSpPr>
        <p:spPr>
          <a:xfrm>
            <a:off x="839788" y="457200"/>
            <a:ext cx="3932237" cy="1600200"/>
          </a:xfrm>
        </p:spPr>
        <p:txBody>
          <a:bodyPr anchor="b"/>
          <a:lstStyle>
            <a:lvl1pPr>
              <a:defRPr sz="3200">
                <a:latin typeface="Calibri" panose="020F0502020204030204" pitchFamily="34" charset="0"/>
              </a:defRPr>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0726761A-358A-4206-B730-BCBE3C3CF05B}"/>
              </a:ext>
            </a:extLst>
          </p:cNvPr>
          <p:cNvSpPr>
            <a:spLocks noGrp="1"/>
          </p:cNvSpPr>
          <p:nvPr>
            <p:ph type="pic" idx="1"/>
          </p:nvPr>
        </p:nvSpPr>
        <p:spPr>
          <a:xfrm>
            <a:off x="5183188" y="987425"/>
            <a:ext cx="6172200" cy="4873625"/>
          </a:xfrm>
        </p:spPr>
        <p:txBody>
          <a:bodyPr/>
          <a:lstStyle>
            <a:lvl1pPr marL="0" indent="0">
              <a:buNone/>
              <a:defRPr sz="3200">
                <a:latin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0ECF96E-FA6E-4A18-9D5F-4AD49555E7D9}"/>
              </a:ext>
            </a:extLst>
          </p:cNvPr>
          <p:cNvSpPr>
            <a:spLocks noGrp="1"/>
          </p:cNvSpPr>
          <p:nvPr>
            <p:ph type="body" sz="half" idx="2"/>
          </p:nvPr>
        </p:nvSpPr>
        <p:spPr>
          <a:xfrm>
            <a:off x="839788" y="2057400"/>
            <a:ext cx="3932237" cy="3811588"/>
          </a:xfrm>
        </p:spPr>
        <p:txBody>
          <a:bodyPr/>
          <a:lstStyle>
            <a:lvl1pPr marL="0" indent="0">
              <a:buNone/>
              <a:defRPr sz="1600">
                <a:latin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extBox 7">
            <a:extLst>
              <a:ext uri="{FF2B5EF4-FFF2-40B4-BE49-F238E27FC236}">
                <a16:creationId xmlns:a16="http://schemas.microsoft.com/office/drawing/2014/main" id="{85CCFCB8-7254-4EE9-B922-D8463FBBC1DB}"/>
              </a:ext>
            </a:extLst>
          </p:cNvPr>
          <p:cNvSpPr txBox="1"/>
          <p:nvPr userDrawn="1"/>
        </p:nvSpPr>
        <p:spPr>
          <a:xfrm>
            <a:off x="991681" y="6396335"/>
            <a:ext cx="1019593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4854883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0_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423562-1FE8-447F-A0EA-2026FE7E312D}"/>
              </a:ext>
            </a:extLst>
          </p:cNvPr>
          <p:cNvSpPr/>
          <p:nvPr userDrawn="1"/>
        </p:nvSpPr>
        <p:spPr>
          <a:xfrm flipH="1">
            <a:off x="0" y="1"/>
            <a:ext cx="12192000" cy="1170548"/>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BCADEA0-260A-4E88-B8E8-5AD7D09C9D1E}"/>
              </a:ext>
            </a:extLst>
          </p:cNvPr>
          <p:cNvSpPr txBox="1"/>
          <p:nvPr userDrawn="1"/>
        </p:nvSpPr>
        <p:spPr>
          <a:xfrm>
            <a:off x="2060765" y="6545705"/>
            <a:ext cx="807047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4" name="Text Placeholder 2">
            <a:extLst>
              <a:ext uri="{FF2B5EF4-FFF2-40B4-BE49-F238E27FC236}">
                <a16:creationId xmlns:a16="http://schemas.microsoft.com/office/drawing/2014/main" id="{AD7F993A-3699-417F-9103-39C9DB28ED59}"/>
              </a:ext>
            </a:extLst>
          </p:cNvPr>
          <p:cNvSpPr>
            <a:spLocks noGrp="1"/>
          </p:cNvSpPr>
          <p:nvPr>
            <p:ph type="body" idx="11"/>
          </p:nvPr>
        </p:nvSpPr>
        <p:spPr>
          <a:xfrm>
            <a:off x="1867914" y="3224463"/>
            <a:ext cx="8910535" cy="3176337"/>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9" name="Title 3">
            <a:extLst>
              <a:ext uri="{FF2B5EF4-FFF2-40B4-BE49-F238E27FC236}">
                <a16:creationId xmlns:a16="http://schemas.microsoft.com/office/drawing/2014/main" id="{353E5B7C-50B4-443F-BA00-1774E25D1B7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Tree>
    <p:extLst>
      <p:ext uri="{BB962C8B-B14F-4D97-AF65-F5344CB8AC3E}">
        <p14:creationId xmlns:p14="http://schemas.microsoft.com/office/powerpoint/2010/main" val="9983662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82B6B8-FF14-46AA-B28A-23CA99CC01EA}"/>
              </a:ext>
            </a:extLst>
          </p:cNvPr>
          <p:cNvSpPr/>
          <p:nvPr userDrawn="1"/>
        </p:nvSpPr>
        <p:spPr>
          <a:xfrm flipH="1">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2F17F14-9F42-436C-992D-380EDE295B7F}"/>
              </a:ext>
            </a:extLst>
          </p:cNvPr>
          <p:cNvSpPr/>
          <p:nvPr userDrawn="1"/>
        </p:nvSpPr>
        <p:spPr>
          <a:xfrm flipH="1">
            <a:off x="0" y="2882685"/>
            <a:ext cx="12192000" cy="3975315"/>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
            <a:extLst>
              <a:ext uri="{FF2B5EF4-FFF2-40B4-BE49-F238E27FC236}">
                <a16:creationId xmlns:a16="http://schemas.microsoft.com/office/drawing/2014/main" id="{914CB852-4A2A-4C54-A967-ED03A578529E}"/>
              </a:ext>
            </a:extLst>
          </p:cNvPr>
          <p:cNvSpPr>
            <a:spLocks noGrp="1"/>
          </p:cNvSpPr>
          <p:nvPr>
            <p:ph type="title"/>
          </p:nvPr>
        </p:nvSpPr>
        <p:spPr>
          <a:xfrm>
            <a:off x="549439" y="1322948"/>
            <a:ext cx="7385693" cy="1325563"/>
          </a:xfrm>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13" name="Text Placeholder 2">
            <a:extLst>
              <a:ext uri="{FF2B5EF4-FFF2-40B4-BE49-F238E27FC236}">
                <a16:creationId xmlns:a16="http://schemas.microsoft.com/office/drawing/2014/main" id="{C3BAB9F2-878E-4EF1-9BCE-E71984F3AFA3}"/>
              </a:ext>
            </a:extLst>
          </p:cNvPr>
          <p:cNvSpPr>
            <a:spLocks noGrp="1"/>
          </p:cNvSpPr>
          <p:nvPr>
            <p:ph type="body" idx="1"/>
          </p:nvPr>
        </p:nvSpPr>
        <p:spPr>
          <a:xfrm>
            <a:off x="549439" y="3146156"/>
            <a:ext cx="7385693" cy="2943494"/>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15" name="Picture 14" descr="A group of people dancing&#10;&#10;Description automatically generated with low confidence">
            <a:extLst>
              <a:ext uri="{FF2B5EF4-FFF2-40B4-BE49-F238E27FC236}">
                <a16:creationId xmlns:a16="http://schemas.microsoft.com/office/drawing/2014/main" id="{A4DB67F6-8774-4AAA-BBCD-D741DAE79A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413012" y="-2"/>
            <a:ext cx="3777929" cy="6858002"/>
          </a:xfrm>
          <a:prstGeom prst="rect">
            <a:avLst/>
          </a:prstGeom>
        </p:spPr>
      </p:pic>
      <p:sp>
        <p:nvSpPr>
          <p:cNvPr id="8" name="TextBox 7">
            <a:extLst>
              <a:ext uri="{FF2B5EF4-FFF2-40B4-BE49-F238E27FC236}">
                <a16:creationId xmlns:a16="http://schemas.microsoft.com/office/drawing/2014/main" id="{661FBAE2-3388-574A-8E24-1694BA0F8051}"/>
              </a:ext>
            </a:extLst>
          </p:cNvPr>
          <p:cNvSpPr txBox="1"/>
          <p:nvPr userDrawn="1"/>
        </p:nvSpPr>
        <p:spPr>
          <a:xfrm>
            <a:off x="408432" y="6537170"/>
            <a:ext cx="759720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mn-lt"/>
              </a:rPr>
              <a:t>© 2022 CloudPro™ Corporation. © 2022 NetApp™. All Rights Reserved.</a:t>
            </a:r>
          </a:p>
        </p:txBody>
      </p:sp>
    </p:spTree>
    <p:extLst>
      <p:ext uri="{BB962C8B-B14F-4D97-AF65-F5344CB8AC3E}">
        <p14:creationId xmlns:p14="http://schemas.microsoft.com/office/powerpoint/2010/main" val="26177004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6_Title Only">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a:t>
            </a:r>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a:p>
        </p:txBody>
      </p:sp>
      <p:sp>
        <p:nvSpPr>
          <p:cNvPr id="10" name="Text Placeholder 2">
            <a:extLst>
              <a:ext uri="{FF2B5EF4-FFF2-40B4-BE49-F238E27FC236}">
                <a16:creationId xmlns:a16="http://schemas.microsoft.com/office/drawing/2014/main" id="{B2EC2D67-7410-8B43-90E0-B4C67B2EC6FE}"/>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a:t>Click to edit master text styles</a:t>
            </a:r>
          </a:p>
        </p:txBody>
      </p:sp>
      <p:sp>
        <p:nvSpPr>
          <p:cNvPr id="11" name="Title 3">
            <a:extLst>
              <a:ext uri="{FF2B5EF4-FFF2-40B4-BE49-F238E27FC236}">
                <a16:creationId xmlns:a16="http://schemas.microsoft.com/office/drawing/2014/main" id="{EA644C43-9B90-4241-8AA1-F1E4107B9E8B}"/>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a:t>Click to Edit Master Title Style</a:t>
            </a:r>
          </a:p>
        </p:txBody>
      </p:sp>
    </p:spTree>
    <p:extLst>
      <p:ext uri="{BB962C8B-B14F-4D97-AF65-F5344CB8AC3E}">
        <p14:creationId xmlns:p14="http://schemas.microsoft.com/office/powerpoint/2010/main" val="2659462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pic>
        <p:nvPicPr>
          <p:cNvPr id="5" name="Picture 4" descr="A picture containing person&#10;&#10;Description automatically generated">
            <a:extLst>
              <a:ext uri="{FF2B5EF4-FFF2-40B4-BE49-F238E27FC236}">
                <a16:creationId xmlns:a16="http://schemas.microsoft.com/office/drawing/2014/main" id="{8B00B661-57D9-4446-969E-2C4A613FFA6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414069" y="0"/>
            <a:ext cx="3744788" cy="6858000"/>
          </a:xfrm>
          <a:prstGeom prst="rect">
            <a:avLst/>
          </a:prstGeom>
        </p:spPr>
      </p:pic>
      <p:sp>
        <p:nvSpPr>
          <p:cNvPr id="14" name="Title 1">
            <a:extLst>
              <a:ext uri="{FF2B5EF4-FFF2-40B4-BE49-F238E27FC236}">
                <a16:creationId xmlns:a16="http://schemas.microsoft.com/office/drawing/2014/main" id="{03A8BCCC-9F26-448F-A7EB-AC092781FA70}"/>
              </a:ext>
            </a:extLst>
          </p:cNvPr>
          <p:cNvSpPr>
            <a:spLocks noGrp="1"/>
          </p:cNvSpPr>
          <p:nvPr>
            <p:ph type="title"/>
          </p:nvPr>
        </p:nvSpPr>
        <p:spPr>
          <a:xfrm>
            <a:off x="689811" y="1088774"/>
            <a:ext cx="6881005" cy="1325563"/>
          </a:xfrm>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57324864-3F79-43B1-970F-338E247E0B38}"/>
              </a:ext>
            </a:extLst>
          </p:cNvPr>
          <p:cNvSpPr>
            <a:spLocks noGrp="1"/>
          </p:cNvSpPr>
          <p:nvPr>
            <p:ph type="body" idx="1"/>
          </p:nvPr>
        </p:nvSpPr>
        <p:spPr>
          <a:xfrm>
            <a:off x="690891" y="2526224"/>
            <a:ext cx="6879925" cy="3563426"/>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2" name="Rectangle 1">
            <a:extLst>
              <a:ext uri="{FF2B5EF4-FFF2-40B4-BE49-F238E27FC236}">
                <a16:creationId xmlns:a16="http://schemas.microsoft.com/office/drawing/2014/main" id="{5E71C19C-2D72-4C2A-A659-52E83C63C4E6}"/>
              </a:ext>
            </a:extLst>
          </p:cNvPr>
          <p:cNvSpPr/>
          <p:nvPr userDrawn="1"/>
        </p:nvSpPr>
        <p:spPr>
          <a:xfrm>
            <a:off x="7892716" y="-1"/>
            <a:ext cx="521353" cy="6858001"/>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19DFADA-A3FE-7841-A4F9-764F5D3E0716}"/>
              </a:ext>
            </a:extLst>
          </p:cNvPr>
          <p:cNvSpPr txBox="1"/>
          <p:nvPr userDrawn="1"/>
        </p:nvSpPr>
        <p:spPr>
          <a:xfrm>
            <a:off x="408432" y="6537170"/>
            <a:ext cx="759720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mn-lt"/>
              </a:rPr>
              <a:t>© 2022 CloudPro™ Corporation. © 2022 NetApp™. All Rights Reserved.</a:t>
            </a:r>
          </a:p>
        </p:txBody>
      </p:sp>
    </p:spTree>
    <p:extLst>
      <p:ext uri="{BB962C8B-B14F-4D97-AF65-F5344CB8AC3E}">
        <p14:creationId xmlns:p14="http://schemas.microsoft.com/office/powerpoint/2010/main" val="15836988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a:t>
            </a:r>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a:p>
        </p:txBody>
      </p:sp>
      <p:sp>
        <p:nvSpPr>
          <p:cNvPr id="9" name="Content Placeholder 39">
            <a:extLst>
              <a:ext uri="{FF2B5EF4-FFF2-40B4-BE49-F238E27FC236}">
                <a16:creationId xmlns:a16="http://schemas.microsoft.com/office/drawing/2014/main" id="{A6EF6A56-C144-9F48-83BB-1C48253DABA7}"/>
              </a:ext>
            </a:extLst>
          </p:cNvPr>
          <p:cNvSpPr>
            <a:spLocks noGrp="1"/>
          </p:cNvSpPr>
          <p:nvPr>
            <p:ph sz="quarter" idx="15" hasCustomPrompt="1"/>
          </p:nvPr>
        </p:nvSpPr>
        <p:spPr bwMode="gray">
          <a:xfrm>
            <a:off x="6181344" y="1783080"/>
            <a:ext cx="5632704" cy="4206240"/>
          </a:xfrm>
        </p:spPr>
        <p:txBody>
          <a:bodyPr wrap="square" lIns="91521">
            <a:noAutofit/>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D679DA0E-4AA2-434F-9609-3C60ECC48D39}"/>
              </a:ext>
            </a:extLst>
          </p:cNvPr>
          <p:cNvSpPr>
            <a:spLocks noGrp="1"/>
          </p:cNvSpPr>
          <p:nvPr>
            <p:ph sz="quarter" idx="14" hasCustomPrompt="1"/>
          </p:nvPr>
        </p:nvSpPr>
        <p:spPr>
          <a:xfrm>
            <a:off x="374904" y="1783080"/>
            <a:ext cx="5632704" cy="4206240"/>
          </a:xfrm>
        </p:spPr>
        <p:txBody>
          <a:bodyPr wrap="square" lIns="91521">
            <a:noAutofit/>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A9F58E42-9DA8-3242-946A-CA01652DEB40}"/>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a:t>Click to edit master text styles</a:t>
            </a:r>
          </a:p>
        </p:txBody>
      </p:sp>
      <p:sp>
        <p:nvSpPr>
          <p:cNvPr id="15" name="Title 3">
            <a:extLst>
              <a:ext uri="{FF2B5EF4-FFF2-40B4-BE49-F238E27FC236}">
                <a16:creationId xmlns:a16="http://schemas.microsoft.com/office/drawing/2014/main" id="{A7F9ACC7-059C-144B-A25E-C80C310CBA8E}"/>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a:t>Click to Edit Master Title Style</a:t>
            </a:r>
          </a:p>
        </p:txBody>
      </p:sp>
    </p:spTree>
    <p:extLst>
      <p:ext uri="{BB962C8B-B14F-4D97-AF65-F5344CB8AC3E}">
        <p14:creationId xmlns:p14="http://schemas.microsoft.com/office/powerpoint/2010/main" val="24630892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3031" y="240330"/>
            <a:ext cx="11661637" cy="904795"/>
          </a:xfrm>
        </p:spPr>
        <p:txBody>
          <a:bodyPr wrap="square" lIns="91521">
            <a:noAutofit/>
          </a:bodyPr>
          <a:lstStyle>
            <a:lvl1pPr>
              <a:defRPr sz="3000"/>
            </a:lvl1pPr>
          </a:lstStyle>
          <a:p>
            <a:r>
              <a:rPr lang="en-US"/>
              <a:t>Click To Edit Master Title Style</a:t>
            </a:r>
          </a:p>
        </p:txBody>
      </p:sp>
      <p:sp>
        <p:nvSpPr>
          <p:cNvPr id="48" name="Content Placeholder 3"/>
          <p:cNvSpPr>
            <a:spLocks noGrp="1"/>
          </p:cNvSpPr>
          <p:nvPr>
            <p:ph sz="quarter" idx="14"/>
          </p:nvPr>
        </p:nvSpPr>
        <p:spPr>
          <a:xfrm>
            <a:off x="263031" y="1733552"/>
            <a:ext cx="11661637" cy="4479925"/>
          </a:xfrm>
        </p:spPr>
        <p:txBody>
          <a:bodyPr wrap="square" lIns="9152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Text Placeholder 2"/>
          <p:cNvSpPr>
            <a:spLocks noGrp="1"/>
          </p:cNvSpPr>
          <p:nvPr>
            <p:ph type="body" idx="10" hasCustomPrompt="1"/>
          </p:nvPr>
        </p:nvSpPr>
        <p:spPr bwMode="gray">
          <a:xfrm>
            <a:off x="275797" y="1106419"/>
            <a:ext cx="11652491" cy="400109"/>
          </a:xfrm>
        </p:spPr>
        <p:txBody>
          <a:bodyPr lIns="91521" tIns="45761" rIns="91521" bIns="45761" anchor="t">
            <a:noAutofit/>
          </a:bodyPr>
          <a:lstStyle>
            <a:lvl1pPr marL="0" indent="0">
              <a:spcBef>
                <a:spcPts val="0"/>
              </a:spcBef>
              <a:spcAft>
                <a:spcPts val="0"/>
              </a:spcAft>
              <a:buNone/>
              <a:defRPr sz="1800" b="0">
                <a:solidFill>
                  <a:schemeClr val="accent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a:t>Click to edit master text styles</a:t>
            </a:r>
          </a:p>
        </p:txBody>
      </p:sp>
      <p:sp>
        <p:nvSpPr>
          <p:cNvPr id="10" name="Footer Placeholder 4"/>
          <p:cNvSpPr>
            <a:spLocks noGrp="1"/>
          </p:cNvSpPr>
          <p:nvPr>
            <p:ph type="ftr" sz="quarter" idx="3"/>
          </p:nvPr>
        </p:nvSpPr>
        <p:spPr>
          <a:xfrm>
            <a:off x="889409" y="6472734"/>
            <a:ext cx="6540464" cy="240489"/>
          </a:xfrm>
          <a:prstGeom prst="rect">
            <a:avLst/>
          </a:prstGeom>
        </p:spPr>
        <p:txBody>
          <a:bodyPr vert="horz" wrap="square" lIns="91521" tIns="45761" rIns="91521" bIns="45761" rtlCol="0" anchor="b">
            <a:noAutofit/>
          </a:bodyPr>
          <a:lstStyle>
            <a:lvl1pPr>
              <a:defRPr lang="en-US" sz="800" smtClean="0">
                <a:solidFill>
                  <a:schemeClr val="bg2"/>
                </a:solidFill>
              </a:defRPr>
            </a:lvl1pPr>
          </a:lstStyle>
          <a:p>
            <a:r>
              <a:rPr lang="en-US"/>
              <a:t>© 2019 NetApp, Inc. All rights reserved.  --- NETAPP CONFIDENTIAL ---</a:t>
            </a:r>
          </a:p>
        </p:txBody>
      </p:sp>
      <p:sp>
        <p:nvSpPr>
          <p:cNvPr id="11" name="Slide Number Placeholder 5"/>
          <p:cNvSpPr>
            <a:spLocks noGrp="1"/>
          </p:cNvSpPr>
          <p:nvPr>
            <p:ph type="sldNum" sz="quarter" idx="4"/>
          </p:nvPr>
        </p:nvSpPr>
        <p:spPr>
          <a:xfrm>
            <a:off x="294490" y="6462574"/>
            <a:ext cx="448654" cy="260809"/>
          </a:xfrm>
          <a:prstGeom prst="rect">
            <a:avLst/>
          </a:prstGeom>
        </p:spPr>
        <p:txBody>
          <a:bodyPr vert="horz" wrap="square" lIns="91521" tIns="45761" rIns="91521" bIns="45761" rtlCol="0" anchor="b">
            <a:noAutofit/>
          </a:bodyPr>
          <a:lstStyle>
            <a:lvl1pPr>
              <a:defRPr lang="en-US" sz="1050" b="1" smtClean="0">
                <a:solidFill>
                  <a:schemeClr val="bg2">
                    <a:lumMod val="50000"/>
                  </a:schemeClr>
                </a:solidFill>
              </a:defRPr>
            </a:lvl1pPr>
          </a:lstStyle>
          <a:p>
            <a:fld id="{B071A5F3-A4FF-4CEE-8215-C08835B585C1}" type="slidenum">
              <a:rPr lang="en-US" smtClean="0"/>
              <a:pPr/>
              <a:t>‹#›</a:t>
            </a:fld>
            <a:endParaRPr lang="en-US"/>
          </a:p>
        </p:txBody>
      </p:sp>
    </p:spTree>
    <p:extLst>
      <p:ext uri="{BB962C8B-B14F-4D97-AF65-F5344CB8AC3E}">
        <p14:creationId xmlns:p14="http://schemas.microsoft.com/office/powerpoint/2010/main" val="217334272"/>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hree Content">
    <p:spTree>
      <p:nvGrpSpPr>
        <p:cNvPr id="1" name=""/>
        <p:cNvGrpSpPr/>
        <p:nvPr/>
      </p:nvGrpSpPr>
      <p:grpSpPr>
        <a:xfrm>
          <a:off x="0" y="0"/>
          <a:ext cx="0" cy="0"/>
          <a:chOff x="0" y="0"/>
          <a:chExt cx="0" cy="0"/>
        </a:xfrm>
      </p:grpSpPr>
      <p:sp>
        <p:nvSpPr>
          <p:cNvPr id="35" name="Content Placeholder 39"/>
          <p:cNvSpPr>
            <a:spLocks noGrp="1"/>
          </p:cNvSpPr>
          <p:nvPr>
            <p:ph sz="quarter" idx="15"/>
          </p:nvPr>
        </p:nvSpPr>
        <p:spPr bwMode="gray">
          <a:xfrm>
            <a:off x="263031" y="1733423"/>
            <a:ext cx="3750017" cy="4480055"/>
          </a:xfrm>
        </p:spPr>
        <p:txBody>
          <a:bodyPr wrap="square" lIns="9152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 name="Content Placeholder 39"/>
          <p:cNvSpPr>
            <a:spLocks noGrp="1"/>
          </p:cNvSpPr>
          <p:nvPr>
            <p:ph sz="quarter" idx="17"/>
          </p:nvPr>
        </p:nvSpPr>
        <p:spPr bwMode="gray">
          <a:xfrm>
            <a:off x="4218841" y="1733423"/>
            <a:ext cx="3750017" cy="4480055"/>
          </a:xfrm>
        </p:spPr>
        <p:txBody>
          <a:bodyPr wrap="square" lIns="9152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Content Placeholder 39"/>
          <p:cNvSpPr>
            <a:spLocks noGrp="1"/>
          </p:cNvSpPr>
          <p:nvPr>
            <p:ph sz="quarter" idx="18"/>
          </p:nvPr>
        </p:nvSpPr>
        <p:spPr bwMode="gray">
          <a:xfrm>
            <a:off x="8174652" y="1733423"/>
            <a:ext cx="3750017" cy="4480055"/>
          </a:xfrm>
        </p:spPr>
        <p:txBody>
          <a:bodyPr wrap="square" lIns="9152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263031" y="240330"/>
            <a:ext cx="11661637" cy="904795"/>
          </a:xfrm>
        </p:spPr>
        <p:txBody>
          <a:bodyPr wrap="square" lIns="91521">
            <a:noAutofit/>
          </a:bodyPr>
          <a:lstStyle>
            <a:lvl1pPr>
              <a:defRPr sz="3000"/>
            </a:lvl1pPr>
          </a:lstStyle>
          <a:p>
            <a:r>
              <a:rPr lang="en-US"/>
              <a:t>Click To Edit Master Title Style</a:t>
            </a:r>
          </a:p>
        </p:txBody>
      </p:sp>
      <p:sp>
        <p:nvSpPr>
          <p:cNvPr id="41" name="Text Placeholder 2"/>
          <p:cNvSpPr>
            <a:spLocks noGrp="1"/>
          </p:cNvSpPr>
          <p:nvPr>
            <p:ph type="body" idx="10" hasCustomPrompt="1"/>
          </p:nvPr>
        </p:nvSpPr>
        <p:spPr bwMode="gray">
          <a:xfrm>
            <a:off x="275797" y="1106419"/>
            <a:ext cx="11652491" cy="400109"/>
          </a:xfrm>
        </p:spPr>
        <p:txBody>
          <a:bodyPr lIns="91521" tIns="45761" rIns="91521" bIns="45761" anchor="t">
            <a:noAutofit/>
          </a:bodyPr>
          <a:lstStyle>
            <a:lvl1pPr marL="0" indent="0">
              <a:spcBef>
                <a:spcPts val="0"/>
              </a:spcBef>
              <a:spcAft>
                <a:spcPts val="0"/>
              </a:spcAft>
              <a:buNone/>
              <a:defRPr sz="1800" b="0">
                <a:solidFill>
                  <a:schemeClr val="accent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a:t>Click to edit master text styles</a:t>
            </a:r>
          </a:p>
        </p:txBody>
      </p:sp>
    </p:spTree>
    <p:extLst>
      <p:ext uri="{BB962C8B-B14F-4D97-AF65-F5344CB8AC3E}">
        <p14:creationId xmlns:p14="http://schemas.microsoft.com/office/powerpoint/2010/main" val="2662669873"/>
      </p:ext>
    </p:extLst>
  </p:cSld>
  <p:clrMapOvr>
    <a:masterClrMapping/>
  </p:clrMapOvr>
  <p:transition spd="med">
    <p:fade/>
  </p:transition>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AD2A626-7499-426B-9EDD-E2AABE8B6638}"/>
              </a:ext>
            </a:extLst>
          </p:cNvPr>
          <p:cNvSpPr/>
          <p:nvPr userDrawn="1"/>
        </p:nvSpPr>
        <p:spPr>
          <a:xfrm>
            <a:off x="0" y="0"/>
            <a:ext cx="4738193" cy="6858000"/>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F822960A-F64E-4E88-8403-4063DA531DE7}"/>
              </a:ext>
            </a:extLst>
          </p:cNvPr>
          <p:cNvSpPr txBox="1"/>
          <p:nvPr userDrawn="1"/>
        </p:nvSpPr>
        <p:spPr>
          <a:xfrm>
            <a:off x="796332" y="1093290"/>
            <a:ext cx="1732543" cy="4131259"/>
          </a:xfrm>
          <a:prstGeom prst="rect">
            <a:avLst/>
          </a:prstGeom>
        </p:spPr>
        <p:txBody>
          <a:bodyPr vert="horz" lIns="91440" tIns="45720" rIns="91440" bIns="45720" rtlCol="0" anchor="b">
            <a:noAutofit/>
          </a:bodyPr>
          <a:lstStyle/>
          <a:p>
            <a:pPr algn="r">
              <a:lnSpc>
                <a:spcPct val="90000"/>
              </a:lnSpc>
              <a:spcBef>
                <a:spcPct val="0"/>
              </a:spcBef>
              <a:spcAft>
                <a:spcPts val="600"/>
              </a:spcAft>
            </a:pPr>
            <a:r>
              <a:rPr lang="en-US" sz="30000" b="1" kern="1200" dirty="0">
                <a:solidFill>
                  <a:schemeClr val="tx1"/>
                </a:solidFill>
                <a:latin typeface="Calibri" panose="020F0502020204030204" pitchFamily="34" charset="0"/>
                <a:ea typeface="+mj-ea"/>
                <a:cs typeface="+mj-cs"/>
              </a:rPr>
              <a:t>1</a:t>
            </a:r>
          </a:p>
        </p:txBody>
      </p:sp>
      <p:sp>
        <p:nvSpPr>
          <p:cNvPr id="9" name="TextBox 8">
            <a:extLst>
              <a:ext uri="{FF2B5EF4-FFF2-40B4-BE49-F238E27FC236}">
                <a16:creationId xmlns:a16="http://schemas.microsoft.com/office/drawing/2014/main" id="{32F3879F-9374-4865-9A79-31096C92B4E3}"/>
              </a:ext>
            </a:extLst>
          </p:cNvPr>
          <p:cNvSpPr txBox="1"/>
          <p:nvPr userDrawn="1"/>
        </p:nvSpPr>
        <p:spPr>
          <a:xfrm>
            <a:off x="5021179" y="6382211"/>
            <a:ext cx="6801852"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4135654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0E1546-5CD3-48BF-981D-0C5B4E0854C7}"/>
              </a:ext>
            </a:extLst>
          </p:cNvPr>
          <p:cNvSpPr/>
          <p:nvPr userDrawn="1"/>
        </p:nvSpPr>
        <p:spPr>
          <a:xfrm>
            <a:off x="0" y="0"/>
            <a:ext cx="4738193" cy="6858000"/>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BD02BF75-537F-4128-9797-4FFF5A9FEC85}"/>
              </a:ext>
            </a:extLst>
          </p:cNvPr>
          <p:cNvSpPr txBox="1"/>
          <p:nvPr userDrawn="1"/>
        </p:nvSpPr>
        <p:spPr>
          <a:xfrm>
            <a:off x="796332" y="1093290"/>
            <a:ext cx="2219823" cy="4131259"/>
          </a:xfrm>
          <a:prstGeom prst="rect">
            <a:avLst/>
          </a:prstGeom>
        </p:spPr>
        <p:txBody>
          <a:bodyPr vert="horz" lIns="91440" tIns="45720" rIns="91440" bIns="45720" rtlCol="0" anchor="b">
            <a:noAutofit/>
          </a:bodyPr>
          <a:lstStyle/>
          <a:p>
            <a:pPr algn="r">
              <a:lnSpc>
                <a:spcPct val="90000"/>
              </a:lnSpc>
              <a:spcBef>
                <a:spcPct val="0"/>
              </a:spcBef>
              <a:spcAft>
                <a:spcPts val="600"/>
              </a:spcAft>
            </a:pPr>
            <a:r>
              <a:rPr lang="en-US" sz="30000" b="1" kern="1200" dirty="0">
                <a:solidFill>
                  <a:schemeClr val="tx1"/>
                </a:solidFill>
                <a:latin typeface="Calibri" panose="020F0502020204030204" pitchFamily="34" charset="0"/>
                <a:ea typeface="+mj-ea"/>
                <a:cs typeface="+mj-cs"/>
              </a:rPr>
              <a:t>2</a:t>
            </a:r>
          </a:p>
        </p:txBody>
      </p:sp>
      <p:sp>
        <p:nvSpPr>
          <p:cNvPr id="9" name="TextBox 8">
            <a:extLst>
              <a:ext uri="{FF2B5EF4-FFF2-40B4-BE49-F238E27FC236}">
                <a16:creationId xmlns:a16="http://schemas.microsoft.com/office/drawing/2014/main" id="{81147084-5803-44E7-9D2A-E55A12409829}"/>
              </a:ext>
            </a:extLst>
          </p:cNvPr>
          <p:cNvSpPr txBox="1"/>
          <p:nvPr userDrawn="1"/>
        </p:nvSpPr>
        <p:spPr>
          <a:xfrm>
            <a:off x="5021179" y="6382211"/>
            <a:ext cx="6801852"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17692443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544E94A-02FB-48D6-A939-2EBD7E053420}"/>
              </a:ext>
            </a:extLst>
          </p:cNvPr>
          <p:cNvSpPr/>
          <p:nvPr userDrawn="1"/>
        </p:nvSpPr>
        <p:spPr>
          <a:xfrm>
            <a:off x="0" y="0"/>
            <a:ext cx="4738193" cy="6858000"/>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9ABAC858-12D3-49FC-8202-F17B3F507810}"/>
              </a:ext>
            </a:extLst>
          </p:cNvPr>
          <p:cNvSpPr txBox="1"/>
          <p:nvPr userDrawn="1"/>
        </p:nvSpPr>
        <p:spPr>
          <a:xfrm>
            <a:off x="796332" y="1093290"/>
            <a:ext cx="2260767" cy="4131259"/>
          </a:xfrm>
          <a:prstGeom prst="rect">
            <a:avLst/>
          </a:prstGeom>
        </p:spPr>
        <p:txBody>
          <a:bodyPr vert="horz" lIns="91440" tIns="45720" rIns="91440" bIns="45720" rtlCol="0" anchor="b">
            <a:noAutofit/>
          </a:bodyPr>
          <a:lstStyle/>
          <a:p>
            <a:pPr algn="r">
              <a:lnSpc>
                <a:spcPct val="90000"/>
              </a:lnSpc>
              <a:spcBef>
                <a:spcPct val="0"/>
              </a:spcBef>
              <a:spcAft>
                <a:spcPts val="600"/>
              </a:spcAft>
            </a:pPr>
            <a:r>
              <a:rPr lang="en-US" sz="30000" b="1" kern="1200" dirty="0">
                <a:solidFill>
                  <a:schemeClr val="tx1"/>
                </a:solidFill>
                <a:latin typeface="Calibri" panose="020F0502020204030204" pitchFamily="34" charset="0"/>
                <a:ea typeface="+mj-ea"/>
                <a:cs typeface="+mj-cs"/>
              </a:rPr>
              <a:t>3</a:t>
            </a:r>
          </a:p>
        </p:txBody>
      </p:sp>
      <p:sp>
        <p:nvSpPr>
          <p:cNvPr id="9" name="TextBox 8">
            <a:extLst>
              <a:ext uri="{FF2B5EF4-FFF2-40B4-BE49-F238E27FC236}">
                <a16:creationId xmlns:a16="http://schemas.microsoft.com/office/drawing/2014/main" id="{0C5AC0E0-D2AB-4165-B8BB-47506983B79B}"/>
              </a:ext>
            </a:extLst>
          </p:cNvPr>
          <p:cNvSpPr txBox="1"/>
          <p:nvPr userDrawn="1"/>
        </p:nvSpPr>
        <p:spPr>
          <a:xfrm>
            <a:off x="5021179" y="6382211"/>
            <a:ext cx="6801852"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14775926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1B361E6-DE28-4D21-AEEB-489001BA5099}"/>
              </a:ext>
            </a:extLst>
          </p:cNvPr>
          <p:cNvSpPr/>
          <p:nvPr userDrawn="1"/>
        </p:nvSpPr>
        <p:spPr>
          <a:xfrm>
            <a:off x="0" y="0"/>
            <a:ext cx="4738193" cy="6858000"/>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5BCCBE5B-74E2-4D94-931F-4F1406E83042}"/>
              </a:ext>
            </a:extLst>
          </p:cNvPr>
          <p:cNvSpPr txBox="1"/>
          <p:nvPr userDrawn="1"/>
        </p:nvSpPr>
        <p:spPr>
          <a:xfrm>
            <a:off x="796332" y="1093290"/>
            <a:ext cx="2383596" cy="4131259"/>
          </a:xfrm>
          <a:prstGeom prst="rect">
            <a:avLst/>
          </a:prstGeom>
        </p:spPr>
        <p:txBody>
          <a:bodyPr vert="horz" lIns="91440" tIns="45720" rIns="91440" bIns="45720" rtlCol="0" anchor="b">
            <a:noAutofit/>
          </a:bodyPr>
          <a:lstStyle/>
          <a:p>
            <a:pPr algn="r">
              <a:lnSpc>
                <a:spcPct val="90000"/>
              </a:lnSpc>
              <a:spcBef>
                <a:spcPct val="0"/>
              </a:spcBef>
              <a:spcAft>
                <a:spcPts val="600"/>
              </a:spcAft>
            </a:pPr>
            <a:r>
              <a:rPr lang="en-US" sz="30000" b="1" kern="1200" dirty="0">
                <a:solidFill>
                  <a:schemeClr val="tx1"/>
                </a:solidFill>
                <a:latin typeface="Calibri" panose="020F0502020204030204" pitchFamily="34" charset="0"/>
                <a:ea typeface="+mj-ea"/>
                <a:cs typeface="+mj-cs"/>
              </a:rPr>
              <a:t>4</a:t>
            </a:r>
          </a:p>
        </p:txBody>
      </p:sp>
      <p:sp>
        <p:nvSpPr>
          <p:cNvPr id="9" name="TextBox 8">
            <a:extLst>
              <a:ext uri="{FF2B5EF4-FFF2-40B4-BE49-F238E27FC236}">
                <a16:creationId xmlns:a16="http://schemas.microsoft.com/office/drawing/2014/main" id="{63405D58-ECDB-4692-AAB2-9045288C1549}"/>
              </a:ext>
            </a:extLst>
          </p:cNvPr>
          <p:cNvSpPr txBox="1"/>
          <p:nvPr userDrawn="1"/>
        </p:nvSpPr>
        <p:spPr>
          <a:xfrm>
            <a:off x="5021179" y="6382211"/>
            <a:ext cx="6801852"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4427303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FA64B1D-8F0E-4136-832E-25966BB9F090}"/>
              </a:ext>
            </a:extLst>
          </p:cNvPr>
          <p:cNvSpPr/>
          <p:nvPr userDrawn="1"/>
        </p:nvSpPr>
        <p:spPr>
          <a:xfrm>
            <a:off x="0" y="0"/>
            <a:ext cx="4738193" cy="6858000"/>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A4F923B4-4735-47A8-BC9E-EA07CF62DCA0}"/>
              </a:ext>
            </a:extLst>
          </p:cNvPr>
          <p:cNvSpPr txBox="1"/>
          <p:nvPr userDrawn="1"/>
        </p:nvSpPr>
        <p:spPr>
          <a:xfrm>
            <a:off x="796332" y="1093290"/>
            <a:ext cx="2397244" cy="4131259"/>
          </a:xfrm>
          <a:prstGeom prst="rect">
            <a:avLst/>
          </a:prstGeom>
        </p:spPr>
        <p:txBody>
          <a:bodyPr vert="horz" lIns="91440" tIns="45720" rIns="91440" bIns="45720" rtlCol="0" anchor="b">
            <a:noAutofit/>
          </a:bodyPr>
          <a:lstStyle/>
          <a:p>
            <a:pPr algn="r">
              <a:lnSpc>
                <a:spcPct val="90000"/>
              </a:lnSpc>
              <a:spcBef>
                <a:spcPct val="0"/>
              </a:spcBef>
              <a:spcAft>
                <a:spcPts val="600"/>
              </a:spcAft>
            </a:pPr>
            <a:r>
              <a:rPr lang="en-US" sz="30000" b="1" kern="1200" dirty="0">
                <a:solidFill>
                  <a:schemeClr val="tx1"/>
                </a:solidFill>
                <a:latin typeface="Calibri" panose="020F0502020204030204" pitchFamily="34" charset="0"/>
                <a:ea typeface="+mj-ea"/>
                <a:cs typeface="+mj-cs"/>
              </a:rPr>
              <a:t>5</a:t>
            </a:r>
          </a:p>
        </p:txBody>
      </p:sp>
      <p:sp>
        <p:nvSpPr>
          <p:cNvPr id="9" name="TextBox 8">
            <a:extLst>
              <a:ext uri="{FF2B5EF4-FFF2-40B4-BE49-F238E27FC236}">
                <a16:creationId xmlns:a16="http://schemas.microsoft.com/office/drawing/2014/main" id="{F2D10434-62F1-44C5-BBBE-9CD398593830}"/>
              </a:ext>
            </a:extLst>
          </p:cNvPr>
          <p:cNvSpPr txBox="1"/>
          <p:nvPr userDrawn="1"/>
        </p:nvSpPr>
        <p:spPr>
          <a:xfrm>
            <a:off x="5021179" y="6382211"/>
            <a:ext cx="6801852"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19708288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8A3188-4DCE-4125-97CA-55B87F4D01BE}"/>
              </a:ext>
            </a:extLst>
          </p:cNvPr>
          <p:cNvSpPr/>
          <p:nvPr userDrawn="1"/>
        </p:nvSpPr>
        <p:spPr>
          <a:xfrm>
            <a:off x="0" y="0"/>
            <a:ext cx="12192000" cy="6858000"/>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descr="A picture containing watch&#10;&#10;Description automatically generated">
            <a:extLst>
              <a:ext uri="{FF2B5EF4-FFF2-40B4-BE49-F238E27FC236}">
                <a16:creationId xmlns:a16="http://schemas.microsoft.com/office/drawing/2014/main" id="{AB1F0DB6-C1B7-4E1E-B0C3-D55CE99D9A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52472" y="2636547"/>
            <a:ext cx="10939528" cy="3414913"/>
          </a:xfrm>
          <a:prstGeom prst="rect">
            <a:avLst/>
          </a:prstGeom>
        </p:spPr>
      </p:pic>
      <p:sp>
        <p:nvSpPr>
          <p:cNvPr id="11" name="TextBox 10">
            <a:extLst>
              <a:ext uri="{FF2B5EF4-FFF2-40B4-BE49-F238E27FC236}">
                <a16:creationId xmlns:a16="http://schemas.microsoft.com/office/drawing/2014/main" id="{321458D6-149E-4F6A-969B-D71B67CB9C65}"/>
              </a:ext>
            </a:extLst>
          </p:cNvPr>
          <p:cNvSpPr txBox="1"/>
          <p:nvPr userDrawn="1"/>
        </p:nvSpPr>
        <p:spPr>
          <a:xfrm>
            <a:off x="438437" y="1985488"/>
            <a:ext cx="6512399" cy="1631216"/>
          </a:xfrm>
          <a:prstGeom prst="rect">
            <a:avLst/>
          </a:prstGeom>
          <a:noFill/>
          <a:effectLst/>
        </p:spPr>
        <p:txBody>
          <a:bodyPr wrap="square" rtlCol="0" anchor="b">
            <a:spAutoFit/>
          </a:bodyPr>
          <a:lstStyle/>
          <a:p>
            <a:pPr algn="ctr">
              <a:tabLst>
                <a:tab pos="1620838" algn="l"/>
              </a:tabLst>
            </a:pPr>
            <a:r>
              <a:rPr lang="en-GB" sz="10000" b="1" dirty="0">
                <a:solidFill>
                  <a:schemeClr val="tx1"/>
                </a:solidFill>
                <a:latin typeface="Calibri" panose="020F0502020204030204" pitchFamily="34" charset="0"/>
              </a:rPr>
              <a:t>Thank You</a:t>
            </a:r>
          </a:p>
        </p:txBody>
      </p:sp>
      <p:sp>
        <p:nvSpPr>
          <p:cNvPr id="9" name="TextBox 8">
            <a:extLst>
              <a:ext uri="{FF2B5EF4-FFF2-40B4-BE49-F238E27FC236}">
                <a16:creationId xmlns:a16="http://schemas.microsoft.com/office/drawing/2014/main" id="{0C7D581D-2172-4B01-B00A-9FC402CF4374}"/>
              </a:ext>
            </a:extLst>
          </p:cNvPr>
          <p:cNvSpPr txBox="1"/>
          <p:nvPr userDrawn="1"/>
        </p:nvSpPr>
        <p:spPr>
          <a:xfrm>
            <a:off x="625644" y="6382211"/>
            <a:ext cx="6801852"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77131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50"/>
                                        <p:tgtEl>
                                          <p:spTgt spid="11"/>
                                        </p:tgtEl>
                                      </p:cBhvr>
                                    </p:animEffect>
                                    <p:anim calcmode="lin" valueType="num">
                                      <p:cBhvr>
                                        <p:cTn id="8" dur="750" fill="hold"/>
                                        <p:tgtEl>
                                          <p:spTgt spid="11"/>
                                        </p:tgtEl>
                                        <p:attrNameLst>
                                          <p:attrName>ppt_x</p:attrName>
                                        </p:attrNameLst>
                                      </p:cBhvr>
                                      <p:tavLst>
                                        <p:tav tm="0">
                                          <p:val>
                                            <p:strVal val="#ppt_x"/>
                                          </p:val>
                                        </p:tav>
                                        <p:tav tm="100000">
                                          <p:val>
                                            <p:strVal val="#ppt_x"/>
                                          </p:val>
                                        </p:tav>
                                      </p:tavLst>
                                    </p:anim>
                                    <p:anim calcmode="lin" valueType="num">
                                      <p:cBhvr>
                                        <p:cTn id="9" dur="75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B65890C-BA61-4934-83D3-CCF0F69BA69A}"/>
              </a:ext>
            </a:extLst>
          </p:cNvPr>
          <p:cNvSpPr/>
          <p:nvPr userDrawn="1"/>
        </p:nvSpPr>
        <p:spPr>
          <a:xfrm>
            <a:off x="0" y="1"/>
            <a:ext cx="12192000" cy="1088774"/>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laceholder 2">
            <a:extLst>
              <a:ext uri="{FF2B5EF4-FFF2-40B4-BE49-F238E27FC236}">
                <a16:creationId xmlns:a16="http://schemas.microsoft.com/office/drawing/2014/main" id="{DC96FDF8-CB78-4BD7-A0BA-29D62A5797D3}"/>
              </a:ext>
            </a:extLst>
          </p:cNvPr>
          <p:cNvSpPr>
            <a:spLocks noGrp="1"/>
          </p:cNvSpPr>
          <p:nvPr>
            <p:ph type="body" idx="1"/>
          </p:nvPr>
        </p:nvSpPr>
        <p:spPr>
          <a:xfrm>
            <a:off x="512859" y="1315453"/>
            <a:ext cx="7388356" cy="4949543"/>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6" name="Title 3">
            <a:extLst>
              <a:ext uri="{FF2B5EF4-FFF2-40B4-BE49-F238E27FC236}">
                <a16:creationId xmlns:a16="http://schemas.microsoft.com/office/drawing/2014/main" id="{5FACCC4B-4144-455A-9CD5-9F68C4596D57}"/>
              </a:ext>
            </a:extLst>
          </p:cNvPr>
          <p:cNvSpPr>
            <a:spLocks noGrp="1"/>
          </p:cNvSpPr>
          <p:nvPr>
            <p:ph type="title"/>
          </p:nvPr>
        </p:nvSpPr>
        <p:spPr>
          <a:xfrm>
            <a:off x="512859" y="156666"/>
            <a:ext cx="7407308" cy="758874"/>
          </a:xfrm>
        </p:spPr>
        <p:txBody>
          <a:bodyPr/>
          <a:lstStyle/>
          <a:p>
            <a:r>
              <a:rPr lang="en-US" dirty="0"/>
              <a:t>Click to edit Master title style</a:t>
            </a:r>
            <a:endParaRPr lang="en-GB" dirty="0"/>
          </a:p>
        </p:txBody>
      </p:sp>
      <p:pic>
        <p:nvPicPr>
          <p:cNvPr id="4" name="Picture 3" descr="A group of people having a discussion&#10;&#10;Description automatically generated with medium confidence">
            <a:extLst>
              <a:ext uri="{FF2B5EF4-FFF2-40B4-BE49-F238E27FC236}">
                <a16:creationId xmlns:a16="http://schemas.microsoft.com/office/drawing/2014/main" id="{514AE6DD-E02D-4029-8184-A62A676BBEF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13821" y="1088774"/>
            <a:ext cx="3878179" cy="5769226"/>
          </a:xfrm>
          <a:prstGeom prst="rect">
            <a:avLst/>
          </a:prstGeom>
        </p:spPr>
      </p:pic>
      <p:sp>
        <p:nvSpPr>
          <p:cNvPr id="7" name="TextBox 6">
            <a:extLst>
              <a:ext uri="{FF2B5EF4-FFF2-40B4-BE49-F238E27FC236}">
                <a16:creationId xmlns:a16="http://schemas.microsoft.com/office/drawing/2014/main" id="{E0A08274-4BC5-3940-B3A6-04EECF1A1754}"/>
              </a:ext>
            </a:extLst>
          </p:cNvPr>
          <p:cNvSpPr txBox="1"/>
          <p:nvPr userDrawn="1"/>
        </p:nvSpPr>
        <p:spPr>
          <a:xfrm>
            <a:off x="408432" y="6537170"/>
            <a:ext cx="759720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mn-lt"/>
              </a:rPr>
              <a:t>© 2022 CloudPro™ Corporation. © 2022 NetApp™. All Rights Reserved.</a:t>
            </a:r>
          </a:p>
        </p:txBody>
      </p:sp>
    </p:spTree>
    <p:extLst>
      <p:ext uri="{BB962C8B-B14F-4D97-AF65-F5344CB8AC3E}">
        <p14:creationId xmlns:p14="http://schemas.microsoft.com/office/powerpoint/2010/main" val="3838530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pic>
        <p:nvPicPr>
          <p:cNvPr id="5" name="Picture 4" descr="A picture containing person&#10;&#10;Description automatically generated">
            <a:extLst>
              <a:ext uri="{FF2B5EF4-FFF2-40B4-BE49-F238E27FC236}">
                <a16:creationId xmlns:a16="http://schemas.microsoft.com/office/drawing/2014/main" id="{8B00B661-57D9-4446-969E-2C4A613FFA6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3744788" cy="6858000"/>
          </a:xfrm>
          <a:prstGeom prst="rect">
            <a:avLst/>
          </a:prstGeom>
        </p:spPr>
      </p:pic>
      <p:sp>
        <p:nvSpPr>
          <p:cNvPr id="14" name="Title 1">
            <a:extLst>
              <a:ext uri="{FF2B5EF4-FFF2-40B4-BE49-F238E27FC236}">
                <a16:creationId xmlns:a16="http://schemas.microsoft.com/office/drawing/2014/main" id="{03A8BCCC-9F26-448F-A7EB-AC092781FA70}"/>
              </a:ext>
            </a:extLst>
          </p:cNvPr>
          <p:cNvSpPr>
            <a:spLocks noGrp="1"/>
          </p:cNvSpPr>
          <p:nvPr>
            <p:ph type="title"/>
          </p:nvPr>
        </p:nvSpPr>
        <p:spPr>
          <a:xfrm>
            <a:off x="4697034" y="1088774"/>
            <a:ext cx="6881005" cy="1325563"/>
          </a:xfrm>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57324864-3F79-43B1-970F-338E247E0B38}"/>
              </a:ext>
            </a:extLst>
          </p:cNvPr>
          <p:cNvSpPr>
            <a:spLocks noGrp="1"/>
          </p:cNvSpPr>
          <p:nvPr>
            <p:ph type="body" idx="1"/>
          </p:nvPr>
        </p:nvSpPr>
        <p:spPr>
          <a:xfrm>
            <a:off x="4698114" y="2526224"/>
            <a:ext cx="6879925" cy="3563426"/>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2" name="Rectangle 1">
            <a:extLst>
              <a:ext uri="{FF2B5EF4-FFF2-40B4-BE49-F238E27FC236}">
                <a16:creationId xmlns:a16="http://schemas.microsoft.com/office/drawing/2014/main" id="{5E71C19C-2D72-4C2A-A659-52E83C63C4E6}"/>
              </a:ext>
            </a:extLst>
          </p:cNvPr>
          <p:cNvSpPr/>
          <p:nvPr userDrawn="1"/>
        </p:nvSpPr>
        <p:spPr>
          <a:xfrm>
            <a:off x="3744788" y="-1"/>
            <a:ext cx="521353" cy="6858001"/>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19DFADA-A3FE-7841-A4F9-764F5D3E0716}"/>
              </a:ext>
            </a:extLst>
          </p:cNvPr>
          <p:cNvSpPr txBox="1"/>
          <p:nvPr userDrawn="1"/>
        </p:nvSpPr>
        <p:spPr>
          <a:xfrm>
            <a:off x="4338932" y="6537170"/>
            <a:ext cx="759720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mn-lt"/>
              </a:rPr>
              <a:t>© 2022 CloudPro™ Corporation. © 2022 NetApp™. All Rights Reserved.</a:t>
            </a:r>
          </a:p>
        </p:txBody>
      </p:sp>
    </p:spTree>
    <p:extLst>
      <p:ext uri="{BB962C8B-B14F-4D97-AF65-F5344CB8AC3E}">
        <p14:creationId xmlns:p14="http://schemas.microsoft.com/office/powerpoint/2010/main" val="15459092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82B6B8-FF14-46AA-B28A-23CA99CC01EA}"/>
              </a:ext>
            </a:extLst>
          </p:cNvPr>
          <p:cNvSpPr/>
          <p:nvPr userDrawn="1"/>
        </p:nvSpPr>
        <p:spPr>
          <a:xfrm flipH="1">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2F17F14-9F42-436C-992D-380EDE295B7F}"/>
              </a:ext>
            </a:extLst>
          </p:cNvPr>
          <p:cNvSpPr/>
          <p:nvPr userDrawn="1"/>
        </p:nvSpPr>
        <p:spPr>
          <a:xfrm flipH="1">
            <a:off x="0" y="2882685"/>
            <a:ext cx="12192000" cy="3975315"/>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
            <a:extLst>
              <a:ext uri="{FF2B5EF4-FFF2-40B4-BE49-F238E27FC236}">
                <a16:creationId xmlns:a16="http://schemas.microsoft.com/office/drawing/2014/main" id="{914CB852-4A2A-4C54-A967-ED03A578529E}"/>
              </a:ext>
            </a:extLst>
          </p:cNvPr>
          <p:cNvSpPr>
            <a:spLocks noGrp="1"/>
          </p:cNvSpPr>
          <p:nvPr>
            <p:ph type="title"/>
          </p:nvPr>
        </p:nvSpPr>
        <p:spPr>
          <a:xfrm>
            <a:off x="549439" y="1322948"/>
            <a:ext cx="7385693" cy="1325563"/>
          </a:xfrm>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13" name="Text Placeholder 2">
            <a:extLst>
              <a:ext uri="{FF2B5EF4-FFF2-40B4-BE49-F238E27FC236}">
                <a16:creationId xmlns:a16="http://schemas.microsoft.com/office/drawing/2014/main" id="{C3BAB9F2-878E-4EF1-9BCE-E71984F3AFA3}"/>
              </a:ext>
            </a:extLst>
          </p:cNvPr>
          <p:cNvSpPr>
            <a:spLocks noGrp="1"/>
          </p:cNvSpPr>
          <p:nvPr>
            <p:ph type="body" idx="1"/>
          </p:nvPr>
        </p:nvSpPr>
        <p:spPr>
          <a:xfrm>
            <a:off x="549439" y="3146156"/>
            <a:ext cx="7385693" cy="2943494"/>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15" name="Picture 14" descr="A group of people dancing&#10;&#10;Description automatically generated with low confidence">
            <a:extLst>
              <a:ext uri="{FF2B5EF4-FFF2-40B4-BE49-F238E27FC236}">
                <a16:creationId xmlns:a16="http://schemas.microsoft.com/office/drawing/2014/main" id="{A4DB67F6-8774-4AAA-BBCD-D741DAE79A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413012" y="-2"/>
            <a:ext cx="3777929" cy="6858002"/>
          </a:xfrm>
          <a:prstGeom prst="rect">
            <a:avLst/>
          </a:prstGeom>
        </p:spPr>
      </p:pic>
      <p:sp>
        <p:nvSpPr>
          <p:cNvPr id="8" name="TextBox 7">
            <a:extLst>
              <a:ext uri="{FF2B5EF4-FFF2-40B4-BE49-F238E27FC236}">
                <a16:creationId xmlns:a16="http://schemas.microsoft.com/office/drawing/2014/main" id="{661FBAE2-3388-574A-8E24-1694BA0F8051}"/>
              </a:ext>
            </a:extLst>
          </p:cNvPr>
          <p:cNvSpPr txBox="1"/>
          <p:nvPr userDrawn="1"/>
        </p:nvSpPr>
        <p:spPr>
          <a:xfrm>
            <a:off x="408432" y="6537170"/>
            <a:ext cx="759720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mn-lt"/>
              </a:rPr>
              <a:t>© 2022 CloudPro™ Corporation. © 2022 NetApp™. All Rights Reserved.</a:t>
            </a:r>
          </a:p>
        </p:txBody>
      </p:sp>
    </p:spTree>
    <p:extLst>
      <p:ext uri="{BB962C8B-B14F-4D97-AF65-F5344CB8AC3E}">
        <p14:creationId xmlns:p14="http://schemas.microsoft.com/office/powerpoint/2010/main" val="16241744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pic>
        <p:nvPicPr>
          <p:cNvPr id="3" name="Picture 2" descr="A person sitting at a desk with a computer&#10;&#10;Description automatically generated with low confidence">
            <a:extLst>
              <a:ext uri="{FF2B5EF4-FFF2-40B4-BE49-F238E27FC236}">
                <a16:creationId xmlns:a16="http://schemas.microsoft.com/office/drawing/2014/main" id="{D66EC0C3-081F-4823-B5BB-2C6A0381AA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3777929" cy="6858000"/>
          </a:xfrm>
          <a:prstGeom prst="rect">
            <a:avLst/>
          </a:prstGeom>
        </p:spPr>
      </p:pic>
      <p:sp>
        <p:nvSpPr>
          <p:cNvPr id="12" name="Title 1">
            <a:extLst>
              <a:ext uri="{FF2B5EF4-FFF2-40B4-BE49-F238E27FC236}">
                <a16:creationId xmlns:a16="http://schemas.microsoft.com/office/drawing/2014/main" id="{31F73F45-CE78-440E-B614-18A54443D2EA}"/>
              </a:ext>
            </a:extLst>
          </p:cNvPr>
          <p:cNvSpPr>
            <a:spLocks noGrp="1"/>
          </p:cNvSpPr>
          <p:nvPr>
            <p:ph type="title"/>
          </p:nvPr>
        </p:nvSpPr>
        <p:spPr>
          <a:xfrm>
            <a:off x="4679867" y="1026628"/>
            <a:ext cx="6847895" cy="1325563"/>
          </a:xfrm>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13" name="Text Placeholder 2">
            <a:extLst>
              <a:ext uri="{FF2B5EF4-FFF2-40B4-BE49-F238E27FC236}">
                <a16:creationId xmlns:a16="http://schemas.microsoft.com/office/drawing/2014/main" id="{F692A2EE-A8DD-4547-88A3-424274569A17}"/>
              </a:ext>
            </a:extLst>
          </p:cNvPr>
          <p:cNvSpPr>
            <a:spLocks noGrp="1"/>
          </p:cNvSpPr>
          <p:nvPr>
            <p:ph type="body" idx="1"/>
          </p:nvPr>
        </p:nvSpPr>
        <p:spPr>
          <a:xfrm>
            <a:off x="4679867" y="2431045"/>
            <a:ext cx="6847895" cy="3640465"/>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Rectangle 8">
            <a:extLst>
              <a:ext uri="{FF2B5EF4-FFF2-40B4-BE49-F238E27FC236}">
                <a16:creationId xmlns:a16="http://schemas.microsoft.com/office/drawing/2014/main" id="{5573C524-4D3B-4C29-B1C0-E4B245FEC27E}"/>
              </a:ext>
            </a:extLst>
          </p:cNvPr>
          <p:cNvSpPr/>
          <p:nvPr userDrawn="1"/>
        </p:nvSpPr>
        <p:spPr>
          <a:xfrm>
            <a:off x="3777929" y="-1"/>
            <a:ext cx="521353" cy="6858001"/>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92EFA06-0505-DB4B-AC5B-3852D6AB3C9C}"/>
              </a:ext>
            </a:extLst>
          </p:cNvPr>
          <p:cNvSpPr txBox="1"/>
          <p:nvPr userDrawn="1"/>
        </p:nvSpPr>
        <p:spPr>
          <a:xfrm>
            <a:off x="5054523" y="6542348"/>
            <a:ext cx="609858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14268406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9_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423562-1FE8-447F-A0EA-2026FE7E312D}"/>
              </a:ext>
            </a:extLst>
          </p:cNvPr>
          <p:cNvSpPr/>
          <p:nvPr userDrawn="1"/>
        </p:nvSpPr>
        <p:spPr>
          <a:xfrm flipH="1">
            <a:off x="0" y="1"/>
            <a:ext cx="12192000" cy="1170548"/>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BCADEA0-260A-4E88-B8E8-5AD7D09C9D1E}"/>
              </a:ext>
            </a:extLst>
          </p:cNvPr>
          <p:cNvSpPr txBox="1"/>
          <p:nvPr userDrawn="1"/>
        </p:nvSpPr>
        <p:spPr>
          <a:xfrm>
            <a:off x="2060765" y="6545705"/>
            <a:ext cx="807047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4" name="Text Placeholder 2">
            <a:extLst>
              <a:ext uri="{FF2B5EF4-FFF2-40B4-BE49-F238E27FC236}">
                <a16:creationId xmlns:a16="http://schemas.microsoft.com/office/drawing/2014/main" id="{AD7F993A-3699-417F-9103-39C9DB28ED59}"/>
              </a:ext>
            </a:extLst>
          </p:cNvPr>
          <p:cNvSpPr>
            <a:spLocks noGrp="1"/>
          </p:cNvSpPr>
          <p:nvPr>
            <p:ph type="body" idx="11"/>
          </p:nvPr>
        </p:nvSpPr>
        <p:spPr>
          <a:xfrm>
            <a:off x="1867914" y="1653387"/>
            <a:ext cx="8910535" cy="4747414"/>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9" name="Title 3">
            <a:extLst>
              <a:ext uri="{FF2B5EF4-FFF2-40B4-BE49-F238E27FC236}">
                <a16:creationId xmlns:a16="http://schemas.microsoft.com/office/drawing/2014/main" id="{353E5B7C-50B4-443F-BA00-1774E25D1B7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1482993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pic>
        <p:nvPicPr>
          <p:cNvPr id="3" name="Picture 2" descr="A person using a computer&#10;&#10;Description automatically generated with medium confidence">
            <a:extLst>
              <a:ext uri="{FF2B5EF4-FFF2-40B4-BE49-F238E27FC236}">
                <a16:creationId xmlns:a16="http://schemas.microsoft.com/office/drawing/2014/main" id="{39B96474-E2F8-4C51-B540-0451C13A0A04}"/>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 y="1170549"/>
            <a:ext cx="12192000" cy="1796715"/>
          </a:xfrm>
          <a:prstGeom prst="rect">
            <a:avLst/>
          </a:prstGeom>
        </p:spPr>
      </p:pic>
      <p:sp>
        <p:nvSpPr>
          <p:cNvPr id="8" name="TextBox 7">
            <a:extLst>
              <a:ext uri="{FF2B5EF4-FFF2-40B4-BE49-F238E27FC236}">
                <a16:creationId xmlns:a16="http://schemas.microsoft.com/office/drawing/2014/main" id="{ABCADEA0-260A-4E88-B8E8-5AD7D09C9D1E}"/>
              </a:ext>
            </a:extLst>
          </p:cNvPr>
          <p:cNvSpPr txBox="1"/>
          <p:nvPr userDrawn="1"/>
        </p:nvSpPr>
        <p:spPr>
          <a:xfrm>
            <a:off x="2060765" y="6545705"/>
            <a:ext cx="807047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2" name="Rectangle 11">
            <a:extLst>
              <a:ext uri="{FF2B5EF4-FFF2-40B4-BE49-F238E27FC236}">
                <a16:creationId xmlns:a16="http://schemas.microsoft.com/office/drawing/2014/main" id="{73EE57A7-BE7B-4151-91C7-1EE6FA74B696}"/>
              </a:ext>
            </a:extLst>
          </p:cNvPr>
          <p:cNvSpPr/>
          <p:nvPr userDrawn="1"/>
        </p:nvSpPr>
        <p:spPr>
          <a:xfrm flipH="1">
            <a:off x="0" y="1"/>
            <a:ext cx="12192000" cy="1170548"/>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2">
            <a:extLst>
              <a:ext uri="{FF2B5EF4-FFF2-40B4-BE49-F238E27FC236}">
                <a16:creationId xmlns:a16="http://schemas.microsoft.com/office/drawing/2014/main" id="{0D9FAE6F-2B12-4046-B0C2-CE081F87286B}"/>
              </a:ext>
            </a:extLst>
          </p:cNvPr>
          <p:cNvSpPr>
            <a:spLocks noGrp="1"/>
          </p:cNvSpPr>
          <p:nvPr>
            <p:ph type="body" idx="10"/>
          </p:nvPr>
        </p:nvSpPr>
        <p:spPr>
          <a:xfrm>
            <a:off x="1867914" y="3224463"/>
            <a:ext cx="8910535" cy="3176337"/>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Title 3">
            <a:extLst>
              <a:ext uri="{FF2B5EF4-FFF2-40B4-BE49-F238E27FC236}">
                <a16:creationId xmlns:a16="http://schemas.microsoft.com/office/drawing/2014/main" id="{E6EFE28C-F36D-4601-BA72-8431EAB1A128}"/>
              </a:ext>
            </a:extLst>
          </p:cNvPr>
          <p:cNvSpPr>
            <a:spLocks noGrp="1"/>
          </p:cNvSpPr>
          <p:nvPr>
            <p:ph type="title"/>
          </p:nvPr>
        </p:nvSpPr>
        <p:spPr>
          <a:xfrm>
            <a:off x="1867914" y="214276"/>
            <a:ext cx="8910535" cy="758874"/>
          </a:xfrm>
        </p:spPr>
        <p:txBody>
          <a:bodyPr/>
          <a:lstStyle/>
          <a:p>
            <a:r>
              <a:rPr lang="en-US" dirty="0"/>
              <a:t>Click to edit Master title style</a:t>
            </a:r>
            <a:endParaRPr lang="en-GB" dirty="0"/>
          </a:p>
        </p:txBody>
      </p:sp>
    </p:spTree>
    <p:extLst>
      <p:ext uri="{BB962C8B-B14F-4D97-AF65-F5344CB8AC3E}">
        <p14:creationId xmlns:p14="http://schemas.microsoft.com/office/powerpoint/2010/main" val="102434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EFF3A9-730B-4491-A8F2-2D150501CA2E}"/>
              </a:ext>
            </a:extLst>
          </p:cNvPr>
          <p:cNvSpPr/>
          <p:nvPr userDrawn="1"/>
        </p:nvSpPr>
        <p:spPr>
          <a:xfrm>
            <a:off x="0" y="0"/>
            <a:ext cx="12192000" cy="6891829"/>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person with glasses smiling&#10;&#10;Description automatically generated with low confidence">
            <a:extLst>
              <a:ext uri="{FF2B5EF4-FFF2-40B4-BE49-F238E27FC236}">
                <a16:creationId xmlns:a16="http://schemas.microsoft.com/office/drawing/2014/main" id="{8131B358-DFC1-4F61-BB2C-CCD26D1F91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431005" y="18"/>
            <a:ext cx="3777928" cy="6891829"/>
          </a:xfrm>
          <a:prstGeom prst="rect">
            <a:avLst/>
          </a:prstGeom>
        </p:spPr>
      </p:pic>
      <p:sp>
        <p:nvSpPr>
          <p:cNvPr id="14" name="Title 1">
            <a:extLst>
              <a:ext uri="{FF2B5EF4-FFF2-40B4-BE49-F238E27FC236}">
                <a16:creationId xmlns:a16="http://schemas.microsoft.com/office/drawing/2014/main" id="{03A8BCCC-9F26-448F-A7EB-AC092781FA70}"/>
              </a:ext>
            </a:extLst>
          </p:cNvPr>
          <p:cNvSpPr>
            <a:spLocks noGrp="1"/>
          </p:cNvSpPr>
          <p:nvPr>
            <p:ph type="title"/>
          </p:nvPr>
        </p:nvSpPr>
        <p:spPr>
          <a:xfrm>
            <a:off x="830794" y="476556"/>
            <a:ext cx="7150774" cy="1325563"/>
          </a:xfrm>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57324864-3F79-43B1-970F-338E247E0B38}"/>
              </a:ext>
            </a:extLst>
          </p:cNvPr>
          <p:cNvSpPr>
            <a:spLocks noGrp="1"/>
          </p:cNvSpPr>
          <p:nvPr>
            <p:ph type="body" idx="1"/>
          </p:nvPr>
        </p:nvSpPr>
        <p:spPr>
          <a:xfrm>
            <a:off x="831852" y="2091805"/>
            <a:ext cx="7149716" cy="3997845"/>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11" name="Picture 10" descr="A picture containing silhouette, vector graphics&#10;&#10;Description automatically generated">
            <a:extLst>
              <a:ext uri="{FF2B5EF4-FFF2-40B4-BE49-F238E27FC236}">
                <a16:creationId xmlns:a16="http://schemas.microsoft.com/office/drawing/2014/main" id="{384E46C0-DBF1-4BCF-B94A-22C0AC1BDAE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3378"/>
          <a:stretch/>
        </p:blipFill>
        <p:spPr>
          <a:xfrm flipH="1">
            <a:off x="0" y="3575019"/>
            <a:ext cx="4462842" cy="3316810"/>
          </a:xfrm>
          <a:prstGeom prst="rect">
            <a:avLst/>
          </a:prstGeom>
        </p:spPr>
      </p:pic>
      <p:sp>
        <p:nvSpPr>
          <p:cNvPr id="12" name="TextBox 11">
            <a:extLst>
              <a:ext uri="{FF2B5EF4-FFF2-40B4-BE49-F238E27FC236}">
                <a16:creationId xmlns:a16="http://schemas.microsoft.com/office/drawing/2014/main" id="{4ACB3B55-CF50-4832-A2AA-EDE231A100E9}"/>
              </a:ext>
            </a:extLst>
          </p:cNvPr>
          <p:cNvSpPr txBox="1"/>
          <p:nvPr userDrawn="1"/>
        </p:nvSpPr>
        <p:spPr>
          <a:xfrm>
            <a:off x="408432" y="6537170"/>
            <a:ext cx="759720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mn-lt"/>
              </a:rPr>
              <a:t>© 2022 CloudPro™ Corporation. © 2022 NetApp™. All Rights Reserved.</a:t>
            </a:r>
          </a:p>
        </p:txBody>
      </p:sp>
    </p:spTree>
    <p:extLst>
      <p:ext uri="{BB962C8B-B14F-4D97-AF65-F5344CB8AC3E}">
        <p14:creationId xmlns:p14="http://schemas.microsoft.com/office/powerpoint/2010/main" val="28406099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917764-8C5D-4D0F-A5AA-D70F328FA44F}"/>
              </a:ext>
            </a:extLst>
          </p:cNvPr>
          <p:cNvSpPr/>
          <p:nvPr userDrawn="1"/>
        </p:nvSpPr>
        <p:spPr>
          <a:xfrm>
            <a:off x="664237" y="1690686"/>
            <a:ext cx="11527763" cy="1080237"/>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9" name="Rectangle 8">
            <a:extLst>
              <a:ext uri="{FF2B5EF4-FFF2-40B4-BE49-F238E27FC236}">
                <a16:creationId xmlns:a16="http://schemas.microsoft.com/office/drawing/2014/main" id="{4B1C5E10-E4F1-4DFA-8E1F-2061DF369EE8}"/>
              </a:ext>
            </a:extLst>
          </p:cNvPr>
          <p:cNvSpPr/>
          <p:nvPr userDrawn="1"/>
        </p:nvSpPr>
        <p:spPr>
          <a:xfrm>
            <a:off x="664236" y="3918200"/>
            <a:ext cx="11527763" cy="1249111"/>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2" name="Rectangle 11">
            <a:extLst>
              <a:ext uri="{FF2B5EF4-FFF2-40B4-BE49-F238E27FC236}">
                <a16:creationId xmlns:a16="http://schemas.microsoft.com/office/drawing/2014/main" id="{A4DB4AEC-8B83-420F-B597-598B73888708}"/>
              </a:ext>
            </a:extLst>
          </p:cNvPr>
          <p:cNvSpPr/>
          <p:nvPr userDrawn="1"/>
        </p:nvSpPr>
        <p:spPr>
          <a:xfrm>
            <a:off x="664237" y="0"/>
            <a:ext cx="4573141" cy="6858000"/>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4" name="Title 1">
            <a:extLst>
              <a:ext uri="{FF2B5EF4-FFF2-40B4-BE49-F238E27FC236}">
                <a16:creationId xmlns:a16="http://schemas.microsoft.com/office/drawing/2014/main" id="{FC529029-778B-4A73-B791-5DBCBFD66CA4}"/>
              </a:ext>
            </a:extLst>
          </p:cNvPr>
          <p:cNvSpPr>
            <a:spLocks noGrp="1"/>
          </p:cNvSpPr>
          <p:nvPr>
            <p:ph type="title"/>
          </p:nvPr>
        </p:nvSpPr>
        <p:spPr>
          <a:xfrm>
            <a:off x="838199" y="365125"/>
            <a:ext cx="4170007" cy="1325563"/>
          </a:xfrm>
        </p:spPr>
        <p:txBody>
          <a:bodyPr>
            <a:normAutofit/>
          </a:bodyPr>
          <a:lstStyle>
            <a:lvl1pPr>
              <a:defRPr sz="4000">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112D1BF4-94A9-477F-83BB-4905AD7A265A}"/>
              </a:ext>
            </a:extLst>
          </p:cNvPr>
          <p:cNvSpPr>
            <a:spLocks noGrp="1"/>
          </p:cNvSpPr>
          <p:nvPr>
            <p:ph type="body" idx="1"/>
          </p:nvPr>
        </p:nvSpPr>
        <p:spPr>
          <a:xfrm>
            <a:off x="838199" y="1890793"/>
            <a:ext cx="4170008" cy="4198858"/>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5404991" y="1690688"/>
            <a:ext cx="6299327" cy="4398962"/>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TextBox 9">
            <a:extLst>
              <a:ext uri="{FF2B5EF4-FFF2-40B4-BE49-F238E27FC236}">
                <a16:creationId xmlns:a16="http://schemas.microsoft.com/office/drawing/2014/main" id="{01EC5D7E-B920-4A0A-B040-B75AEE89CE05}"/>
              </a:ext>
            </a:extLst>
          </p:cNvPr>
          <p:cNvSpPr txBox="1"/>
          <p:nvPr userDrawn="1"/>
        </p:nvSpPr>
        <p:spPr>
          <a:xfrm>
            <a:off x="5404991"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1" name="Rectangle 10">
            <a:extLst>
              <a:ext uri="{FF2B5EF4-FFF2-40B4-BE49-F238E27FC236}">
                <a16:creationId xmlns:a16="http://schemas.microsoft.com/office/drawing/2014/main" id="{12CF4539-17C6-4890-B429-11B7B4DB6C40}"/>
              </a:ext>
            </a:extLst>
          </p:cNvPr>
          <p:cNvSpPr/>
          <p:nvPr userDrawn="1"/>
        </p:nvSpPr>
        <p:spPr>
          <a:xfrm>
            <a:off x="664237" y="5088362"/>
            <a:ext cx="11527763" cy="1080238"/>
          </a:xfrm>
          <a:prstGeom prst="rect">
            <a:avLst/>
          </a:prstGeom>
          <a:solidFill>
            <a:srgbClr val="D2D3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422791302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24A6F7B-B5A4-4C03-9864-FE908164518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088774"/>
            <a:ext cx="3777929" cy="5769226"/>
          </a:xfrm>
          <a:prstGeom prst="rect">
            <a:avLst/>
          </a:prstGeom>
        </p:spPr>
      </p:pic>
      <p:sp>
        <p:nvSpPr>
          <p:cNvPr id="9" name="Rectangle 8">
            <a:extLst>
              <a:ext uri="{FF2B5EF4-FFF2-40B4-BE49-F238E27FC236}">
                <a16:creationId xmlns:a16="http://schemas.microsoft.com/office/drawing/2014/main" id="{FF3AE218-C274-40F6-8B14-03DBCA24B0D5}"/>
              </a:ext>
            </a:extLst>
          </p:cNvPr>
          <p:cNvSpPr/>
          <p:nvPr userDrawn="1"/>
        </p:nvSpPr>
        <p:spPr>
          <a:xfrm flipH="1">
            <a:off x="0" y="1"/>
            <a:ext cx="12192000" cy="1088774"/>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2">
            <a:extLst>
              <a:ext uri="{FF2B5EF4-FFF2-40B4-BE49-F238E27FC236}">
                <a16:creationId xmlns:a16="http://schemas.microsoft.com/office/drawing/2014/main" id="{1E25AB39-BFC4-43BD-B39F-A6361DEF34A7}"/>
              </a:ext>
            </a:extLst>
          </p:cNvPr>
          <p:cNvSpPr>
            <a:spLocks noGrp="1"/>
          </p:cNvSpPr>
          <p:nvPr>
            <p:ph type="body" idx="10"/>
          </p:nvPr>
        </p:nvSpPr>
        <p:spPr>
          <a:xfrm>
            <a:off x="4135956" y="1411705"/>
            <a:ext cx="7211768" cy="4677946"/>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3" name="Title 3">
            <a:extLst>
              <a:ext uri="{FF2B5EF4-FFF2-40B4-BE49-F238E27FC236}">
                <a16:creationId xmlns:a16="http://schemas.microsoft.com/office/drawing/2014/main" id="{A0D7C7FC-313A-427F-84F2-B347D6A73A07}"/>
              </a:ext>
            </a:extLst>
          </p:cNvPr>
          <p:cNvSpPr>
            <a:spLocks noGrp="1"/>
          </p:cNvSpPr>
          <p:nvPr>
            <p:ph type="title"/>
          </p:nvPr>
        </p:nvSpPr>
        <p:spPr>
          <a:xfrm>
            <a:off x="4135954" y="156666"/>
            <a:ext cx="7211770" cy="758874"/>
          </a:xfrm>
        </p:spPr>
        <p:txBody>
          <a:bodyPr/>
          <a:lstStyle/>
          <a:p>
            <a:r>
              <a:rPr lang="en-US" dirty="0"/>
              <a:t>Click to edit Master title style</a:t>
            </a:r>
            <a:endParaRPr lang="en-GB" dirty="0"/>
          </a:p>
        </p:txBody>
      </p:sp>
      <p:sp>
        <p:nvSpPr>
          <p:cNvPr id="14" name="TextBox 13">
            <a:extLst>
              <a:ext uri="{FF2B5EF4-FFF2-40B4-BE49-F238E27FC236}">
                <a16:creationId xmlns:a16="http://schemas.microsoft.com/office/drawing/2014/main" id="{E3ABC811-DC79-4394-B153-B950DE1E4844}"/>
              </a:ext>
            </a:extLst>
          </p:cNvPr>
          <p:cNvSpPr txBox="1"/>
          <p:nvPr userDrawn="1"/>
        </p:nvSpPr>
        <p:spPr>
          <a:xfrm>
            <a:off x="4692548" y="6542348"/>
            <a:ext cx="609858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13736572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0_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423562-1FE8-447F-A0EA-2026FE7E312D}"/>
              </a:ext>
            </a:extLst>
          </p:cNvPr>
          <p:cNvSpPr/>
          <p:nvPr userDrawn="1"/>
        </p:nvSpPr>
        <p:spPr>
          <a:xfrm flipH="1">
            <a:off x="0" y="1"/>
            <a:ext cx="12192000" cy="1170548"/>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BCADEA0-260A-4E88-B8E8-5AD7D09C9D1E}"/>
              </a:ext>
            </a:extLst>
          </p:cNvPr>
          <p:cNvSpPr txBox="1"/>
          <p:nvPr userDrawn="1"/>
        </p:nvSpPr>
        <p:spPr>
          <a:xfrm>
            <a:off x="2060765" y="6545705"/>
            <a:ext cx="807047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4" name="Text Placeholder 2">
            <a:extLst>
              <a:ext uri="{FF2B5EF4-FFF2-40B4-BE49-F238E27FC236}">
                <a16:creationId xmlns:a16="http://schemas.microsoft.com/office/drawing/2014/main" id="{AD7F993A-3699-417F-9103-39C9DB28ED59}"/>
              </a:ext>
            </a:extLst>
          </p:cNvPr>
          <p:cNvSpPr>
            <a:spLocks noGrp="1"/>
          </p:cNvSpPr>
          <p:nvPr>
            <p:ph type="body" idx="11"/>
          </p:nvPr>
        </p:nvSpPr>
        <p:spPr>
          <a:xfrm>
            <a:off x="1867914" y="3224463"/>
            <a:ext cx="8910535" cy="3176337"/>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9" name="Title 3">
            <a:extLst>
              <a:ext uri="{FF2B5EF4-FFF2-40B4-BE49-F238E27FC236}">
                <a16:creationId xmlns:a16="http://schemas.microsoft.com/office/drawing/2014/main" id="{353E5B7C-50B4-443F-BA00-1774E25D1B7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Tree>
    <p:extLst>
      <p:ext uri="{BB962C8B-B14F-4D97-AF65-F5344CB8AC3E}">
        <p14:creationId xmlns:p14="http://schemas.microsoft.com/office/powerpoint/2010/main" val="302427548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pic>
        <p:nvPicPr>
          <p:cNvPr id="3" name="Picture 2" descr="A group of people posing for a photo&#10;&#10;Description automatically generated">
            <a:extLst>
              <a:ext uri="{FF2B5EF4-FFF2-40B4-BE49-F238E27FC236}">
                <a16:creationId xmlns:a16="http://schemas.microsoft.com/office/drawing/2014/main" id="{7D8105F1-54A3-4533-B611-6A3FEADE7F4F}"/>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2" y="1084051"/>
            <a:ext cx="12192001" cy="1779013"/>
          </a:xfrm>
          <a:prstGeom prst="rect">
            <a:avLst/>
          </a:prstGeom>
        </p:spPr>
      </p:pic>
      <p:sp>
        <p:nvSpPr>
          <p:cNvPr id="13" name="Rectangle 12">
            <a:extLst>
              <a:ext uri="{FF2B5EF4-FFF2-40B4-BE49-F238E27FC236}">
                <a16:creationId xmlns:a16="http://schemas.microsoft.com/office/drawing/2014/main" id="{9799D23A-6DEF-4E8A-9C87-EC53B5FC41CC}"/>
              </a:ext>
            </a:extLst>
          </p:cNvPr>
          <p:cNvSpPr/>
          <p:nvPr userDrawn="1"/>
        </p:nvSpPr>
        <p:spPr>
          <a:xfrm>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4DB4AEC-8B83-420F-B597-598B73888708}"/>
              </a:ext>
            </a:extLst>
          </p:cNvPr>
          <p:cNvSpPr/>
          <p:nvPr userDrawn="1"/>
        </p:nvSpPr>
        <p:spPr>
          <a:xfrm>
            <a:off x="1" y="2863064"/>
            <a:ext cx="6096000" cy="336292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9" name="Rectangle 8">
            <a:extLst>
              <a:ext uri="{FF2B5EF4-FFF2-40B4-BE49-F238E27FC236}">
                <a16:creationId xmlns:a16="http://schemas.microsoft.com/office/drawing/2014/main" id="{4B1C5E10-E4F1-4DFA-8E1F-2061DF369EE8}"/>
              </a:ext>
            </a:extLst>
          </p:cNvPr>
          <p:cNvSpPr/>
          <p:nvPr userDrawn="1"/>
        </p:nvSpPr>
        <p:spPr>
          <a:xfrm>
            <a:off x="6096000" y="2863064"/>
            <a:ext cx="6096000" cy="3362924"/>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4" name="Title 1">
            <a:extLst>
              <a:ext uri="{FF2B5EF4-FFF2-40B4-BE49-F238E27FC236}">
                <a16:creationId xmlns:a16="http://schemas.microsoft.com/office/drawing/2014/main" id="{FC529029-778B-4A73-B791-5DBCBFD66CA4}"/>
              </a:ext>
            </a:extLst>
          </p:cNvPr>
          <p:cNvSpPr>
            <a:spLocks noGrp="1"/>
          </p:cNvSpPr>
          <p:nvPr>
            <p:ph type="title"/>
          </p:nvPr>
        </p:nvSpPr>
        <p:spPr>
          <a:xfrm>
            <a:off x="838199" y="180201"/>
            <a:ext cx="7673789" cy="723650"/>
          </a:xfrm>
        </p:spPr>
        <p:txBody>
          <a:bodyPr>
            <a:normAutofit/>
          </a:bodyPr>
          <a:lstStyle>
            <a:lvl1pPr>
              <a:defRPr sz="4000">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112D1BF4-94A9-477F-83BB-4905AD7A265A}"/>
              </a:ext>
            </a:extLst>
          </p:cNvPr>
          <p:cNvSpPr>
            <a:spLocks noGrp="1"/>
          </p:cNvSpPr>
          <p:nvPr>
            <p:ph type="body" idx="1"/>
          </p:nvPr>
        </p:nvSpPr>
        <p:spPr>
          <a:xfrm>
            <a:off x="838199" y="2948002"/>
            <a:ext cx="4170008" cy="3193050"/>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7131178" y="2948001"/>
            <a:ext cx="4222624" cy="3193050"/>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TextBox 9">
            <a:extLst>
              <a:ext uri="{FF2B5EF4-FFF2-40B4-BE49-F238E27FC236}">
                <a16:creationId xmlns:a16="http://schemas.microsoft.com/office/drawing/2014/main" id="{01EC5D7E-B920-4A0A-B040-B75AEE89CE05}"/>
              </a:ext>
            </a:extLst>
          </p:cNvPr>
          <p:cNvSpPr txBox="1"/>
          <p:nvPr userDrawn="1"/>
        </p:nvSpPr>
        <p:spPr>
          <a:xfrm>
            <a:off x="2946338"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21607164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4EBFDB-C35A-491E-B0DC-055823BE0F41}"/>
              </a:ext>
            </a:extLst>
          </p:cNvPr>
          <p:cNvSpPr/>
          <p:nvPr userDrawn="1"/>
        </p:nvSpPr>
        <p:spPr>
          <a:xfrm>
            <a:off x="0" y="0"/>
            <a:ext cx="12192000" cy="6891829"/>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0C28C5F5-DA8C-4A05-AB3A-0428441835DE}"/>
              </a:ext>
            </a:extLst>
          </p:cNvPr>
          <p:cNvSpPr>
            <a:spLocks noGrp="1"/>
          </p:cNvSpPr>
          <p:nvPr>
            <p:ph type="title"/>
          </p:nvPr>
        </p:nvSpPr>
        <p:spPr>
          <a:xfrm>
            <a:off x="831850" y="1709738"/>
            <a:ext cx="10515600" cy="2852737"/>
          </a:xfrm>
        </p:spPr>
        <p:txBody>
          <a:bodyPr anchor="b"/>
          <a:lstStyle>
            <a:lvl1pPr>
              <a:defRPr sz="6000">
                <a:latin typeface="Calibri" panose="020F0502020204030204" pitchFamily="34" charset="0"/>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86012C5-6B06-4FDB-9C0C-1983B10BA1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TextBox 8">
            <a:extLst>
              <a:ext uri="{FF2B5EF4-FFF2-40B4-BE49-F238E27FC236}">
                <a16:creationId xmlns:a16="http://schemas.microsoft.com/office/drawing/2014/main" id="{764B2716-6092-4CC1-A579-C91653810545}"/>
              </a:ext>
            </a:extLst>
          </p:cNvPr>
          <p:cNvSpPr txBox="1"/>
          <p:nvPr userDrawn="1"/>
        </p:nvSpPr>
        <p:spPr>
          <a:xfrm>
            <a:off x="991681" y="6396335"/>
            <a:ext cx="1019593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2608317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3" name="Picture 2" descr="A person sitting at a desk with a computer&#10;&#10;Description automatically generated with low confidence">
            <a:extLst>
              <a:ext uri="{FF2B5EF4-FFF2-40B4-BE49-F238E27FC236}">
                <a16:creationId xmlns:a16="http://schemas.microsoft.com/office/drawing/2014/main" id="{D66EC0C3-081F-4823-B5BB-2C6A0381AA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3777929" cy="6858000"/>
          </a:xfrm>
          <a:prstGeom prst="rect">
            <a:avLst/>
          </a:prstGeom>
        </p:spPr>
      </p:pic>
      <p:sp>
        <p:nvSpPr>
          <p:cNvPr id="12" name="Title 1">
            <a:extLst>
              <a:ext uri="{FF2B5EF4-FFF2-40B4-BE49-F238E27FC236}">
                <a16:creationId xmlns:a16="http://schemas.microsoft.com/office/drawing/2014/main" id="{31F73F45-CE78-440E-B614-18A54443D2EA}"/>
              </a:ext>
            </a:extLst>
          </p:cNvPr>
          <p:cNvSpPr>
            <a:spLocks noGrp="1"/>
          </p:cNvSpPr>
          <p:nvPr>
            <p:ph type="title"/>
          </p:nvPr>
        </p:nvSpPr>
        <p:spPr>
          <a:xfrm>
            <a:off x="4679867" y="1026628"/>
            <a:ext cx="6847895" cy="1325563"/>
          </a:xfrm>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13" name="Text Placeholder 2">
            <a:extLst>
              <a:ext uri="{FF2B5EF4-FFF2-40B4-BE49-F238E27FC236}">
                <a16:creationId xmlns:a16="http://schemas.microsoft.com/office/drawing/2014/main" id="{F692A2EE-A8DD-4547-88A3-424274569A17}"/>
              </a:ext>
            </a:extLst>
          </p:cNvPr>
          <p:cNvSpPr>
            <a:spLocks noGrp="1"/>
          </p:cNvSpPr>
          <p:nvPr>
            <p:ph type="body" idx="1"/>
          </p:nvPr>
        </p:nvSpPr>
        <p:spPr>
          <a:xfrm>
            <a:off x="4679867" y="2431045"/>
            <a:ext cx="6847895" cy="3640465"/>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Rectangle 8">
            <a:extLst>
              <a:ext uri="{FF2B5EF4-FFF2-40B4-BE49-F238E27FC236}">
                <a16:creationId xmlns:a16="http://schemas.microsoft.com/office/drawing/2014/main" id="{5573C524-4D3B-4C29-B1C0-E4B245FEC27E}"/>
              </a:ext>
            </a:extLst>
          </p:cNvPr>
          <p:cNvSpPr/>
          <p:nvPr userDrawn="1"/>
        </p:nvSpPr>
        <p:spPr>
          <a:xfrm>
            <a:off x="3777929" y="-1"/>
            <a:ext cx="521353" cy="6858001"/>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92EFA06-0505-DB4B-AC5B-3852D6AB3C9C}"/>
              </a:ext>
            </a:extLst>
          </p:cNvPr>
          <p:cNvSpPr txBox="1"/>
          <p:nvPr userDrawn="1"/>
        </p:nvSpPr>
        <p:spPr>
          <a:xfrm>
            <a:off x="5054523" y="6542348"/>
            <a:ext cx="609858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6648194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5_Title Only">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99D23A-6DEF-4E8A-9C87-EC53B5FC41CC}"/>
              </a:ext>
            </a:extLst>
          </p:cNvPr>
          <p:cNvSpPr/>
          <p:nvPr userDrawn="1"/>
        </p:nvSpPr>
        <p:spPr>
          <a:xfrm>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4DB4AEC-8B83-420F-B597-598B73888708}"/>
              </a:ext>
            </a:extLst>
          </p:cNvPr>
          <p:cNvSpPr/>
          <p:nvPr userDrawn="1"/>
        </p:nvSpPr>
        <p:spPr>
          <a:xfrm>
            <a:off x="1" y="1588169"/>
            <a:ext cx="6096000" cy="445854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9" name="Rectangle 8">
            <a:extLst>
              <a:ext uri="{FF2B5EF4-FFF2-40B4-BE49-F238E27FC236}">
                <a16:creationId xmlns:a16="http://schemas.microsoft.com/office/drawing/2014/main" id="{4B1C5E10-E4F1-4DFA-8E1F-2061DF369EE8}"/>
              </a:ext>
            </a:extLst>
          </p:cNvPr>
          <p:cNvSpPr/>
          <p:nvPr userDrawn="1"/>
        </p:nvSpPr>
        <p:spPr>
          <a:xfrm>
            <a:off x="6096000" y="1588169"/>
            <a:ext cx="6096000" cy="4458544"/>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4" name="Title 1">
            <a:extLst>
              <a:ext uri="{FF2B5EF4-FFF2-40B4-BE49-F238E27FC236}">
                <a16:creationId xmlns:a16="http://schemas.microsoft.com/office/drawing/2014/main" id="{FC529029-778B-4A73-B791-5DBCBFD66CA4}"/>
              </a:ext>
            </a:extLst>
          </p:cNvPr>
          <p:cNvSpPr>
            <a:spLocks noGrp="1"/>
          </p:cNvSpPr>
          <p:nvPr>
            <p:ph type="title"/>
          </p:nvPr>
        </p:nvSpPr>
        <p:spPr>
          <a:xfrm>
            <a:off x="838199" y="180201"/>
            <a:ext cx="7673789" cy="723650"/>
          </a:xfrm>
        </p:spPr>
        <p:txBody>
          <a:bodyPr>
            <a:normAutofit/>
          </a:bodyPr>
          <a:lstStyle>
            <a:lvl1pPr>
              <a:defRPr sz="4000">
                <a:latin typeface="Calibri" panose="020F0502020204030204" pitchFamily="34" charset="0"/>
              </a:defRPr>
            </a:lvl1pPr>
          </a:lstStyle>
          <a:p>
            <a:r>
              <a:rPr lang="en-US" dirty="0"/>
              <a:t>Click to edit Master title style</a:t>
            </a:r>
            <a:endParaRPr lang="en-GB" dirty="0"/>
          </a:p>
        </p:txBody>
      </p:sp>
      <p:sp>
        <p:nvSpPr>
          <p:cNvPr id="15" name="Text Placeholder 2">
            <a:extLst>
              <a:ext uri="{FF2B5EF4-FFF2-40B4-BE49-F238E27FC236}">
                <a16:creationId xmlns:a16="http://schemas.microsoft.com/office/drawing/2014/main" id="{112D1BF4-94A9-477F-83BB-4905AD7A265A}"/>
              </a:ext>
            </a:extLst>
          </p:cNvPr>
          <p:cNvSpPr>
            <a:spLocks noGrp="1"/>
          </p:cNvSpPr>
          <p:nvPr>
            <p:ph type="body" idx="1"/>
          </p:nvPr>
        </p:nvSpPr>
        <p:spPr>
          <a:xfrm>
            <a:off x="838199" y="1748590"/>
            <a:ext cx="4170008" cy="4172088"/>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a16="http://schemas.microsoft.com/office/drawing/2014/main" id="{E6B045F7-334D-4132-99F0-07B65F99E7D7}"/>
              </a:ext>
            </a:extLst>
          </p:cNvPr>
          <p:cNvSpPr>
            <a:spLocks noGrp="1"/>
          </p:cNvSpPr>
          <p:nvPr>
            <p:ph type="body" idx="10"/>
          </p:nvPr>
        </p:nvSpPr>
        <p:spPr>
          <a:xfrm>
            <a:off x="7131178" y="1748589"/>
            <a:ext cx="4222624" cy="4172088"/>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TextBox 9">
            <a:extLst>
              <a:ext uri="{FF2B5EF4-FFF2-40B4-BE49-F238E27FC236}">
                <a16:creationId xmlns:a16="http://schemas.microsoft.com/office/drawing/2014/main" id="{01EC5D7E-B920-4A0A-B040-B75AEE89CE05}"/>
              </a:ext>
            </a:extLst>
          </p:cNvPr>
          <p:cNvSpPr txBox="1"/>
          <p:nvPr userDrawn="1"/>
        </p:nvSpPr>
        <p:spPr>
          <a:xfrm>
            <a:off x="2946338"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12247685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1EC5D7E-B920-4A0A-B040-B75AEE89CE05}"/>
              </a:ext>
            </a:extLst>
          </p:cNvPr>
          <p:cNvSpPr txBox="1"/>
          <p:nvPr userDrawn="1"/>
        </p:nvSpPr>
        <p:spPr>
          <a:xfrm>
            <a:off x="2946334"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3" name="Rectangle 12">
            <a:extLst>
              <a:ext uri="{FF2B5EF4-FFF2-40B4-BE49-F238E27FC236}">
                <a16:creationId xmlns:a16="http://schemas.microsoft.com/office/drawing/2014/main" id="{DE89687B-EB1E-461A-9EFC-0465388A6AC6}"/>
              </a:ext>
            </a:extLst>
          </p:cNvPr>
          <p:cNvSpPr/>
          <p:nvPr userDrawn="1"/>
        </p:nvSpPr>
        <p:spPr>
          <a:xfrm>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3">
            <a:extLst>
              <a:ext uri="{FF2B5EF4-FFF2-40B4-BE49-F238E27FC236}">
                <a16:creationId xmlns:a16="http://schemas.microsoft.com/office/drawing/2014/main" id="{C95BDBB2-E9A4-4110-ADCF-A877F1627EE2}"/>
              </a:ext>
            </a:extLst>
          </p:cNvPr>
          <p:cNvSpPr>
            <a:spLocks noGrp="1"/>
          </p:cNvSpPr>
          <p:nvPr>
            <p:ph type="title"/>
          </p:nvPr>
        </p:nvSpPr>
        <p:spPr>
          <a:xfrm>
            <a:off x="1867914" y="205838"/>
            <a:ext cx="8910535" cy="758874"/>
          </a:xfrm>
        </p:spPr>
        <p:txBody>
          <a:bodyPr/>
          <a:lstStyle/>
          <a:p>
            <a:r>
              <a:rPr lang="en-US" dirty="0"/>
              <a:t>Click to edit Master title style</a:t>
            </a:r>
            <a:endParaRPr lang="en-GB" dirty="0"/>
          </a:p>
        </p:txBody>
      </p:sp>
      <p:sp>
        <p:nvSpPr>
          <p:cNvPr id="19" name="Rectangle 18">
            <a:extLst>
              <a:ext uri="{FF2B5EF4-FFF2-40B4-BE49-F238E27FC236}">
                <a16:creationId xmlns:a16="http://schemas.microsoft.com/office/drawing/2014/main" id="{F583C0DE-952E-41FC-9D5C-F8A8FA0AFA02}"/>
              </a:ext>
            </a:extLst>
          </p:cNvPr>
          <p:cNvSpPr/>
          <p:nvPr userDrawn="1"/>
        </p:nvSpPr>
        <p:spPr>
          <a:xfrm>
            <a:off x="846158" y="1747866"/>
            <a:ext cx="11345837" cy="964692"/>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20" name="Rectangle 19">
            <a:extLst>
              <a:ext uri="{FF2B5EF4-FFF2-40B4-BE49-F238E27FC236}">
                <a16:creationId xmlns:a16="http://schemas.microsoft.com/office/drawing/2014/main" id="{7B8DD176-A1E7-466B-8476-1AC513472A2F}"/>
              </a:ext>
            </a:extLst>
          </p:cNvPr>
          <p:cNvSpPr/>
          <p:nvPr userDrawn="1"/>
        </p:nvSpPr>
        <p:spPr>
          <a:xfrm>
            <a:off x="846163" y="3429000"/>
            <a:ext cx="11345837" cy="964693"/>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21" name="Rectangle 20">
            <a:extLst>
              <a:ext uri="{FF2B5EF4-FFF2-40B4-BE49-F238E27FC236}">
                <a16:creationId xmlns:a16="http://schemas.microsoft.com/office/drawing/2014/main" id="{088718DC-56E3-4581-8AC4-2B918CFBF315}"/>
              </a:ext>
            </a:extLst>
          </p:cNvPr>
          <p:cNvSpPr/>
          <p:nvPr userDrawn="1"/>
        </p:nvSpPr>
        <p:spPr>
          <a:xfrm>
            <a:off x="846163" y="5052783"/>
            <a:ext cx="11345837" cy="964693"/>
          </a:xfrm>
          <a:prstGeom prst="rect">
            <a:avLst/>
          </a:prstGeom>
          <a:solidFill>
            <a:srgbClr val="D6EC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1036605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4_Title Only">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1EC5D7E-B920-4A0A-B040-B75AEE89CE05}"/>
              </a:ext>
            </a:extLst>
          </p:cNvPr>
          <p:cNvSpPr txBox="1"/>
          <p:nvPr userDrawn="1"/>
        </p:nvSpPr>
        <p:spPr>
          <a:xfrm>
            <a:off x="2946334" y="640080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
        <p:nvSpPr>
          <p:cNvPr id="13" name="Rectangle 12">
            <a:extLst>
              <a:ext uri="{FF2B5EF4-FFF2-40B4-BE49-F238E27FC236}">
                <a16:creationId xmlns:a16="http://schemas.microsoft.com/office/drawing/2014/main" id="{DE89687B-EB1E-461A-9EFC-0465388A6AC6}"/>
              </a:ext>
            </a:extLst>
          </p:cNvPr>
          <p:cNvSpPr/>
          <p:nvPr userDrawn="1"/>
        </p:nvSpPr>
        <p:spPr>
          <a:xfrm>
            <a:off x="0" y="1"/>
            <a:ext cx="12192000" cy="1088774"/>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A249D91D-5701-4464-90C7-11A7845D1A04}"/>
              </a:ext>
            </a:extLst>
          </p:cNvPr>
          <p:cNvSpPr/>
          <p:nvPr userDrawn="1"/>
        </p:nvSpPr>
        <p:spPr>
          <a:xfrm>
            <a:off x="6095996" y="4951504"/>
            <a:ext cx="6096004" cy="1088774"/>
          </a:xfrm>
          <a:prstGeom prst="rect">
            <a:avLst/>
          </a:prstGeom>
          <a:solidFill>
            <a:srgbClr val="FCD0B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
        <p:nvSpPr>
          <p:cNvPr id="19" name="Rectangle 18">
            <a:extLst>
              <a:ext uri="{FF2B5EF4-FFF2-40B4-BE49-F238E27FC236}">
                <a16:creationId xmlns:a16="http://schemas.microsoft.com/office/drawing/2014/main" id="{F583C0DE-952E-41FC-9D5C-F8A8FA0AFA02}"/>
              </a:ext>
            </a:extLst>
          </p:cNvPr>
          <p:cNvSpPr/>
          <p:nvPr userDrawn="1"/>
        </p:nvSpPr>
        <p:spPr>
          <a:xfrm>
            <a:off x="-3" y="4951504"/>
            <a:ext cx="6096004" cy="1088774"/>
          </a:xfrm>
          <a:prstGeom prst="rect">
            <a:avLst/>
          </a:prstGeom>
          <a:solidFill>
            <a:srgbClr val="FCD0B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l" rtl="0"/>
            <a:endParaRPr lang="en-GB" sz="1800" b="0" i="0" u="none" strike="noStrike" baseline="30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544412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B65890C-BA61-4934-83D3-CCF0F69BA69A}"/>
              </a:ext>
            </a:extLst>
          </p:cNvPr>
          <p:cNvSpPr/>
          <p:nvPr userDrawn="1"/>
        </p:nvSpPr>
        <p:spPr>
          <a:xfrm>
            <a:off x="0" y="1"/>
            <a:ext cx="12192000" cy="1088774"/>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laceholder 2">
            <a:extLst>
              <a:ext uri="{FF2B5EF4-FFF2-40B4-BE49-F238E27FC236}">
                <a16:creationId xmlns:a16="http://schemas.microsoft.com/office/drawing/2014/main" id="{DC96FDF8-CB78-4BD7-A0BA-29D62A5797D3}"/>
              </a:ext>
            </a:extLst>
          </p:cNvPr>
          <p:cNvSpPr>
            <a:spLocks noGrp="1"/>
          </p:cNvSpPr>
          <p:nvPr>
            <p:ph type="body" idx="1"/>
          </p:nvPr>
        </p:nvSpPr>
        <p:spPr>
          <a:xfrm>
            <a:off x="512859" y="1315453"/>
            <a:ext cx="7388356" cy="4949543"/>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6" name="Title 3">
            <a:extLst>
              <a:ext uri="{FF2B5EF4-FFF2-40B4-BE49-F238E27FC236}">
                <a16:creationId xmlns:a16="http://schemas.microsoft.com/office/drawing/2014/main" id="{5FACCC4B-4144-455A-9CD5-9F68C4596D57}"/>
              </a:ext>
            </a:extLst>
          </p:cNvPr>
          <p:cNvSpPr>
            <a:spLocks noGrp="1"/>
          </p:cNvSpPr>
          <p:nvPr>
            <p:ph type="title"/>
          </p:nvPr>
        </p:nvSpPr>
        <p:spPr>
          <a:xfrm>
            <a:off x="512859" y="156666"/>
            <a:ext cx="7407308" cy="758874"/>
          </a:xfrm>
        </p:spPr>
        <p:txBody>
          <a:bodyPr/>
          <a:lstStyle/>
          <a:p>
            <a:r>
              <a:rPr lang="en-US" dirty="0"/>
              <a:t>Click to edit Master title style</a:t>
            </a:r>
            <a:endParaRPr lang="en-GB" dirty="0"/>
          </a:p>
        </p:txBody>
      </p:sp>
      <p:pic>
        <p:nvPicPr>
          <p:cNvPr id="4" name="Picture 3" descr="A group of people having a discussion&#10;&#10;Description automatically generated with medium confidence">
            <a:extLst>
              <a:ext uri="{FF2B5EF4-FFF2-40B4-BE49-F238E27FC236}">
                <a16:creationId xmlns:a16="http://schemas.microsoft.com/office/drawing/2014/main" id="{514AE6DD-E02D-4029-8184-A62A676BBEF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13821" y="1088774"/>
            <a:ext cx="3878179" cy="5769226"/>
          </a:xfrm>
          <a:prstGeom prst="rect">
            <a:avLst/>
          </a:prstGeom>
        </p:spPr>
      </p:pic>
      <p:sp>
        <p:nvSpPr>
          <p:cNvPr id="7" name="TextBox 6">
            <a:extLst>
              <a:ext uri="{FF2B5EF4-FFF2-40B4-BE49-F238E27FC236}">
                <a16:creationId xmlns:a16="http://schemas.microsoft.com/office/drawing/2014/main" id="{E0A08274-4BC5-3940-B3A6-04EECF1A1754}"/>
              </a:ext>
            </a:extLst>
          </p:cNvPr>
          <p:cNvSpPr txBox="1"/>
          <p:nvPr userDrawn="1"/>
        </p:nvSpPr>
        <p:spPr>
          <a:xfrm>
            <a:off x="408432" y="6537170"/>
            <a:ext cx="759720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mn-lt"/>
              </a:rPr>
              <a:t>© 2022 CloudPro™ Corporation. © 2022 NetApp™. All Rights Reserved.</a:t>
            </a:r>
          </a:p>
        </p:txBody>
      </p:sp>
    </p:spTree>
    <p:extLst>
      <p:ext uri="{BB962C8B-B14F-4D97-AF65-F5344CB8AC3E}">
        <p14:creationId xmlns:p14="http://schemas.microsoft.com/office/powerpoint/2010/main" val="3537325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C44C68B-D537-4E32-B430-26B6F4A1303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088775"/>
            <a:ext cx="3777929" cy="5769226"/>
          </a:xfrm>
          <a:prstGeom prst="rect">
            <a:avLst/>
          </a:prstGeom>
        </p:spPr>
      </p:pic>
      <p:sp>
        <p:nvSpPr>
          <p:cNvPr id="13" name="Text Placeholder 2">
            <a:extLst>
              <a:ext uri="{FF2B5EF4-FFF2-40B4-BE49-F238E27FC236}">
                <a16:creationId xmlns:a16="http://schemas.microsoft.com/office/drawing/2014/main" id="{B040CF24-2F12-4708-99A6-CA65101B1698}"/>
              </a:ext>
            </a:extLst>
          </p:cNvPr>
          <p:cNvSpPr>
            <a:spLocks noGrp="1"/>
          </p:cNvSpPr>
          <p:nvPr>
            <p:ph type="body" idx="1"/>
          </p:nvPr>
        </p:nvSpPr>
        <p:spPr>
          <a:xfrm>
            <a:off x="4154905" y="1315453"/>
            <a:ext cx="7388356" cy="4949543"/>
          </a:xfrm>
        </p:spPr>
        <p:txBody>
          <a:bodyPr/>
          <a:lstStyle>
            <a:lvl1pPr marL="0" indent="0">
              <a:buNone/>
              <a:defRPr sz="2400">
                <a:solidFill>
                  <a:schemeClr val="tx1">
                    <a:tint val="75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Rectangle 8">
            <a:extLst>
              <a:ext uri="{FF2B5EF4-FFF2-40B4-BE49-F238E27FC236}">
                <a16:creationId xmlns:a16="http://schemas.microsoft.com/office/drawing/2014/main" id="{11137195-ADC4-4289-AB52-E1A01F20B7AA}"/>
              </a:ext>
            </a:extLst>
          </p:cNvPr>
          <p:cNvSpPr/>
          <p:nvPr userDrawn="1"/>
        </p:nvSpPr>
        <p:spPr>
          <a:xfrm>
            <a:off x="0" y="1"/>
            <a:ext cx="12192000" cy="1088774"/>
          </a:xfrm>
          <a:prstGeom prst="rect">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3">
            <a:extLst>
              <a:ext uri="{FF2B5EF4-FFF2-40B4-BE49-F238E27FC236}">
                <a16:creationId xmlns:a16="http://schemas.microsoft.com/office/drawing/2014/main" id="{21FDEDA7-A485-47ED-9010-4D2979836D14}"/>
              </a:ext>
            </a:extLst>
          </p:cNvPr>
          <p:cNvSpPr>
            <a:spLocks noGrp="1"/>
          </p:cNvSpPr>
          <p:nvPr>
            <p:ph type="title"/>
          </p:nvPr>
        </p:nvSpPr>
        <p:spPr>
          <a:xfrm>
            <a:off x="4135954" y="156666"/>
            <a:ext cx="7407308" cy="758874"/>
          </a:xfrm>
        </p:spPr>
        <p:txBody>
          <a:bodyPr/>
          <a:lstStyle/>
          <a:p>
            <a:r>
              <a:rPr lang="en-US" dirty="0"/>
              <a:t>Click to edit Master title style</a:t>
            </a:r>
            <a:endParaRPr lang="en-GB" dirty="0"/>
          </a:p>
        </p:txBody>
      </p:sp>
      <p:sp>
        <p:nvSpPr>
          <p:cNvPr id="7" name="TextBox 6">
            <a:extLst>
              <a:ext uri="{FF2B5EF4-FFF2-40B4-BE49-F238E27FC236}">
                <a16:creationId xmlns:a16="http://schemas.microsoft.com/office/drawing/2014/main" id="{4F5A446C-F017-AD4F-942E-F685281BEE78}"/>
              </a:ext>
            </a:extLst>
          </p:cNvPr>
          <p:cNvSpPr txBox="1"/>
          <p:nvPr userDrawn="1"/>
        </p:nvSpPr>
        <p:spPr>
          <a:xfrm>
            <a:off x="4692548" y="6542348"/>
            <a:ext cx="609858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92868973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3" Type="http://schemas.openxmlformats.org/officeDocument/2006/relationships/slideLayout" Target="../slideLayouts/slideLayout55.xml"/><Relationship Id="rId21" Type="http://schemas.openxmlformats.org/officeDocument/2006/relationships/theme" Target="../theme/theme4.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700BB3-9660-4330-806F-401215D533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BB3F460-DEAD-44D0-92EE-7AFDDDB859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250860A-89CE-4C2F-B57F-0D2358EBE8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defRPr>
            </a:lvl1pPr>
          </a:lstStyle>
          <a:p>
            <a:fld id="{8507D546-290E-4A78-BEC2-9C7460B3026A}" type="datetimeFigureOut">
              <a:rPr lang="en-GB" smtClean="0"/>
              <a:pPr/>
              <a:t>05/04/2022</a:t>
            </a:fld>
            <a:endParaRPr lang="en-GB" dirty="0"/>
          </a:p>
        </p:txBody>
      </p:sp>
      <p:sp>
        <p:nvSpPr>
          <p:cNvPr id="6" name="Slide Number Placeholder 5">
            <a:extLst>
              <a:ext uri="{FF2B5EF4-FFF2-40B4-BE49-F238E27FC236}">
                <a16:creationId xmlns:a16="http://schemas.microsoft.com/office/drawing/2014/main" id="{01597E6D-CABF-4E6B-8A08-D19AB52617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defRPr>
            </a:lvl1pPr>
          </a:lstStyle>
          <a:p>
            <a:fld id="{38EE0A05-865F-44AE-82A1-57F577F4465B}" type="slidenum">
              <a:rPr lang="en-GB" smtClean="0"/>
              <a:pPr/>
              <a:t>‹#›</a:t>
            </a:fld>
            <a:endParaRPr lang="en-GB" dirty="0"/>
          </a:p>
        </p:txBody>
      </p:sp>
      <p:sp>
        <p:nvSpPr>
          <p:cNvPr id="7" name="Footer Placeholder 4">
            <a:extLst>
              <a:ext uri="{FF2B5EF4-FFF2-40B4-BE49-F238E27FC236}">
                <a16:creationId xmlns:a16="http://schemas.microsoft.com/office/drawing/2014/main" id="{62C0179B-AA19-4A81-8DE6-EC3F1FDA60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b"/>
          <a:lstStyle>
            <a:lvl1pPr algn="ctr">
              <a:lnSpc>
                <a:spcPts val="0"/>
              </a:lnSpc>
              <a:spcBef>
                <a:spcPts val="0"/>
              </a:spcBef>
              <a:defRPr sz="1800">
                <a:solidFill>
                  <a:schemeClr val="tx1">
                    <a:tint val="75000"/>
                  </a:schemeClr>
                </a:solidFill>
                <a:latin typeface="Calibri" panose="020F0502020204030204" pitchFamily="34" charset="0"/>
              </a:defRPr>
            </a:lvl1pPr>
          </a:lstStyle>
          <a:p>
            <a:r>
              <a:rPr lang="en-GB" baseline="30000" dirty="0"/>
              <a:t>© 2021 Copyright ArawakX™. All Rights Reserved.</a:t>
            </a:r>
          </a:p>
        </p:txBody>
      </p:sp>
    </p:spTree>
    <p:extLst>
      <p:ext uri="{BB962C8B-B14F-4D97-AF65-F5344CB8AC3E}">
        <p14:creationId xmlns:p14="http://schemas.microsoft.com/office/powerpoint/2010/main" val="2877964253"/>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b="1"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ADDF2B-7AB4-4819-97C3-37EAD3B69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6CEEC2E-1D25-4385-835E-782D618225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39F3F-E443-4AC5-B47A-58897B1A1C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447105-85F5-4D9B-8D6C-8EF4CAF6228D}" type="datetimeFigureOut">
              <a:rPr lang="en-GB" smtClean="0"/>
              <a:t>05/04/2022</a:t>
            </a:fld>
            <a:endParaRPr lang="en-GB"/>
          </a:p>
        </p:txBody>
      </p:sp>
      <p:sp>
        <p:nvSpPr>
          <p:cNvPr id="5" name="Footer Placeholder 4">
            <a:extLst>
              <a:ext uri="{FF2B5EF4-FFF2-40B4-BE49-F238E27FC236}">
                <a16:creationId xmlns:a16="http://schemas.microsoft.com/office/drawing/2014/main" id="{CAF1F962-A445-42F0-85E1-50A2914276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B1CF8C6-67E5-41B5-B54D-A06FA33578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9E19C8-F1A5-4404-9441-5F14FD120BB9}" type="slidenum">
              <a:rPr lang="en-GB" smtClean="0"/>
              <a:t>‹#›</a:t>
            </a:fld>
            <a:endParaRPr lang="en-GB"/>
          </a:p>
        </p:txBody>
      </p:sp>
    </p:spTree>
    <p:extLst>
      <p:ext uri="{BB962C8B-B14F-4D97-AF65-F5344CB8AC3E}">
        <p14:creationId xmlns:p14="http://schemas.microsoft.com/office/powerpoint/2010/main" val="3004022632"/>
      </p:ext>
    </p:extLst>
  </p:cSld>
  <p:clrMap bg1="lt1" tx1="dk1" bg2="lt2" tx2="dk2" accent1="accent1" accent2="accent2" accent3="accent3" accent4="accent4" accent5="accent5" accent6="accent6" hlink="hlink" folHlink="folHlink"/>
  <p:sldLayoutIdLst>
    <p:sldLayoutId id="2147483685" r:id="rId1"/>
    <p:sldLayoutId id="2147483675" r:id="rId2"/>
    <p:sldLayoutId id="2147483726" r:id="rId3"/>
    <p:sldLayoutId id="2147483679" r:id="rId4"/>
    <p:sldLayoutId id="2147483710" r:id="rId5"/>
    <p:sldLayoutId id="2147483677" r:id="rId6"/>
    <p:sldLayoutId id="2147483673" r:id="rId7"/>
    <p:sldLayoutId id="2147483680" r:id="rId8"/>
    <p:sldLayoutId id="2147483676" r:id="rId9"/>
    <p:sldLayoutId id="2147483674" r:id="rId10"/>
    <p:sldLayoutId id="2147483692" r:id="rId11"/>
    <p:sldLayoutId id="2147483668" r:id="rId12"/>
    <p:sldLayoutId id="2147483681" r:id="rId13"/>
    <p:sldLayoutId id="2147483707" r:id="rId14"/>
    <p:sldLayoutId id="2147483708" r:id="rId15"/>
    <p:sldLayoutId id="2147483690" r:id="rId16"/>
    <p:sldLayoutId id="2147483691" r:id="rId17"/>
    <p:sldLayoutId id="2147483698" r:id="rId18"/>
    <p:sldLayoutId id="2147483693" r:id="rId19"/>
    <p:sldLayoutId id="2147483725" r:id="rId20"/>
    <p:sldLayoutId id="214748370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CBF4EE-BEDE-4DE7-8DDC-A552C0EF70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C7E01EA-404B-44D3-9FE7-255B9C7391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F54614A-0276-4E0A-BDB4-7F958D498B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94526-F018-4426-BF59-99C12CD6AAC2}" type="datetimeFigureOut">
              <a:rPr lang="en-GB" smtClean="0"/>
              <a:t>05/04/2022</a:t>
            </a:fld>
            <a:endParaRPr lang="en-GB"/>
          </a:p>
        </p:txBody>
      </p:sp>
      <p:sp>
        <p:nvSpPr>
          <p:cNvPr id="5" name="Footer Placeholder 4">
            <a:extLst>
              <a:ext uri="{FF2B5EF4-FFF2-40B4-BE49-F238E27FC236}">
                <a16:creationId xmlns:a16="http://schemas.microsoft.com/office/drawing/2014/main" id="{7AAEFFA5-FAA8-4338-BAE1-7CA6DD5E5E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F8CCB12-46B5-4CE7-8DBE-5C843B592D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45074-A59A-48D2-A391-A75FA62681A6}" type="slidenum">
              <a:rPr lang="en-GB" smtClean="0"/>
              <a:t>‹#›</a:t>
            </a:fld>
            <a:endParaRPr lang="en-GB"/>
          </a:p>
        </p:txBody>
      </p:sp>
    </p:spTree>
    <p:extLst>
      <p:ext uri="{BB962C8B-B14F-4D97-AF65-F5344CB8AC3E}">
        <p14:creationId xmlns:p14="http://schemas.microsoft.com/office/powerpoint/2010/main" val="2035879469"/>
      </p:ext>
    </p:extLst>
  </p:cSld>
  <p:clrMap bg1="lt1" tx1="dk1" bg2="lt2" tx2="dk2" accent1="accent1" accent2="accent2" accent3="accent3" accent4="accent4" accent5="accent5" accent6="accent6" hlink="hlink" folHlink="folHlink"/>
  <p:sldLayoutIdLst>
    <p:sldLayoutId id="2147483651" r:id="rId1"/>
    <p:sldLayoutId id="2147483695" r:id="rId2"/>
    <p:sldLayoutId id="2147483722" r:id="rId3"/>
    <p:sldLayoutId id="2147483653" r:id="rId4"/>
    <p:sldLayoutId id="2147483654" r:id="rId5"/>
    <p:sldLayoutId id="2147483709" r:id="rId6"/>
    <p:sldLayoutId id="2147483723" r:id="rId7"/>
    <p:sldLayoutId id="2147483713" r:id="rId8"/>
    <p:sldLayoutId id="2147483712" r:id="rId9"/>
    <p:sldLayoutId id="2147483697" r:id="rId10"/>
    <p:sldLayoutId id="2147483699" r:id="rId11"/>
    <p:sldLayoutId id="2147483720" r:id="rId12"/>
    <p:sldLayoutId id="2147483718" r:id="rId13"/>
    <p:sldLayoutId id="2147483719" r:id="rId14"/>
    <p:sldLayoutId id="2147483711" r:id="rId15"/>
    <p:sldLayoutId id="2147483721" r:id="rId16"/>
    <p:sldLayoutId id="2147483694" r:id="rId17"/>
    <p:sldLayoutId id="2147483689" r:id="rId18"/>
    <p:sldLayoutId id="2147483716" r:id="rId19"/>
    <p:sldLayoutId id="2147483717" r:id="rId20"/>
    <p:sldLayoutId id="2147483655" r:id="rId21"/>
    <p:sldLayoutId id="2147483696" r:id="rId22"/>
    <p:sldLayoutId id="2147483656" r:id="rId23"/>
    <p:sldLayoutId id="2147483657" r:id="rId24"/>
    <p:sldLayoutId id="2147483714" r:id="rId25"/>
    <p:sldLayoutId id="2147483727" r:id="rId26"/>
    <p:sldLayoutId id="2147483740" r:id="rId27"/>
    <p:sldLayoutId id="2147483741" r:id="rId28"/>
    <p:sldLayoutId id="2147483743" r:id="rId29"/>
    <p:sldLayoutId id="2147483744"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B6A4B7-C5C2-4327-ACF8-5AF25E5964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2FFF26-22CB-435D-8CE1-2C24F0C64C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011FE7-6EF4-4550-84A8-68FB939BDB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EB020E-D609-4349-B576-2F369EAFDAAB}" type="datetimeFigureOut">
              <a:rPr lang="en-GB" smtClean="0"/>
              <a:t>05/04/2022</a:t>
            </a:fld>
            <a:endParaRPr lang="en-GB"/>
          </a:p>
        </p:txBody>
      </p:sp>
      <p:sp>
        <p:nvSpPr>
          <p:cNvPr id="5" name="Footer Placeholder 4">
            <a:extLst>
              <a:ext uri="{FF2B5EF4-FFF2-40B4-BE49-F238E27FC236}">
                <a16:creationId xmlns:a16="http://schemas.microsoft.com/office/drawing/2014/main" id="{DF77E33F-FF57-4BF6-93CB-3C086FD0AB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F920C79-9770-4216-B95F-DAA2433F48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4F96D0-2AE7-44CC-A3A2-D8D5EBE913E2}" type="slidenum">
              <a:rPr lang="en-GB" smtClean="0"/>
              <a:t>‹#›</a:t>
            </a:fld>
            <a:endParaRPr lang="en-GB"/>
          </a:p>
        </p:txBody>
      </p:sp>
    </p:spTree>
    <p:extLst>
      <p:ext uri="{BB962C8B-B14F-4D97-AF65-F5344CB8AC3E}">
        <p14:creationId xmlns:p14="http://schemas.microsoft.com/office/powerpoint/2010/main" val="358516230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63" r:id="rId5"/>
    <p:sldLayoutId id="2147483664" r:id="rId6"/>
    <p:sldLayoutId id="2147483724"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2"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50.xml"/><Relationship Id="rId5" Type="http://schemas.openxmlformats.org/officeDocument/2006/relationships/image" Target="../media/image31.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50.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hyperlink" Target="https://breachlevelindex.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image" Target="../media/image35.tiff"/><Relationship Id="rId1" Type="http://schemas.openxmlformats.org/officeDocument/2006/relationships/slideLayout" Target="../slideLayouts/slideLayout52.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37.tiff"/></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1.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2.png"/><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8" Type="http://schemas.openxmlformats.org/officeDocument/2006/relationships/image" Target="../media/image46.svg"/><Relationship Id="rId13" Type="http://schemas.openxmlformats.org/officeDocument/2006/relationships/image" Target="../media/image22.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44.sv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54.sv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53.png"/><Relationship Id="rId5" Type="http://schemas.openxmlformats.org/officeDocument/2006/relationships/image" Target="../media/image52.sv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44.xml"/><Relationship Id="rId6" Type="http://schemas.openxmlformats.org/officeDocument/2006/relationships/image" Target="../media/image22.png"/><Relationship Id="rId5" Type="http://schemas.openxmlformats.org/officeDocument/2006/relationships/image" Target="../media/image59.pn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24.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61.png"/><Relationship Id="rId5" Type="http://schemas.openxmlformats.org/officeDocument/2006/relationships/hyperlink" Target="https://calendly.com/mike-garcia-cloudpro" TargetMode="External"/><Relationship Id="rId4" Type="http://schemas.openxmlformats.org/officeDocument/2006/relationships/hyperlink" Target="mailto:mike.garcia@cloudpro.service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mailto:doug.kryzan@cloudpro.services" TargetMode="External"/><Relationship Id="rId5" Type="http://schemas.openxmlformats.org/officeDocument/2006/relationships/hyperlink" Target="https://calendly.com/mike-garcia-cloudpro" TargetMode="External"/><Relationship Id="rId4" Type="http://schemas.openxmlformats.org/officeDocument/2006/relationships/hyperlink" Target="mailto:mike.garcia@cloudpro.service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60.xml"/><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22.png"/><Relationship Id="rId7" Type="http://schemas.openxmlformats.org/officeDocument/2006/relationships/image" Target="../media/image66.svg"/><Relationship Id="rId2" Type="http://schemas.openxmlformats.org/officeDocument/2006/relationships/notesSlide" Target="../notesSlides/notesSlide21.xml"/><Relationship Id="rId1" Type="http://schemas.openxmlformats.org/officeDocument/2006/relationships/slideLayout" Target="../slideLayouts/slideLayout61.xml"/><Relationship Id="rId6" Type="http://schemas.openxmlformats.org/officeDocument/2006/relationships/image" Target="../media/image65.png"/><Relationship Id="rId5" Type="http://schemas.openxmlformats.org/officeDocument/2006/relationships/image" Target="../media/image64.svg"/><Relationship Id="rId4" Type="http://schemas.openxmlformats.org/officeDocument/2006/relationships/image" Target="../media/image63.png"/><Relationship Id="rId9" Type="http://schemas.openxmlformats.org/officeDocument/2006/relationships/image" Target="../media/image68.svg"/></Relationships>
</file>

<file path=ppt/slides/_rels/slide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2.png"/><Relationship Id="rId7" Type="http://schemas.openxmlformats.org/officeDocument/2006/relationships/image" Target="../media/image72.svg"/><Relationship Id="rId2" Type="http://schemas.openxmlformats.org/officeDocument/2006/relationships/notesSlide" Target="../notesSlides/notesSlide22.xml"/><Relationship Id="rId1" Type="http://schemas.openxmlformats.org/officeDocument/2006/relationships/slideLayout" Target="../slideLayouts/slideLayout62.xml"/><Relationship Id="rId6" Type="http://schemas.openxmlformats.org/officeDocument/2006/relationships/image" Target="../media/image71.png"/><Relationship Id="rId11" Type="http://schemas.openxmlformats.org/officeDocument/2006/relationships/image" Target="../media/image76.svg"/><Relationship Id="rId5" Type="http://schemas.openxmlformats.org/officeDocument/2006/relationships/image" Target="../media/image70.sv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svg"/></Relationships>
</file>

<file path=ppt/slides/_rels/slide31.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22.png"/><Relationship Id="rId7" Type="http://schemas.openxmlformats.org/officeDocument/2006/relationships/image" Target="../media/image80.svg"/><Relationship Id="rId12"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63.xml"/><Relationship Id="rId6" Type="http://schemas.openxmlformats.org/officeDocument/2006/relationships/image" Target="../media/image79.png"/><Relationship Id="rId11" Type="http://schemas.openxmlformats.org/officeDocument/2006/relationships/image" Target="../media/image84.svg"/><Relationship Id="rId5" Type="http://schemas.openxmlformats.org/officeDocument/2006/relationships/image" Target="../media/image78.svg"/><Relationship Id="rId10" Type="http://schemas.openxmlformats.org/officeDocument/2006/relationships/image" Target="../media/image83.png"/><Relationship Id="rId4" Type="http://schemas.openxmlformats.org/officeDocument/2006/relationships/image" Target="../media/image77.png"/><Relationship Id="rId9" Type="http://schemas.openxmlformats.org/officeDocument/2006/relationships/image" Target="../media/image82.svg"/></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4.xml"/><Relationship Id="rId1" Type="http://schemas.openxmlformats.org/officeDocument/2006/relationships/slideLayout" Target="../slideLayouts/slideLayout64.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25.xml"/><Relationship Id="rId1" Type="http://schemas.openxmlformats.org/officeDocument/2006/relationships/slideLayout" Target="../slideLayouts/slideLayout65.xml"/><Relationship Id="rId6" Type="http://schemas.openxmlformats.org/officeDocument/2006/relationships/image" Target="../media/image89.svg"/><Relationship Id="rId5" Type="http://schemas.openxmlformats.org/officeDocument/2006/relationships/image" Target="../media/image88.png"/><Relationship Id="rId10" Type="http://schemas.openxmlformats.org/officeDocument/2006/relationships/image" Target="../media/image31.png"/><Relationship Id="rId4" Type="http://schemas.openxmlformats.org/officeDocument/2006/relationships/image" Target="../media/image87.svg"/><Relationship Id="rId9" Type="http://schemas.openxmlformats.org/officeDocument/2006/relationships/image" Target="../media/image22.png"/></Relationships>
</file>

<file path=ppt/slides/_rels/slide3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51.png"/><Relationship Id="rId7"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66.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slides/_rels/slide35.xml.rels><?xml version="1.0" encoding="UTF-8" standalone="yes"?>
<Relationships xmlns="http://schemas.openxmlformats.org/package/2006/relationships"><Relationship Id="rId3" Type="http://schemas.openxmlformats.org/officeDocument/2006/relationships/image" Target="../media/image92.tmp"/><Relationship Id="rId7"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67.xml"/><Relationship Id="rId6" Type="http://schemas.openxmlformats.org/officeDocument/2006/relationships/image" Target="../media/image22.png"/><Relationship Id="rId5" Type="http://schemas.openxmlformats.org/officeDocument/2006/relationships/image" Target="../media/image94.tmp"/><Relationship Id="rId4" Type="http://schemas.openxmlformats.org/officeDocument/2006/relationships/image" Target="../media/image93.tmp"/></Relationships>
</file>

<file path=ppt/slides/_rels/slide3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8.xml"/><Relationship Id="rId1" Type="http://schemas.openxmlformats.org/officeDocument/2006/relationships/slideLayout" Target="../slideLayouts/slideLayout68.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96.svg"/></Relationships>
</file>

<file path=ppt/slides/_rels/slide37.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22.png"/><Relationship Id="rId7" Type="http://schemas.openxmlformats.org/officeDocument/2006/relationships/image" Target="../media/image84.svg"/><Relationship Id="rId2" Type="http://schemas.openxmlformats.org/officeDocument/2006/relationships/notesSlide" Target="../notesSlides/notesSlide29.xml"/><Relationship Id="rId1" Type="http://schemas.openxmlformats.org/officeDocument/2006/relationships/slideLayout" Target="../slideLayouts/slideLayout71.xml"/><Relationship Id="rId6" Type="http://schemas.openxmlformats.org/officeDocument/2006/relationships/image" Target="../media/image83.png"/><Relationship Id="rId5" Type="http://schemas.openxmlformats.org/officeDocument/2006/relationships/image" Target="../media/image98.svg"/><Relationship Id="rId10" Type="http://schemas.openxmlformats.org/officeDocument/2006/relationships/image" Target="../media/image31.png"/><Relationship Id="rId4" Type="http://schemas.openxmlformats.org/officeDocument/2006/relationships/image" Target="../media/image97.png"/><Relationship Id="rId9" Type="http://schemas.openxmlformats.org/officeDocument/2006/relationships/image" Target="../media/image100.svg"/></Relationships>
</file>

<file path=ppt/slides/_rels/slide3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2.png"/><Relationship Id="rId7" Type="http://schemas.openxmlformats.org/officeDocument/2006/relationships/image" Target="../media/image102.svg"/><Relationship Id="rId2" Type="http://schemas.openxmlformats.org/officeDocument/2006/relationships/notesSlide" Target="../notesSlides/notesSlide30.xml"/><Relationship Id="rId1" Type="http://schemas.openxmlformats.org/officeDocument/2006/relationships/slideLayout" Target="../slideLayouts/slideLayout71.xml"/><Relationship Id="rId6" Type="http://schemas.openxmlformats.org/officeDocument/2006/relationships/image" Target="../media/image101.png"/><Relationship Id="rId5" Type="http://schemas.openxmlformats.org/officeDocument/2006/relationships/image" Target="../media/image89.svg"/><Relationship Id="rId4" Type="http://schemas.openxmlformats.org/officeDocument/2006/relationships/image" Target="../media/image88.png"/></Relationships>
</file>

<file path=ppt/slides/_rels/slide39.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2.svg"/><Relationship Id="rId3" Type="http://schemas.openxmlformats.org/officeDocument/2006/relationships/image" Target="../media/image22.png"/><Relationship Id="rId7" Type="http://schemas.openxmlformats.org/officeDocument/2006/relationships/image" Target="../media/image106.svg"/><Relationship Id="rId12" Type="http://schemas.openxmlformats.org/officeDocument/2006/relationships/image" Target="../media/image111.png"/><Relationship Id="rId2" Type="http://schemas.openxmlformats.org/officeDocument/2006/relationships/notesSlide" Target="../notesSlides/notesSlide31.xml"/><Relationship Id="rId1" Type="http://schemas.openxmlformats.org/officeDocument/2006/relationships/slideLayout" Target="../slideLayouts/slideLayout71.xml"/><Relationship Id="rId6" Type="http://schemas.openxmlformats.org/officeDocument/2006/relationships/image" Target="../media/image105.png"/><Relationship Id="rId11" Type="http://schemas.openxmlformats.org/officeDocument/2006/relationships/image" Target="../media/image110.svg"/><Relationship Id="rId5" Type="http://schemas.openxmlformats.org/officeDocument/2006/relationships/image" Target="../media/image104.svg"/><Relationship Id="rId10" Type="http://schemas.openxmlformats.org/officeDocument/2006/relationships/image" Target="../media/image109.png"/><Relationship Id="rId4" Type="http://schemas.openxmlformats.org/officeDocument/2006/relationships/image" Target="../media/image103.png"/><Relationship Id="rId9" Type="http://schemas.openxmlformats.org/officeDocument/2006/relationships/image" Target="../media/image108.svg"/><Relationship Id="rId1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4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13.tmp"/><Relationship Id="rId7"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69.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70.xml"/><Relationship Id="rId6" Type="http://schemas.openxmlformats.org/officeDocument/2006/relationships/image" Target="../media/image31.png"/><Relationship Id="rId5" Type="http://schemas.openxmlformats.org/officeDocument/2006/relationships/image" Target="../media/image118.tmp"/><Relationship Id="rId4" Type="http://schemas.openxmlformats.org/officeDocument/2006/relationships/image" Target="../media/image117.tmp"/></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67.xml"/><Relationship Id="rId5" Type="http://schemas.openxmlformats.org/officeDocument/2006/relationships/image" Target="../media/image31.png"/><Relationship Id="rId4" Type="http://schemas.openxmlformats.org/officeDocument/2006/relationships/image" Target="../media/image119.tmp"/></Relationships>
</file>

<file path=ppt/slides/_rels/slide43.xml.rels><?xml version="1.0" encoding="UTF-8" standalone="yes"?>
<Relationships xmlns="http://schemas.openxmlformats.org/package/2006/relationships"><Relationship Id="rId3" Type="http://schemas.openxmlformats.org/officeDocument/2006/relationships/image" Target="../media/image120.tmp"/><Relationship Id="rId2" Type="http://schemas.openxmlformats.org/officeDocument/2006/relationships/notesSlide" Target="../notesSlides/notesSlide35.xml"/><Relationship Id="rId1" Type="http://schemas.openxmlformats.org/officeDocument/2006/relationships/slideLayout" Target="../slideLayouts/slideLayout62.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121.png"/></Relationships>
</file>

<file path=ppt/slides/_rels/slide44.xml.rels><?xml version="1.0" encoding="UTF-8" standalone="yes"?>
<Relationships xmlns="http://schemas.openxmlformats.org/package/2006/relationships"><Relationship Id="rId3" Type="http://schemas.openxmlformats.org/officeDocument/2006/relationships/image" Target="../media/image122.tmp"/><Relationship Id="rId2" Type="http://schemas.openxmlformats.org/officeDocument/2006/relationships/notesSlide" Target="../notesSlides/notesSlide36.xml"/><Relationship Id="rId1" Type="http://schemas.openxmlformats.org/officeDocument/2006/relationships/slideLayout" Target="../slideLayouts/slideLayout67.xml"/><Relationship Id="rId5" Type="http://schemas.openxmlformats.org/officeDocument/2006/relationships/image" Target="../media/image31.png"/><Relationship Id="rId4" Type="http://schemas.openxmlformats.org/officeDocument/2006/relationships/image" Target="../media/image22.png"/></Relationships>
</file>

<file path=ppt/slides/_rels/slide45.xml.rels><?xml version="1.0" encoding="UTF-8" standalone="yes"?>
<Relationships xmlns="http://schemas.openxmlformats.org/package/2006/relationships"><Relationship Id="rId3" Type="http://schemas.openxmlformats.org/officeDocument/2006/relationships/image" Target="../media/image123.tmp"/><Relationship Id="rId2" Type="http://schemas.openxmlformats.org/officeDocument/2006/relationships/notesSlide" Target="../notesSlides/notesSlide37.xml"/><Relationship Id="rId1" Type="http://schemas.openxmlformats.org/officeDocument/2006/relationships/slideLayout" Target="../slideLayouts/slideLayout62.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124.png"/></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47.xml"/><Relationship Id="rId4" Type="http://schemas.openxmlformats.org/officeDocument/2006/relationships/image" Target="../media/image31.png"/></Relationships>
</file>

<file path=ppt/slides/_rels/slide4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39.xml"/><Relationship Id="rId1" Type="http://schemas.openxmlformats.org/officeDocument/2006/relationships/slideLayout" Target="../slideLayouts/slideLayout37.xml"/><Relationship Id="rId5" Type="http://schemas.openxmlformats.org/officeDocument/2006/relationships/image" Target="../media/image31.png"/><Relationship Id="rId4" Type="http://schemas.openxmlformats.org/officeDocument/2006/relationships/image" Target="../media/image22.png"/></Relationships>
</file>

<file path=ppt/slides/_rels/slide4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22.png"/><Relationship Id="rId7" Type="http://schemas.openxmlformats.org/officeDocument/2006/relationships/image" Target="../media/image129.svg"/><Relationship Id="rId2" Type="http://schemas.openxmlformats.org/officeDocument/2006/relationships/notesSlide" Target="../notesSlides/notesSlide40.xml"/><Relationship Id="rId1" Type="http://schemas.openxmlformats.org/officeDocument/2006/relationships/slideLayout" Target="../slideLayouts/slideLayout19.xml"/><Relationship Id="rId6" Type="http://schemas.openxmlformats.org/officeDocument/2006/relationships/image" Target="../media/image128.png"/><Relationship Id="rId5" Type="http://schemas.openxmlformats.org/officeDocument/2006/relationships/image" Target="../media/image127.svg"/><Relationship Id="rId10" Type="http://schemas.openxmlformats.org/officeDocument/2006/relationships/image" Target="../media/image31.png"/><Relationship Id="rId4" Type="http://schemas.openxmlformats.org/officeDocument/2006/relationships/image" Target="../media/image126.png"/><Relationship Id="rId9" Type="http://schemas.openxmlformats.org/officeDocument/2006/relationships/image" Target="../media/image131.svg"/></Relationships>
</file>

<file path=ppt/slides/_rels/slide49.xml.rels><?xml version="1.0" encoding="UTF-8" standalone="yes"?>
<Relationships xmlns="http://schemas.openxmlformats.org/package/2006/relationships"><Relationship Id="rId3" Type="http://schemas.openxmlformats.org/officeDocument/2006/relationships/image" Target="../media/image132.tmp"/><Relationship Id="rId2" Type="http://schemas.openxmlformats.org/officeDocument/2006/relationships/notesSlide" Target="../notesSlides/notesSlide41.xml"/><Relationship Id="rId1" Type="http://schemas.openxmlformats.org/officeDocument/2006/relationships/slideLayout" Target="../slideLayouts/slideLayout23.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121.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50.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2.xml"/><Relationship Id="rId1" Type="http://schemas.openxmlformats.org/officeDocument/2006/relationships/slideLayout" Target="../slideLayouts/slideLayout19.xml"/><Relationship Id="rId5" Type="http://schemas.openxmlformats.org/officeDocument/2006/relationships/image" Target="../media/image31.png"/><Relationship Id="rId4" Type="http://schemas.openxmlformats.org/officeDocument/2006/relationships/image" Target="../media/image22.png"/></Relationships>
</file>

<file path=ppt/slides/_rels/slide5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43.xml"/><Relationship Id="rId1" Type="http://schemas.openxmlformats.org/officeDocument/2006/relationships/slideLayout" Target="../slideLayouts/slideLayout41.xml"/><Relationship Id="rId5" Type="http://schemas.openxmlformats.org/officeDocument/2006/relationships/image" Target="../media/image31.png"/><Relationship Id="rId4" Type="http://schemas.openxmlformats.org/officeDocument/2006/relationships/image" Target="../media/image22.png"/></Relationships>
</file>

<file path=ppt/slides/_rels/slide52.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22.png"/><Relationship Id="rId7" Type="http://schemas.openxmlformats.org/officeDocument/2006/relationships/image" Target="../media/image70.svg"/><Relationship Id="rId2" Type="http://schemas.openxmlformats.org/officeDocument/2006/relationships/notesSlide" Target="../notesSlides/notesSlide44.xml"/><Relationship Id="rId1" Type="http://schemas.openxmlformats.org/officeDocument/2006/relationships/slideLayout" Target="../slideLayouts/slideLayout48.xml"/><Relationship Id="rId6" Type="http://schemas.openxmlformats.org/officeDocument/2006/relationships/image" Target="../media/image69.png"/><Relationship Id="rId11" Type="http://schemas.openxmlformats.org/officeDocument/2006/relationships/image" Target="../media/image140.svg"/><Relationship Id="rId5" Type="http://schemas.openxmlformats.org/officeDocument/2006/relationships/image" Target="../media/image136.svg"/><Relationship Id="rId10" Type="http://schemas.openxmlformats.org/officeDocument/2006/relationships/image" Target="../media/image139.png"/><Relationship Id="rId4" Type="http://schemas.openxmlformats.org/officeDocument/2006/relationships/image" Target="../media/image135.png"/><Relationship Id="rId9" Type="http://schemas.openxmlformats.org/officeDocument/2006/relationships/image" Target="../media/image138.svg"/></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59.xml"/></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6.xml"/><Relationship Id="rId1" Type="http://schemas.openxmlformats.org/officeDocument/2006/relationships/slideLayout" Target="../slideLayouts/slideLayout72.xml"/><Relationship Id="rId5" Type="http://schemas.openxmlformats.org/officeDocument/2006/relationships/image" Target="../media/image31.png"/><Relationship Id="rId4" Type="http://schemas.openxmlformats.org/officeDocument/2006/relationships/image" Target="../media/image141.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image" Target="../media/image30.tmp"/><Relationship Id="rId2" Type="http://schemas.openxmlformats.org/officeDocument/2006/relationships/notesSlide" Target="../notesSlides/notesSlide6.xml"/><Relationship Id="rId1" Type="http://schemas.openxmlformats.org/officeDocument/2006/relationships/slideLayout" Target="../slideLayouts/slideLayout41.xml"/><Relationship Id="rId5" Type="http://schemas.openxmlformats.org/officeDocument/2006/relationships/image" Target="../media/image31.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42.xml"/><Relationship Id="rId5" Type="http://schemas.openxmlformats.org/officeDocument/2006/relationships/image" Target="../media/image31.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50.xml"/><Relationship Id="rId5" Type="http://schemas.openxmlformats.org/officeDocument/2006/relationships/image" Target="../media/image31.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6247E23-0F35-49BC-991C-5DC429D4276A}"/>
              </a:ext>
            </a:extLst>
          </p:cNvPr>
          <p:cNvSpPr txBox="1"/>
          <p:nvPr/>
        </p:nvSpPr>
        <p:spPr>
          <a:xfrm>
            <a:off x="616790" y="766969"/>
            <a:ext cx="8502136" cy="461665"/>
          </a:xfrm>
          <a:prstGeom prst="rect">
            <a:avLst/>
          </a:prstGeom>
          <a:noFill/>
        </p:spPr>
        <p:txBody>
          <a:bodyPr wrap="square" rtlCol="0">
            <a:spAutoFit/>
          </a:bodyPr>
          <a:lstStyle/>
          <a:p>
            <a:r>
              <a:rPr lang="en-GB" sz="2400" b="1" dirty="0"/>
              <a:t>Cloud Optimization Sales Workshop – Part II</a:t>
            </a:r>
          </a:p>
        </p:txBody>
      </p:sp>
      <p:pic>
        <p:nvPicPr>
          <p:cNvPr id="6" name="Picture 5">
            <a:extLst>
              <a:ext uri="{FF2B5EF4-FFF2-40B4-BE49-F238E27FC236}">
                <a16:creationId xmlns:a16="http://schemas.microsoft.com/office/drawing/2014/main" id="{BAA3A4DF-588A-43C8-8A20-87FBBD0CFF2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36558" y="5348659"/>
            <a:ext cx="2319963" cy="691351"/>
          </a:xfrm>
          <a:prstGeom prst="rect">
            <a:avLst/>
          </a:prstGeom>
        </p:spPr>
      </p:pic>
      <p:pic>
        <p:nvPicPr>
          <p:cNvPr id="7" name="Picture 6">
            <a:extLst>
              <a:ext uri="{FF2B5EF4-FFF2-40B4-BE49-F238E27FC236}">
                <a16:creationId xmlns:a16="http://schemas.microsoft.com/office/drawing/2014/main" id="{7100416F-A387-40E6-B401-8D8CEE5CB4B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61169" y="5367327"/>
            <a:ext cx="2319963" cy="616161"/>
          </a:xfrm>
          <a:prstGeom prst="rect">
            <a:avLst/>
          </a:prstGeom>
        </p:spPr>
      </p:pic>
      <p:grpSp>
        <p:nvGrpSpPr>
          <p:cNvPr id="9" name="Group 8">
            <a:extLst>
              <a:ext uri="{FF2B5EF4-FFF2-40B4-BE49-F238E27FC236}">
                <a16:creationId xmlns:a16="http://schemas.microsoft.com/office/drawing/2014/main" id="{EAA6FDEF-0864-41DD-90B4-0DAFDC902A5F}"/>
              </a:ext>
            </a:extLst>
          </p:cNvPr>
          <p:cNvGrpSpPr/>
          <p:nvPr/>
        </p:nvGrpSpPr>
        <p:grpSpPr>
          <a:xfrm>
            <a:off x="616790" y="1115744"/>
            <a:ext cx="8502135" cy="3768479"/>
            <a:chOff x="616790" y="1340958"/>
            <a:chExt cx="8502135" cy="3768479"/>
          </a:xfrm>
        </p:grpSpPr>
        <p:grpSp>
          <p:nvGrpSpPr>
            <p:cNvPr id="2" name="Group 1">
              <a:extLst>
                <a:ext uri="{FF2B5EF4-FFF2-40B4-BE49-F238E27FC236}">
                  <a16:creationId xmlns:a16="http://schemas.microsoft.com/office/drawing/2014/main" id="{EA312AC4-8F17-427F-AA92-CDADC01CA94C}"/>
                </a:ext>
              </a:extLst>
            </p:cNvPr>
            <p:cNvGrpSpPr/>
            <p:nvPr/>
          </p:nvGrpSpPr>
          <p:grpSpPr>
            <a:xfrm>
              <a:off x="616790" y="1340958"/>
              <a:ext cx="8502135" cy="3180932"/>
              <a:chOff x="435071" y="2540242"/>
              <a:chExt cx="12264692" cy="3180932"/>
            </a:xfrm>
          </p:grpSpPr>
          <p:sp>
            <p:nvSpPr>
              <p:cNvPr id="3" name="TextBox 2">
                <a:extLst>
                  <a:ext uri="{FF2B5EF4-FFF2-40B4-BE49-F238E27FC236}">
                    <a16:creationId xmlns:a16="http://schemas.microsoft.com/office/drawing/2014/main" id="{2AA30D68-8AB4-42B5-83DC-641689C85176}"/>
                  </a:ext>
                </a:extLst>
              </p:cNvPr>
              <p:cNvSpPr txBox="1"/>
              <p:nvPr/>
            </p:nvSpPr>
            <p:spPr>
              <a:xfrm>
                <a:off x="435071" y="2540242"/>
                <a:ext cx="12264692" cy="861774"/>
              </a:xfrm>
              <a:prstGeom prst="rect">
                <a:avLst/>
              </a:prstGeom>
              <a:noFill/>
            </p:spPr>
            <p:txBody>
              <a:bodyPr wrap="square" rtlCol="0">
                <a:spAutoFit/>
              </a:bodyPr>
              <a:lstStyle/>
              <a:p>
                <a:r>
                  <a:rPr lang="en-GB" sz="5000" b="1" dirty="0"/>
                  <a:t>Optimize your Cloud</a:t>
                </a:r>
              </a:p>
            </p:txBody>
          </p:sp>
          <p:sp>
            <p:nvSpPr>
              <p:cNvPr id="4" name="TextBox 3">
                <a:extLst>
                  <a:ext uri="{FF2B5EF4-FFF2-40B4-BE49-F238E27FC236}">
                    <a16:creationId xmlns:a16="http://schemas.microsoft.com/office/drawing/2014/main" id="{CEE3C3AE-70E2-47E3-BAEC-E8C09B91A938}"/>
                  </a:ext>
                </a:extLst>
              </p:cNvPr>
              <p:cNvSpPr txBox="1"/>
              <p:nvPr/>
            </p:nvSpPr>
            <p:spPr>
              <a:xfrm>
                <a:off x="435072" y="5197954"/>
                <a:ext cx="9408184" cy="523220"/>
              </a:xfrm>
              <a:prstGeom prst="rect">
                <a:avLst/>
              </a:prstGeom>
              <a:noFill/>
            </p:spPr>
            <p:txBody>
              <a:bodyPr wrap="square" rtlCol="0">
                <a:spAutoFit/>
              </a:bodyPr>
              <a:lstStyle/>
              <a:p>
                <a:r>
                  <a:rPr lang="en-GB" sz="2800" dirty="0"/>
                  <a:t>Accelerate your business with</a:t>
                </a:r>
              </a:p>
            </p:txBody>
          </p:sp>
        </p:grpSp>
        <p:sp>
          <p:nvSpPr>
            <p:cNvPr id="8" name="TextBox 7">
              <a:extLst>
                <a:ext uri="{FF2B5EF4-FFF2-40B4-BE49-F238E27FC236}">
                  <a16:creationId xmlns:a16="http://schemas.microsoft.com/office/drawing/2014/main" id="{F54E77FF-CF9D-40BD-B3FC-E20D6E06AF5D}"/>
                </a:ext>
              </a:extLst>
            </p:cNvPr>
            <p:cNvSpPr txBox="1"/>
            <p:nvPr/>
          </p:nvSpPr>
          <p:spPr>
            <a:xfrm>
              <a:off x="616790" y="4463106"/>
              <a:ext cx="6521945" cy="646331"/>
            </a:xfrm>
            <a:prstGeom prst="rect">
              <a:avLst/>
            </a:prstGeom>
            <a:noFill/>
          </p:spPr>
          <p:txBody>
            <a:bodyPr wrap="square" rtlCol="0">
              <a:spAutoFit/>
            </a:bodyPr>
            <a:lstStyle/>
            <a:p>
              <a:r>
                <a:rPr lang="en-GB" sz="3600" dirty="0"/>
                <a:t>Cloud Insights from NetApp</a:t>
              </a:r>
            </a:p>
          </p:txBody>
        </p:sp>
      </p:grpSp>
      <p:sp>
        <p:nvSpPr>
          <p:cNvPr id="14" name="Oval 13">
            <a:extLst>
              <a:ext uri="{FF2B5EF4-FFF2-40B4-BE49-F238E27FC236}">
                <a16:creationId xmlns:a16="http://schemas.microsoft.com/office/drawing/2014/main" id="{B999DCA1-4FE3-F941-94F9-F4E20EB65CB0}"/>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D</a:t>
            </a:r>
          </a:p>
        </p:txBody>
      </p:sp>
      <p:pic>
        <p:nvPicPr>
          <p:cNvPr id="11" name="Graphic 10">
            <a:extLst>
              <a:ext uri="{FF2B5EF4-FFF2-40B4-BE49-F238E27FC236}">
                <a16:creationId xmlns:a16="http://schemas.microsoft.com/office/drawing/2014/main" id="{69F214FE-B8C5-1A40-BFE0-C07DFF699C8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1168" y="2295401"/>
            <a:ext cx="4702791" cy="855053"/>
          </a:xfrm>
          <a:prstGeom prst="rect">
            <a:avLst/>
          </a:prstGeom>
        </p:spPr>
      </p:pic>
    </p:spTree>
    <p:extLst>
      <p:ext uri="{BB962C8B-B14F-4D97-AF65-F5344CB8AC3E}">
        <p14:creationId xmlns:p14="http://schemas.microsoft.com/office/powerpoint/2010/main" val="500542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D6784B2-94F0-4E47-BC40-DE221EDF2C94}"/>
              </a:ext>
            </a:extLst>
          </p:cNvPr>
          <p:cNvSpPr>
            <a:spLocks noGrp="1"/>
          </p:cNvSpPr>
          <p:nvPr>
            <p:ph sz="quarter" idx="15"/>
          </p:nvPr>
        </p:nvSpPr>
        <p:spPr>
          <a:xfrm>
            <a:off x="264551" y="1733423"/>
            <a:ext cx="5715000" cy="4480055"/>
          </a:xfrm>
        </p:spPr>
        <p:txBody>
          <a:bodyPr>
            <a:normAutofit fontScale="77500" lnSpcReduction="20000"/>
          </a:bodyPr>
          <a:lstStyle/>
          <a:p>
            <a:pPr marL="0" indent="0">
              <a:lnSpc>
                <a:spcPct val="120000"/>
              </a:lnSpc>
              <a:spcBef>
                <a:spcPts val="600"/>
              </a:spcBef>
              <a:buNone/>
            </a:pPr>
            <a:r>
              <a:rPr lang="en-US" dirty="0"/>
              <a:t>Operational teams, across organizations, managing data using tools and manual processes that are time-consuming, inaccurate, unscalable and limited, are  </a:t>
            </a:r>
          </a:p>
          <a:p>
            <a:pPr>
              <a:lnSpc>
                <a:spcPct val="120000"/>
              </a:lnSpc>
              <a:spcBef>
                <a:spcPts val="600"/>
              </a:spcBef>
            </a:pPr>
            <a:r>
              <a:rPr lang="en-US" dirty="0"/>
              <a:t>Failing to gain visibility and control across cloud services and on-premises storage systems</a:t>
            </a:r>
          </a:p>
          <a:p>
            <a:pPr>
              <a:lnSpc>
                <a:spcPct val="120000"/>
              </a:lnSpc>
              <a:spcBef>
                <a:spcPts val="600"/>
              </a:spcBef>
            </a:pPr>
            <a:r>
              <a:rPr lang="en-US" dirty="0"/>
              <a:t>Vulnerable to gaps in compliance with relevant regulations and standards such as audit, secure usage, actions taken, and alerts </a:t>
            </a:r>
          </a:p>
          <a:p>
            <a:pPr>
              <a:lnSpc>
                <a:spcPct val="120000"/>
              </a:lnSpc>
              <a:spcBef>
                <a:spcPts val="600"/>
              </a:spcBef>
            </a:pPr>
            <a:r>
              <a:rPr lang="en-US" dirty="0"/>
              <a:t>Risking in organization’s data being misused by malicious or compromised users</a:t>
            </a:r>
          </a:p>
        </p:txBody>
      </p:sp>
      <p:sp>
        <p:nvSpPr>
          <p:cNvPr id="5" name="Title 4">
            <a:extLst>
              <a:ext uri="{FF2B5EF4-FFF2-40B4-BE49-F238E27FC236}">
                <a16:creationId xmlns:a16="http://schemas.microsoft.com/office/drawing/2014/main" id="{A877E0AF-6795-8949-837F-15899B641B43}"/>
              </a:ext>
            </a:extLst>
          </p:cNvPr>
          <p:cNvSpPr>
            <a:spLocks noGrp="1"/>
          </p:cNvSpPr>
          <p:nvPr>
            <p:ph type="title"/>
          </p:nvPr>
        </p:nvSpPr>
        <p:spPr>
          <a:xfrm>
            <a:off x="374903" y="436828"/>
            <a:ext cx="7752481" cy="753188"/>
          </a:xfrm>
        </p:spPr>
        <p:txBody>
          <a:bodyPr/>
          <a:lstStyle/>
          <a:p>
            <a:r>
              <a:rPr lang="en-US" sz="3200" b="1" dirty="0"/>
              <a:t>Data Protection, Governance and Legal Compliance Are Challenging To Organizations</a:t>
            </a:r>
          </a:p>
        </p:txBody>
      </p:sp>
      <p:pic>
        <p:nvPicPr>
          <p:cNvPr id="2" name="Picture 6">
            <a:extLst>
              <a:ext uri="{FF2B5EF4-FFF2-40B4-BE49-F238E27FC236}">
                <a16:creationId xmlns:a16="http://schemas.microsoft.com/office/drawing/2014/main" id="{5F60D47C-F9A5-4E16-8F59-1B80A21837FE}"/>
              </a:ext>
            </a:extLst>
          </p:cNvPr>
          <p:cNvPicPr>
            <a:picLocks noChangeAspect="1"/>
          </p:cNvPicPr>
          <p:nvPr/>
        </p:nvPicPr>
        <p:blipFill>
          <a:blip r:embed="rId3"/>
          <a:stretch>
            <a:fillRect/>
          </a:stretch>
        </p:blipFill>
        <p:spPr>
          <a:xfrm>
            <a:off x="6675185" y="1734420"/>
            <a:ext cx="4356561" cy="4309902"/>
          </a:xfrm>
          <a:prstGeom prst="rect">
            <a:avLst/>
          </a:prstGeom>
        </p:spPr>
      </p:pic>
      <p:pic>
        <p:nvPicPr>
          <p:cNvPr id="21" name="Picture 20">
            <a:extLst>
              <a:ext uri="{FF2B5EF4-FFF2-40B4-BE49-F238E27FC236}">
                <a16:creationId xmlns:a16="http://schemas.microsoft.com/office/drawing/2014/main" id="{1B82D2C5-AC33-E94E-B06C-A8CBDF2E626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028534" y="276288"/>
            <a:ext cx="2318915" cy="615882"/>
          </a:xfrm>
          <a:prstGeom prst="rect">
            <a:avLst/>
          </a:prstGeom>
        </p:spPr>
      </p:pic>
      <p:pic>
        <p:nvPicPr>
          <p:cNvPr id="22" name="Picture 21">
            <a:extLst>
              <a:ext uri="{FF2B5EF4-FFF2-40B4-BE49-F238E27FC236}">
                <a16:creationId xmlns:a16="http://schemas.microsoft.com/office/drawing/2014/main" id="{BF528990-CDEF-204D-8F23-4194674A860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886390" y="6160980"/>
            <a:ext cx="1411850" cy="420732"/>
          </a:xfrm>
          <a:prstGeom prst="rect">
            <a:avLst/>
          </a:prstGeom>
        </p:spPr>
      </p:pic>
      <p:sp>
        <p:nvSpPr>
          <p:cNvPr id="23" name="TextBox 22">
            <a:extLst>
              <a:ext uri="{FF2B5EF4-FFF2-40B4-BE49-F238E27FC236}">
                <a16:creationId xmlns:a16="http://schemas.microsoft.com/office/drawing/2014/main" id="{D71AA3CA-3753-F940-B3E7-788D16BE7C3D}"/>
              </a:ext>
            </a:extLst>
          </p:cNvPr>
          <p:cNvSpPr txBox="1"/>
          <p:nvPr/>
        </p:nvSpPr>
        <p:spPr>
          <a:xfrm>
            <a:off x="2946336" y="6443212"/>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1287367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B8142B-8762-4843-9225-A3CBAFEC6C9D}"/>
              </a:ext>
            </a:extLst>
          </p:cNvPr>
          <p:cNvSpPr>
            <a:spLocks noGrp="1"/>
          </p:cNvSpPr>
          <p:nvPr>
            <p:ph sz="quarter" idx="15"/>
          </p:nvPr>
        </p:nvSpPr>
        <p:spPr>
          <a:xfrm>
            <a:off x="6181344" y="1463765"/>
            <a:ext cx="5632704" cy="4206240"/>
          </a:xfrm>
        </p:spPr>
        <p:txBody>
          <a:bodyPr vert="horz" wrap="square" lIns="91521" tIns="45761" rIns="91521" bIns="45761" rtlCol="0" anchor="t">
            <a:noAutofit/>
          </a:bodyPr>
          <a:lstStyle/>
          <a:p>
            <a:pPr marL="234950" indent="-234950"/>
            <a:r>
              <a:rPr lang="en-US" sz="2400" dirty="0">
                <a:ea typeface="+mn-lt"/>
                <a:cs typeface="+mn-lt"/>
              </a:rPr>
              <a:t>63% of all data breaches are caused by insider threats</a:t>
            </a:r>
          </a:p>
          <a:p>
            <a:pPr marL="234950" indent="-234950"/>
            <a:r>
              <a:rPr lang="en-US" sz="2400" dirty="0">
                <a:ea typeface="+mn-lt"/>
                <a:cs typeface="+mn-lt"/>
              </a:rPr>
              <a:t>Conventional security models operate on the outdated assumption that everything on the inside of an organization’s network can be trusted. Inside Threats are left invisible, uninspected, and free to extract sensitive, valuable business data.</a:t>
            </a:r>
            <a:endParaRPr lang="en-US" sz="2400" dirty="0">
              <a:cs typeface="Arial"/>
            </a:endParaRPr>
          </a:p>
          <a:p>
            <a:pPr marL="234950" indent="-234950"/>
            <a:r>
              <a:rPr lang="en-US" sz="2400" dirty="0">
                <a:ea typeface="+mn-lt"/>
                <a:cs typeface="+mn-lt"/>
              </a:rPr>
              <a:t>Cloud Secure doesn’t assume a trusted internal network; instead, it trusts no one. It inspects and analyzes all data access activity in real time to detect malicious behaviors.</a:t>
            </a:r>
            <a:endParaRPr lang="en-US" sz="2400" dirty="0"/>
          </a:p>
          <a:p>
            <a:pPr marL="234950" indent="-234950"/>
            <a:endParaRPr lang="en-US" sz="2400" dirty="0">
              <a:cs typeface="Arial"/>
            </a:endParaRPr>
          </a:p>
        </p:txBody>
      </p:sp>
      <p:sp>
        <p:nvSpPr>
          <p:cNvPr id="3" name="Title 2">
            <a:extLst>
              <a:ext uri="{FF2B5EF4-FFF2-40B4-BE49-F238E27FC236}">
                <a16:creationId xmlns:a16="http://schemas.microsoft.com/office/drawing/2014/main" id="{0FC5423F-62C2-4912-80A6-6CE7F5770AD0}"/>
              </a:ext>
            </a:extLst>
          </p:cNvPr>
          <p:cNvSpPr>
            <a:spLocks noGrp="1"/>
          </p:cNvSpPr>
          <p:nvPr>
            <p:ph type="title"/>
          </p:nvPr>
        </p:nvSpPr>
        <p:spPr>
          <a:xfrm>
            <a:off x="697336" y="584229"/>
            <a:ext cx="6970480" cy="720367"/>
          </a:xfrm>
        </p:spPr>
        <p:txBody>
          <a:bodyPr/>
          <a:lstStyle/>
          <a:p>
            <a:r>
              <a:rPr lang="de-DE" sz="4800" b="1" dirty="0" err="1">
                <a:cs typeface="Arial"/>
              </a:rPr>
              <a:t>Why</a:t>
            </a:r>
            <a:r>
              <a:rPr lang="de-DE" sz="4800" b="1" dirty="0">
                <a:cs typeface="Arial"/>
              </a:rPr>
              <a:t> Cloud Secure?</a:t>
            </a:r>
            <a:endParaRPr lang="de-DE" sz="4800" b="1" dirty="0"/>
          </a:p>
        </p:txBody>
      </p:sp>
      <p:graphicFrame>
        <p:nvGraphicFramePr>
          <p:cNvPr id="14" name="Content Placeholder 13">
            <a:extLst>
              <a:ext uri="{FF2B5EF4-FFF2-40B4-BE49-F238E27FC236}">
                <a16:creationId xmlns:a16="http://schemas.microsoft.com/office/drawing/2014/main" id="{46B78028-38D1-4C3E-AD01-AD2923F314B5}"/>
              </a:ext>
            </a:extLst>
          </p:cNvPr>
          <p:cNvGraphicFramePr>
            <a:graphicFrameLocks noGrp="1"/>
          </p:cNvGraphicFramePr>
          <p:nvPr>
            <p:ph sz="quarter" idx="14"/>
            <p:extLst>
              <p:ext uri="{D42A27DB-BD31-4B8C-83A1-F6EECF244321}">
                <p14:modId xmlns:p14="http://schemas.microsoft.com/office/powerpoint/2010/main" val="560965794"/>
              </p:ext>
            </p:extLst>
          </p:nvPr>
        </p:nvGraphicFramePr>
        <p:xfrm>
          <a:off x="231303" y="1374077"/>
          <a:ext cx="5715000" cy="4479925"/>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1D9532C5-CABF-4019-B7E0-0F02128A05DA}"/>
              </a:ext>
            </a:extLst>
          </p:cNvPr>
          <p:cNvSpPr txBox="1"/>
          <p:nvPr/>
        </p:nvSpPr>
        <p:spPr>
          <a:xfrm>
            <a:off x="932501" y="5540377"/>
            <a:ext cx="3476978" cy="259256"/>
          </a:xfrm>
          <a:prstGeom prst="rect">
            <a:avLst/>
          </a:prstGeom>
        </p:spPr>
        <p:txBody>
          <a:bodyPr vert="horz" wrap="none" lIns="91440" tIns="45720" rIns="91440" bIns="45720" rtlCol="0" anchor="t">
            <a:noAutofit/>
          </a:bodyPr>
          <a:lstStyle/>
          <a:p>
            <a:pPr>
              <a:lnSpc>
                <a:spcPct val="95000"/>
              </a:lnSpc>
              <a:spcBef>
                <a:spcPts val="400"/>
              </a:spcBef>
              <a:spcAft>
                <a:spcPts val="200"/>
              </a:spcAft>
              <a:buClr>
                <a:schemeClr val="accent1"/>
              </a:buClr>
            </a:pPr>
            <a:r>
              <a:rPr lang="en-US" sz="1100" dirty="0">
                <a:solidFill>
                  <a:sysClr val="windowText" lastClr="000000"/>
                </a:solidFill>
              </a:rPr>
              <a:t>Source:  </a:t>
            </a:r>
            <a:r>
              <a:rPr lang="de-DE" sz="1100" dirty="0">
                <a:hlinkClick r:id="rId4"/>
              </a:rPr>
              <a:t>https://breachlevelindex.com/</a:t>
            </a:r>
            <a:endParaRPr lang="en-US" sz="1100" dirty="0">
              <a:solidFill>
                <a:sysClr val="windowText" lastClr="000000"/>
              </a:solidFill>
            </a:endParaRPr>
          </a:p>
        </p:txBody>
      </p:sp>
      <p:pic>
        <p:nvPicPr>
          <p:cNvPr id="9" name="Picture 8">
            <a:extLst>
              <a:ext uri="{FF2B5EF4-FFF2-40B4-BE49-F238E27FC236}">
                <a16:creationId xmlns:a16="http://schemas.microsoft.com/office/drawing/2014/main" id="{9E4EB70D-3284-2B48-9E99-EAF9AC5314E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028534" y="276288"/>
            <a:ext cx="2318915" cy="615882"/>
          </a:xfrm>
          <a:prstGeom prst="rect">
            <a:avLst/>
          </a:prstGeom>
        </p:spPr>
      </p:pic>
      <p:pic>
        <p:nvPicPr>
          <p:cNvPr id="10" name="Picture 9">
            <a:extLst>
              <a:ext uri="{FF2B5EF4-FFF2-40B4-BE49-F238E27FC236}">
                <a16:creationId xmlns:a16="http://schemas.microsoft.com/office/drawing/2014/main" id="{F55A8F71-D88D-B740-ADFC-95D5E94857D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886390" y="6160980"/>
            <a:ext cx="1411850" cy="420732"/>
          </a:xfrm>
          <a:prstGeom prst="rect">
            <a:avLst/>
          </a:prstGeom>
        </p:spPr>
      </p:pic>
      <p:sp>
        <p:nvSpPr>
          <p:cNvPr id="11" name="TextBox 10">
            <a:extLst>
              <a:ext uri="{FF2B5EF4-FFF2-40B4-BE49-F238E27FC236}">
                <a16:creationId xmlns:a16="http://schemas.microsoft.com/office/drawing/2014/main" id="{5DB3A637-9E73-B040-A9A5-37AD03D5C5AA}"/>
              </a:ext>
            </a:extLst>
          </p:cNvPr>
          <p:cNvSpPr txBox="1"/>
          <p:nvPr/>
        </p:nvSpPr>
        <p:spPr>
          <a:xfrm>
            <a:off x="2946336" y="6443212"/>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6634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2339D9-6654-E64F-8176-18DACE6EF359}"/>
              </a:ext>
            </a:extLst>
          </p:cNvPr>
          <p:cNvSpPr>
            <a:spLocks noGrp="1"/>
          </p:cNvSpPr>
          <p:nvPr>
            <p:ph sz="quarter" idx="15"/>
          </p:nvPr>
        </p:nvSpPr>
        <p:spPr>
          <a:xfrm>
            <a:off x="264551" y="1606222"/>
            <a:ext cx="3749040" cy="5068353"/>
          </a:xfrm>
        </p:spPr>
        <p:txBody>
          <a:bodyPr/>
          <a:lstStyle/>
          <a:p>
            <a:pPr marL="0" indent="0">
              <a:lnSpc>
                <a:spcPct val="100000"/>
              </a:lnSpc>
              <a:buNone/>
            </a:pPr>
            <a:endParaRPr lang="en-US" sz="3200" b="1" dirty="0">
              <a:latin typeface="Calibri" panose="020F0502020204030204" pitchFamily="34" charset="0"/>
              <a:cs typeface="Calibri" panose="020F0502020204030204" pitchFamily="34" charset="0"/>
            </a:endParaRPr>
          </a:p>
          <a:p>
            <a:pPr marL="0" indent="0">
              <a:lnSpc>
                <a:spcPct val="100000"/>
              </a:lnSpc>
              <a:buNone/>
            </a:pPr>
            <a:r>
              <a:rPr lang="en-US" sz="2000" dirty="0">
                <a:solidFill>
                  <a:schemeClr val="accent1"/>
                </a:solidFill>
              </a:rPr>
              <a:t>Gain centralized visibility and control of user access to your critical corporate data stored on-premises or in the cloud</a:t>
            </a:r>
          </a:p>
          <a:p>
            <a:pPr marL="0" indent="0">
              <a:lnSpc>
                <a:spcPct val="100000"/>
              </a:lnSpc>
              <a:buNone/>
            </a:pPr>
            <a:r>
              <a:rPr lang="en-US" sz="2000" dirty="0"/>
              <a:t>Replace tools and manual processes that fail to provide timely and accurate visibility into data access and control. Cloud Secure uniquely operates on both cloud and on-premises storage systems to give you real-time alerts of malicious user behavior.</a:t>
            </a:r>
          </a:p>
          <a:p>
            <a:pPr>
              <a:lnSpc>
                <a:spcPct val="100000"/>
              </a:lnSpc>
            </a:pPr>
            <a:endParaRPr lang="en-US" sz="3200" dirty="0"/>
          </a:p>
        </p:txBody>
      </p:sp>
      <p:sp>
        <p:nvSpPr>
          <p:cNvPr id="3" name="Content Placeholder 2">
            <a:extLst>
              <a:ext uri="{FF2B5EF4-FFF2-40B4-BE49-F238E27FC236}">
                <a16:creationId xmlns:a16="http://schemas.microsoft.com/office/drawing/2014/main" id="{C53FD752-E6F4-1D47-B7D9-1DFB49848780}"/>
              </a:ext>
            </a:extLst>
          </p:cNvPr>
          <p:cNvSpPr>
            <a:spLocks noGrp="1"/>
          </p:cNvSpPr>
          <p:nvPr>
            <p:ph sz="quarter" idx="17"/>
          </p:nvPr>
        </p:nvSpPr>
        <p:spPr>
          <a:xfrm>
            <a:off x="4219331" y="1606222"/>
            <a:ext cx="3749040" cy="5068353"/>
          </a:xfrm>
        </p:spPr>
        <p:txBody>
          <a:bodyPr/>
          <a:lstStyle/>
          <a:p>
            <a:pPr marL="0" indent="0">
              <a:lnSpc>
                <a:spcPct val="100000"/>
              </a:lnSpc>
              <a:buNone/>
            </a:pPr>
            <a:endParaRPr lang="en-US" sz="3200" b="1" dirty="0">
              <a:latin typeface="Calibri" panose="020F0502020204030204" pitchFamily="34" charset="0"/>
              <a:cs typeface="Calibri" panose="020F0502020204030204" pitchFamily="34" charset="0"/>
            </a:endParaRPr>
          </a:p>
          <a:p>
            <a:pPr marL="0" indent="0">
              <a:lnSpc>
                <a:spcPct val="100000"/>
              </a:lnSpc>
              <a:buNone/>
            </a:pPr>
            <a:r>
              <a:rPr lang="en-US" sz="2000" dirty="0">
                <a:solidFill>
                  <a:schemeClr val="accent1"/>
                </a:solidFill>
              </a:rPr>
              <a:t>Protect organizational data from being misused by malicious or compromised users.</a:t>
            </a:r>
          </a:p>
          <a:p>
            <a:pPr marL="0" indent="0">
              <a:lnSpc>
                <a:spcPct val="100000"/>
              </a:lnSpc>
              <a:buNone/>
            </a:pPr>
            <a:r>
              <a:rPr lang="en-US" sz="2000" dirty="0"/>
              <a:t>Alerts you to any abnormal data access through advanced machine learning and anomaly detection of user behavior.</a:t>
            </a:r>
          </a:p>
          <a:p>
            <a:pPr>
              <a:lnSpc>
                <a:spcPct val="100000"/>
              </a:lnSpc>
            </a:pPr>
            <a:endParaRPr lang="en-US" sz="3200" dirty="0"/>
          </a:p>
        </p:txBody>
      </p:sp>
      <p:sp>
        <p:nvSpPr>
          <p:cNvPr id="4" name="Content Placeholder 3">
            <a:extLst>
              <a:ext uri="{FF2B5EF4-FFF2-40B4-BE49-F238E27FC236}">
                <a16:creationId xmlns:a16="http://schemas.microsoft.com/office/drawing/2014/main" id="{62680B15-3A01-A447-8B91-3DA929F84F63}"/>
              </a:ext>
            </a:extLst>
          </p:cNvPr>
          <p:cNvSpPr>
            <a:spLocks noGrp="1"/>
          </p:cNvSpPr>
          <p:nvPr>
            <p:ph sz="quarter" idx="18"/>
          </p:nvPr>
        </p:nvSpPr>
        <p:spPr>
          <a:xfrm>
            <a:off x="8174111" y="1606222"/>
            <a:ext cx="3749040" cy="5068353"/>
          </a:xfrm>
        </p:spPr>
        <p:txBody>
          <a:bodyPr/>
          <a:lstStyle/>
          <a:p>
            <a:pPr marL="0" indent="0">
              <a:lnSpc>
                <a:spcPct val="100000"/>
              </a:lnSpc>
              <a:buNone/>
            </a:pPr>
            <a:endParaRPr lang="en-US" sz="3200" b="1" dirty="0">
              <a:latin typeface="Calibri" panose="020F0502020204030204" pitchFamily="34" charset="0"/>
              <a:cs typeface="Calibri" panose="020F0502020204030204" pitchFamily="34" charset="0"/>
            </a:endParaRPr>
          </a:p>
          <a:p>
            <a:pPr marL="0" indent="0">
              <a:lnSpc>
                <a:spcPct val="100000"/>
              </a:lnSpc>
              <a:buNone/>
            </a:pPr>
            <a:r>
              <a:rPr lang="en-US" sz="2000" dirty="0">
                <a:solidFill>
                  <a:schemeClr val="accent1"/>
                </a:solidFill>
              </a:rPr>
              <a:t>Ensure corporate compliance</a:t>
            </a:r>
          </a:p>
          <a:p>
            <a:pPr marL="0" indent="0">
              <a:lnSpc>
                <a:spcPct val="100000"/>
              </a:lnSpc>
              <a:buNone/>
            </a:pPr>
            <a:r>
              <a:rPr lang="en-US" sz="2000" dirty="0"/>
              <a:t>Audit user data access in real-time and automatically update protection policies to adopt dynamic access rights</a:t>
            </a:r>
          </a:p>
        </p:txBody>
      </p:sp>
      <p:sp>
        <p:nvSpPr>
          <p:cNvPr id="5" name="Title 4">
            <a:extLst>
              <a:ext uri="{FF2B5EF4-FFF2-40B4-BE49-F238E27FC236}">
                <a16:creationId xmlns:a16="http://schemas.microsoft.com/office/drawing/2014/main" id="{A5816DBE-6ED1-FB49-B5AE-9830911818DF}"/>
              </a:ext>
            </a:extLst>
          </p:cNvPr>
          <p:cNvSpPr>
            <a:spLocks noGrp="1"/>
          </p:cNvSpPr>
          <p:nvPr>
            <p:ph type="title"/>
          </p:nvPr>
        </p:nvSpPr>
        <p:spPr>
          <a:xfrm>
            <a:off x="530363" y="264391"/>
            <a:ext cx="11661637" cy="904795"/>
          </a:xfrm>
        </p:spPr>
        <p:txBody>
          <a:bodyPr/>
          <a:lstStyle/>
          <a:p>
            <a:pPr fontAlgn="base"/>
            <a:r>
              <a:rPr lang="en-US" sz="5400" b="1" dirty="0"/>
              <a:t>Key Features</a:t>
            </a:r>
          </a:p>
        </p:txBody>
      </p:sp>
      <p:pic>
        <p:nvPicPr>
          <p:cNvPr id="9" name="Picture 8">
            <a:extLst>
              <a:ext uri="{FF2B5EF4-FFF2-40B4-BE49-F238E27FC236}">
                <a16:creationId xmlns:a16="http://schemas.microsoft.com/office/drawing/2014/main" id="{028E2461-3B1A-FA42-B37A-0831CFD2EFD1}"/>
              </a:ext>
            </a:extLst>
          </p:cNvPr>
          <p:cNvPicPr>
            <a:picLocks noChangeAspect="1"/>
          </p:cNvPicPr>
          <p:nvPr/>
        </p:nvPicPr>
        <p:blipFill>
          <a:blip r:embed="rId2"/>
          <a:stretch>
            <a:fillRect/>
          </a:stretch>
        </p:blipFill>
        <p:spPr>
          <a:xfrm>
            <a:off x="1616801" y="1413269"/>
            <a:ext cx="673100" cy="635000"/>
          </a:xfrm>
          <a:prstGeom prst="rect">
            <a:avLst/>
          </a:prstGeom>
        </p:spPr>
      </p:pic>
      <p:pic>
        <p:nvPicPr>
          <p:cNvPr id="10" name="Picture 9">
            <a:extLst>
              <a:ext uri="{FF2B5EF4-FFF2-40B4-BE49-F238E27FC236}">
                <a16:creationId xmlns:a16="http://schemas.microsoft.com/office/drawing/2014/main" id="{04616B72-375B-1A41-BCA3-4F876A809527}"/>
              </a:ext>
            </a:extLst>
          </p:cNvPr>
          <p:cNvPicPr>
            <a:picLocks noChangeAspect="1"/>
          </p:cNvPicPr>
          <p:nvPr/>
        </p:nvPicPr>
        <p:blipFill>
          <a:blip r:embed="rId3"/>
          <a:stretch>
            <a:fillRect/>
          </a:stretch>
        </p:blipFill>
        <p:spPr>
          <a:xfrm>
            <a:off x="5853625" y="1413269"/>
            <a:ext cx="495300" cy="635000"/>
          </a:xfrm>
          <a:prstGeom prst="rect">
            <a:avLst/>
          </a:prstGeom>
        </p:spPr>
      </p:pic>
      <p:pic>
        <p:nvPicPr>
          <p:cNvPr id="11" name="Picture 10">
            <a:extLst>
              <a:ext uri="{FF2B5EF4-FFF2-40B4-BE49-F238E27FC236}">
                <a16:creationId xmlns:a16="http://schemas.microsoft.com/office/drawing/2014/main" id="{112BB8F0-8EE9-8744-B3A1-4BA13217DB4C}"/>
              </a:ext>
            </a:extLst>
          </p:cNvPr>
          <p:cNvPicPr>
            <a:picLocks noChangeAspect="1"/>
          </p:cNvPicPr>
          <p:nvPr/>
        </p:nvPicPr>
        <p:blipFill>
          <a:blip r:embed="rId4"/>
          <a:stretch>
            <a:fillRect/>
          </a:stretch>
        </p:blipFill>
        <p:spPr>
          <a:xfrm>
            <a:off x="9477131" y="1413269"/>
            <a:ext cx="571500" cy="635000"/>
          </a:xfrm>
          <a:prstGeom prst="rect">
            <a:avLst/>
          </a:prstGeom>
        </p:spPr>
      </p:pic>
      <p:pic>
        <p:nvPicPr>
          <p:cNvPr id="12" name="Picture 11">
            <a:extLst>
              <a:ext uri="{FF2B5EF4-FFF2-40B4-BE49-F238E27FC236}">
                <a16:creationId xmlns:a16="http://schemas.microsoft.com/office/drawing/2014/main" id="{E540A0DD-EAAD-394B-A66A-1349DAA7984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028534" y="276288"/>
            <a:ext cx="2318915" cy="615882"/>
          </a:xfrm>
          <a:prstGeom prst="rect">
            <a:avLst/>
          </a:prstGeom>
        </p:spPr>
      </p:pic>
      <p:pic>
        <p:nvPicPr>
          <p:cNvPr id="13" name="Picture 12">
            <a:extLst>
              <a:ext uri="{FF2B5EF4-FFF2-40B4-BE49-F238E27FC236}">
                <a16:creationId xmlns:a16="http://schemas.microsoft.com/office/drawing/2014/main" id="{EEF3C355-27A7-3B46-AFFF-05FCFCD0C3C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935599" y="6159012"/>
            <a:ext cx="1411850" cy="420732"/>
          </a:xfrm>
          <a:prstGeom prst="rect">
            <a:avLst/>
          </a:prstGeom>
        </p:spPr>
      </p:pic>
      <p:sp>
        <p:nvSpPr>
          <p:cNvPr id="14" name="TextBox 13">
            <a:extLst>
              <a:ext uri="{FF2B5EF4-FFF2-40B4-BE49-F238E27FC236}">
                <a16:creationId xmlns:a16="http://schemas.microsoft.com/office/drawing/2014/main" id="{99FE24AB-A285-F040-9F68-6DDE505F3EA6}"/>
              </a:ext>
            </a:extLst>
          </p:cNvPr>
          <p:cNvSpPr txBox="1"/>
          <p:nvPr/>
        </p:nvSpPr>
        <p:spPr>
          <a:xfrm>
            <a:off x="2946336" y="6443212"/>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3741602123"/>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7EAB2-826C-46BC-B201-9FE58E060EE3}"/>
              </a:ext>
            </a:extLst>
          </p:cNvPr>
          <p:cNvSpPr>
            <a:spLocks noGrp="1"/>
          </p:cNvSpPr>
          <p:nvPr>
            <p:ph type="title"/>
          </p:nvPr>
        </p:nvSpPr>
        <p:spPr/>
        <p:txBody>
          <a:bodyPr/>
          <a:lstStyle/>
          <a:p>
            <a:r>
              <a:rPr lang="en-US" sz="4000" b="1" dirty="0">
                <a:cs typeface="Arial"/>
              </a:rPr>
              <a:t>How Cloud Secure works</a:t>
            </a:r>
            <a:endParaRPr lang="en-US" sz="4000" b="1" dirty="0"/>
          </a:p>
        </p:txBody>
      </p:sp>
      <p:sp>
        <p:nvSpPr>
          <p:cNvPr id="5" name="Footer Placeholder 4">
            <a:extLst>
              <a:ext uri="{FF2B5EF4-FFF2-40B4-BE49-F238E27FC236}">
                <a16:creationId xmlns:a16="http://schemas.microsoft.com/office/drawing/2014/main" id="{7CA25DD7-AF44-41A9-B531-FC85299E39B7}"/>
              </a:ext>
            </a:extLst>
          </p:cNvPr>
          <p:cNvSpPr>
            <a:spLocks noGrp="1"/>
          </p:cNvSpPr>
          <p:nvPr>
            <p:ph type="ftr" sz="quarter" idx="3"/>
          </p:nvPr>
        </p:nvSpPr>
        <p:spPr/>
        <p:txBody>
          <a:bodyPr/>
          <a:lstStyle/>
          <a:p>
            <a:r>
              <a:rPr lang="en-US"/>
              <a:t>© 2019 NetApp, Inc. All rights reserved.  --- NETAPP CONFIDENTIAL ---</a:t>
            </a:r>
          </a:p>
        </p:txBody>
      </p:sp>
      <p:pic>
        <p:nvPicPr>
          <p:cNvPr id="9" name="Picture 9">
            <a:extLst>
              <a:ext uri="{FF2B5EF4-FFF2-40B4-BE49-F238E27FC236}">
                <a16:creationId xmlns:a16="http://schemas.microsoft.com/office/drawing/2014/main" id="{AD10CD35-5554-474D-9F96-029051DD5EA5}"/>
              </a:ext>
            </a:extLst>
          </p:cNvPr>
          <p:cNvPicPr>
            <a:picLocks noChangeAspect="1"/>
          </p:cNvPicPr>
          <p:nvPr/>
        </p:nvPicPr>
        <p:blipFill>
          <a:blip r:embed="rId2"/>
          <a:stretch>
            <a:fillRect/>
          </a:stretch>
        </p:blipFill>
        <p:spPr>
          <a:xfrm>
            <a:off x="9598066" y="1396283"/>
            <a:ext cx="1496041" cy="971550"/>
          </a:xfrm>
          <a:prstGeom prst="rect">
            <a:avLst/>
          </a:prstGeom>
        </p:spPr>
      </p:pic>
      <p:sp>
        <p:nvSpPr>
          <p:cNvPr id="11" name="TextBox 10">
            <a:extLst>
              <a:ext uri="{FF2B5EF4-FFF2-40B4-BE49-F238E27FC236}">
                <a16:creationId xmlns:a16="http://schemas.microsoft.com/office/drawing/2014/main" id="{62622B4B-48D9-4D17-9384-44014CD3E2CF}"/>
              </a:ext>
            </a:extLst>
          </p:cNvPr>
          <p:cNvSpPr txBox="1"/>
          <p:nvPr/>
        </p:nvSpPr>
        <p:spPr>
          <a:xfrm>
            <a:off x="506355" y="1394134"/>
            <a:ext cx="5931802" cy="1514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
                <a:schemeClr val="accent1"/>
              </a:buClr>
            </a:pPr>
            <a:r>
              <a:rPr lang="en-US" b="1" dirty="0">
                <a:ea typeface="+mn-lt"/>
                <a:cs typeface="+mn-lt"/>
              </a:rPr>
              <a:t>1. Monitor User Activity</a:t>
            </a:r>
            <a:endParaRPr lang="en-US" sz="2400" dirty="0"/>
          </a:p>
          <a:p>
            <a:pPr lvl="1">
              <a:buClr>
                <a:schemeClr val="accent1"/>
              </a:buClr>
            </a:pPr>
            <a:r>
              <a:rPr lang="en-US" dirty="0">
                <a:ea typeface="+mn-lt"/>
                <a:cs typeface="+mn-lt"/>
              </a:rPr>
              <a:t>To accurately identify breaches, every user activity, across on-premises and hybrid cloud environments, is captured and analyzed.</a:t>
            </a:r>
            <a:endParaRPr lang="en-US" sz="2400" dirty="0">
              <a:cs typeface="Arial"/>
            </a:endParaRPr>
          </a:p>
          <a:p>
            <a:pPr>
              <a:lnSpc>
                <a:spcPct val="95000"/>
              </a:lnSpc>
              <a:spcBef>
                <a:spcPts val="400"/>
              </a:spcBef>
              <a:spcAft>
                <a:spcPts val="200"/>
              </a:spcAft>
              <a:buClr>
                <a:schemeClr val="accent1"/>
              </a:buClr>
            </a:pPr>
            <a:endParaRPr lang="en-US">
              <a:cs typeface="Arial"/>
            </a:endParaRPr>
          </a:p>
        </p:txBody>
      </p:sp>
      <p:pic>
        <p:nvPicPr>
          <p:cNvPr id="12" name="Picture 12">
            <a:extLst>
              <a:ext uri="{FF2B5EF4-FFF2-40B4-BE49-F238E27FC236}">
                <a16:creationId xmlns:a16="http://schemas.microsoft.com/office/drawing/2014/main" id="{A6933FF7-B398-4281-B271-D2FF3802E2C5}"/>
              </a:ext>
            </a:extLst>
          </p:cNvPr>
          <p:cNvPicPr>
            <a:picLocks noChangeAspect="1"/>
          </p:cNvPicPr>
          <p:nvPr/>
        </p:nvPicPr>
        <p:blipFill>
          <a:blip r:embed="rId3"/>
          <a:stretch>
            <a:fillRect/>
          </a:stretch>
        </p:blipFill>
        <p:spPr>
          <a:xfrm>
            <a:off x="8218640" y="3040036"/>
            <a:ext cx="2048719" cy="828675"/>
          </a:xfrm>
          <a:prstGeom prst="rect">
            <a:avLst/>
          </a:prstGeom>
        </p:spPr>
      </p:pic>
      <p:sp>
        <p:nvSpPr>
          <p:cNvPr id="14" name="TextBox 13">
            <a:extLst>
              <a:ext uri="{FF2B5EF4-FFF2-40B4-BE49-F238E27FC236}">
                <a16:creationId xmlns:a16="http://schemas.microsoft.com/office/drawing/2014/main" id="{4E3E2872-FB6A-4882-8B14-5B9AA762F6F2}"/>
              </a:ext>
            </a:extLst>
          </p:cNvPr>
          <p:cNvSpPr txBox="1"/>
          <p:nvPr/>
        </p:nvSpPr>
        <p:spPr>
          <a:xfrm>
            <a:off x="506989" y="2791905"/>
            <a:ext cx="7129596" cy="1791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
                <a:schemeClr val="accent1"/>
              </a:buClr>
            </a:pPr>
            <a:r>
              <a:rPr lang="en-US" b="1" dirty="0">
                <a:ea typeface="+mn-lt"/>
                <a:cs typeface="+mn-lt"/>
              </a:rPr>
              <a:t>2. Discover Communities</a:t>
            </a:r>
            <a:endParaRPr lang="en-US" sz="2400" dirty="0"/>
          </a:p>
          <a:p>
            <a:pPr lvl="1">
              <a:buClr>
                <a:schemeClr val="accent1"/>
              </a:buClr>
            </a:pPr>
            <a:r>
              <a:rPr lang="en-US" dirty="0">
                <a:ea typeface="+mn-lt"/>
                <a:cs typeface="+mn-lt"/>
              </a:rPr>
              <a:t>To understand risky user behavior, it’s important to identify the user’s true 'virtual' working communities. Cloud Secure forms communities of users based on common file access patterns and establishes a baseline of a community’s typical user.</a:t>
            </a:r>
            <a:endParaRPr lang="en-US" sz="2400" dirty="0">
              <a:cs typeface="Arial"/>
            </a:endParaRPr>
          </a:p>
          <a:p>
            <a:pPr>
              <a:lnSpc>
                <a:spcPct val="95000"/>
              </a:lnSpc>
              <a:spcBef>
                <a:spcPts val="400"/>
              </a:spcBef>
              <a:spcAft>
                <a:spcPts val="200"/>
              </a:spcAft>
              <a:buClr>
                <a:schemeClr val="accent1"/>
              </a:buClr>
              <a:buFont typeface="Wingdings" panose="05000000000000000000" pitchFamily="2" charset="2"/>
            </a:pPr>
            <a:endParaRPr lang="en-US">
              <a:cs typeface="Arial"/>
            </a:endParaRPr>
          </a:p>
        </p:txBody>
      </p:sp>
      <p:pic>
        <p:nvPicPr>
          <p:cNvPr id="15" name="Picture 15">
            <a:extLst>
              <a:ext uri="{FF2B5EF4-FFF2-40B4-BE49-F238E27FC236}">
                <a16:creationId xmlns:a16="http://schemas.microsoft.com/office/drawing/2014/main" id="{AAA59727-7782-4130-851A-8C43DF0EF779}"/>
              </a:ext>
            </a:extLst>
          </p:cNvPr>
          <p:cNvPicPr>
            <a:picLocks noChangeAspect="1"/>
          </p:cNvPicPr>
          <p:nvPr/>
        </p:nvPicPr>
        <p:blipFill>
          <a:blip r:embed="rId4"/>
          <a:stretch>
            <a:fillRect/>
          </a:stretch>
        </p:blipFill>
        <p:spPr>
          <a:xfrm>
            <a:off x="9752739" y="4553377"/>
            <a:ext cx="1496041" cy="990600"/>
          </a:xfrm>
          <a:prstGeom prst="rect">
            <a:avLst/>
          </a:prstGeom>
        </p:spPr>
      </p:pic>
      <p:sp>
        <p:nvSpPr>
          <p:cNvPr id="18" name="TextBox 17">
            <a:extLst>
              <a:ext uri="{FF2B5EF4-FFF2-40B4-BE49-F238E27FC236}">
                <a16:creationId xmlns:a16="http://schemas.microsoft.com/office/drawing/2014/main" id="{82796C42-5EC6-47EC-A453-DA12040C7049}"/>
              </a:ext>
            </a:extLst>
          </p:cNvPr>
          <p:cNvSpPr txBox="1"/>
          <p:nvPr/>
        </p:nvSpPr>
        <p:spPr>
          <a:xfrm>
            <a:off x="508785" y="4505137"/>
            <a:ext cx="7008846" cy="23457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
                <a:schemeClr val="accent1"/>
              </a:buClr>
            </a:pPr>
            <a:r>
              <a:rPr lang="en-US" b="1" dirty="0">
                <a:ea typeface="+mn-lt"/>
                <a:cs typeface="+mn-lt"/>
              </a:rPr>
              <a:t>3. Detect Anomalies &amp; Take Action</a:t>
            </a:r>
            <a:endParaRPr lang="en-US" sz="2400" dirty="0"/>
          </a:p>
          <a:p>
            <a:pPr lvl="1">
              <a:buClr>
                <a:schemeClr val="accent1"/>
              </a:buClr>
            </a:pPr>
            <a:r>
              <a:rPr lang="en-US" dirty="0">
                <a:ea typeface="+mn-lt"/>
                <a:cs typeface="+mn-lt"/>
              </a:rPr>
              <a:t>Cloud Secure uses advanced machine learning algorithms to automatically uncover unusual data activity.  Alerting on a potential threat before they become breaches.</a:t>
            </a:r>
            <a:endParaRPr lang="en-US" sz="2400" dirty="0">
              <a:cs typeface="Arial"/>
            </a:endParaRPr>
          </a:p>
          <a:p>
            <a:pPr>
              <a:buClr>
                <a:schemeClr val="accent1"/>
              </a:buClr>
            </a:pPr>
            <a:endParaRPr lang="en-US" dirty="0">
              <a:cs typeface="Arial"/>
            </a:endParaRPr>
          </a:p>
          <a:p>
            <a:pPr>
              <a:buClr>
                <a:schemeClr val="accent1"/>
              </a:buClr>
            </a:pPr>
            <a:endParaRPr lang="en-US" dirty="0">
              <a:cs typeface="Arial"/>
            </a:endParaRPr>
          </a:p>
          <a:p>
            <a:pPr>
              <a:buClr>
                <a:schemeClr val="accent1"/>
              </a:buClr>
            </a:pPr>
            <a:endParaRPr lang="en-US" dirty="0">
              <a:cs typeface="Arial"/>
            </a:endParaRPr>
          </a:p>
          <a:p>
            <a:pPr>
              <a:lnSpc>
                <a:spcPct val="95000"/>
              </a:lnSpc>
              <a:spcBef>
                <a:spcPts val="400"/>
              </a:spcBef>
              <a:spcAft>
                <a:spcPts val="200"/>
              </a:spcAft>
              <a:buClr>
                <a:schemeClr val="accent1"/>
              </a:buClr>
              <a:buFont typeface="Wingdings" panose="05000000000000000000" pitchFamily="2" charset="2"/>
            </a:pPr>
            <a:endParaRPr lang="en-US" dirty="0">
              <a:cs typeface="Arial"/>
            </a:endParaRPr>
          </a:p>
        </p:txBody>
      </p:sp>
      <p:pic>
        <p:nvPicPr>
          <p:cNvPr id="13" name="Picture 12">
            <a:extLst>
              <a:ext uri="{FF2B5EF4-FFF2-40B4-BE49-F238E27FC236}">
                <a16:creationId xmlns:a16="http://schemas.microsoft.com/office/drawing/2014/main" id="{1F47361D-F29D-524D-9F15-50E6F04EE2E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028534" y="276288"/>
            <a:ext cx="2318915" cy="615882"/>
          </a:xfrm>
          <a:prstGeom prst="rect">
            <a:avLst/>
          </a:prstGeom>
        </p:spPr>
      </p:pic>
      <p:pic>
        <p:nvPicPr>
          <p:cNvPr id="16" name="Picture 15">
            <a:extLst>
              <a:ext uri="{FF2B5EF4-FFF2-40B4-BE49-F238E27FC236}">
                <a16:creationId xmlns:a16="http://schemas.microsoft.com/office/drawing/2014/main" id="{1CBDDB2B-2611-EB40-A57F-9A19177B74D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935599" y="6159012"/>
            <a:ext cx="1411850" cy="420732"/>
          </a:xfrm>
          <a:prstGeom prst="rect">
            <a:avLst/>
          </a:prstGeom>
        </p:spPr>
      </p:pic>
      <p:sp>
        <p:nvSpPr>
          <p:cNvPr id="17" name="TextBox 16">
            <a:extLst>
              <a:ext uri="{FF2B5EF4-FFF2-40B4-BE49-F238E27FC236}">
                <a16:creationId xmlns:a16="http://schemas.microsoft.com/office/drawing/2014/main" id="{8385AB11-001D-2D48-8A6E-1B64DD718990}"/>
              </a:ext>
            </a:extLst>
          </p:cNvPr>
          <p:cNvSpPr txBox="1"/>
          <p:nvPr/>
        </p:nvSpPr>
        <p:spPr>
          <a:xfrm>
            <a:off x="2946336" y="6443212"/>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867670002"/>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FC832-192D-41B7-BBB5-FC0736C0BF1F}"/>
              </a:ext>
            </a:extLst>
          </p:cNvPr>
          <p:cNvSpPr>
            <a:spLocks noGrp="1"/>
          </p:cNvSpPr>
          <p:nvPr>
            <p:ph type="title"/>
          </p:nvPr>
        </p:nvSpPr>
        <p:spPr/>
        <p:txBody>
          <a:bodyPr/>
          <a:lstStyle/>
          <a:p>
            <a:r>
              <a:rPr lang="de-DE" sz="3600" b="1" dirty="0">
                <a:cs typeface="Arial"/>
              </a:rPr>
              <a:t>A Simple SaaS Solution</a:t>
            </a:r>
          </a:p>
        </p:txBody>
      </p:sp>
      <p:sp>
        <p:nvSpPr>
          <p:cNvPr id="3" name="Content Placeholder 2">
            <a:extLst>
              <a:ext uri="{FF2B5EF4-FFF2-40B4-BE49-F238E27FC236}">
                <a16:creationId xmlns:a16="http://schemas.microsoft.com/office/drawing/2014/main" id="{5FCCDCD6-D9BB-467E-81B6-00E9ECAE3651}"/>
              </a:ext>
            </a:extLst>
          </p:cNvPr>
          <p:cNvSpPr>
            <a:spLocks noGrp="1"/>
          </p:cNvSpPr>
          <p:nvPr>
            <p:ph sz="quarter" idx="14"/>
          </p:nvPr>
        </p:nvSpPr>
        <p:spPr>
          <a:xfrm>
            <a:off x="263031" y="1252027"/>
            <a:ext cx="11661637" cy="4479925"/>
          </a:xfrm>
        </p:spPr>
        <p:txBody>
          <a:bodyPr vert="horz" wrap="square" lIns="91521" tIns="45761" rIns="91521" bIns="45761" rtlCol="0" anchor="t">
            <a:noAutofit/>
          </a:bodyPr>
          <a:lstStyle/>
          <a:p>
            <a:pPr marL="234950" indent="-234950"/>
            <a:r>
              <a:rPr lang="en-US" dirty="0"/>
              <a:t>Simple turn key solution to organizational data with minimal effort</a:t>
            </a:r>
            <a:endParaRPr lang="en-US" dirty="0">
              <a:cs typeface="Arial"/>
            </a:endParaRPr>
          </a:p>
          <a:p>
            <a:pPr marL="234950" indent="-234950"/>
            <a:r>
              <a:rPr lang="en-US" dirty="0"/>
              <a:t>Time to value: </a:t>
            </a:r>
          </a:p>
          <a:p>
            <a:pPr marL="457399" lvl="1" indent="-234950"/>
            <a:r>
              <a:rPr lang="en-US" dirty="0"/>
              <a:t>Quick deployment</a:t>
            </a:r>
          </a:p>
          <a:p>
            <a:pPr marL="457399" lvl="1" indent="-234950"/>
            <a:r>
              <a:rPr lang="en-US" dirty="0"/>
              <a:t>No manual rules configuration</a:t>
            </a:r>
          </a:p>
          <a:p>
            <a:pPr marL="457399" lvl="1" indent="-234950"/>
            <a:r>
              <a:rPr lang="en-US" dirty="0"/>
              <a:t>No professional services</a:t>
            </a:r>
            <a:endParaRPr lang="en-US" dirty="0">
              <a:cs typeface="Arial"/>
            </a:endParaRPr>
          </a:p>
          <a:p>
            <a:pPr marL="234950" indent="-234950"/>
            <a:r>
              <a:rPr lang="en-US" dirty="0">
                <a:ea typeface="+mn-lt"/>
                <a:cs typeface="+mn-lt"/>
              </a:rPr>
              <a:t>Automatic anomaly detection based on AI/ML</a:t>
            </a:r>
          </a:p>
          <a:p>
            <a:pPr marL="234950" indent="-234950"/>
            <a:r>
              <a:rPr lang="en-US" dirty="0"/>
              <a:t>SaaS: </a:t>
            </a:r>
          </a:p>
          <a:p>
            <a:pPr marL="457399" lvl="1" indent="-234950"/>
            <a:r>
              <a:rPr lang="en-US" dirty="0"/>
              <a:t>No upgrades</a:t>
            </a:r>
          </a:p>
          <a:p>
            <a:pPr marL="457399" lvl="1" indent="-234950"/>
            <a:r>
              <a:rPr lang="en-US" dirty="0"/>
              <a:t>No maintenance</a:t>
            </a:r>
          </a:p>
          <a:p>
            <a:pPr marL="457399" lvl="1" indent="-234950"/>
            <a:r>
              <a:rPr lang="en-US" dirty="0"/>
              <a:t>Feature of Cloud Insights</a:t>
            </a:r>
            <a:endParaRPr lang="en-US" dirty="0">
              <a:cs typeface="Arial"/>
            </a:endParaRPr>
          </a:p>
          <a:p>
            <a:pPr marL="234950" indent="-234950"/>
            <a:r>
              <a:rPr lang="en-US" dirty="0"/>
              <a:t>Scalable from single departments to global enterprises</a:t>
            </a:r>
            <a:endParaRPr lang="en-US" dirty="0">
              <a:cs typeface="Arial"/>
            </a:endParaRPr>
          </a:p>
          <a:p>
            <a:pPr marL="0" indent="0">
              <a:buNone/>
            </a:pPr>
            <a:endParaRPr lang="en-US" dirty="0"/>
          </a:p>
          <a:p>
            <a:pPr marL="234950" indent="-234950"/>
            <a:endParaRPr lang="en-US" dirty="0">
              <a:cs typeface="Arial"/>
            </a:endParaRPr>
          </a:p>
          <a:p>
            <a:pPr marL="457200" lvl="1"/>
            <a:endParaRPr lang="en-US" dirty="0">
              <a:cs typeface="Arial"/>
            </a:endParaRPr>
          </a:p>
        </p:txBody>
      </p:sp>
      <p:pic>
        <p:nvPicPr>
          <p:cNvPr id="7" name="Picture 6">
            <a:extLst>
              <a:ext uri="{FF2B5EF4-FFF2-40B4-BE49-F238E27FC236}">
                <a16:creationId xmlns:a16="http://schemas.microsoft.com/office/drawing/2014/main" id="{6B98E406-30D2-C240-B4AC-6262EB89741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028534" y="276288"/>
            <a:ext cx="2318915" cy="615882"/>
          </a:xfrm>
          <a:prstGeom prst="rect">
            <a:avLst/>
          </a:prstGeom>
        </p:spPr>
      </p:pic>
      <p:pic>
        <p:nvPicPr>
          <p:cNvPr id="8" name="Picture 7">
            <a:extLst>
              <a:ext uri="{FF2B5EF4-FFF2-40B4-BE49-F238E27FC236}">
                <a16:creationId xmlns:a16="http://schemas.microsoft.com/office/drawing/2014/main" id="{7B42B753-825C-0042-9AA0-6E54441CE61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935599" y="6159012"/>
            <a:ext cx="1411850" cy="420732"/>
          </a:xfrm>
          <a:prstGeom prst="rect">
            <a:avLst/>
          </a:prstGeom>
        </p:spPr>
      </p:pic>
      <p:sp>
        <p:nvSpPr>
          <p:cNvPr id="9" name="TextBox 8">
            <a:extLst>
              <a:ext uri="{FF2B5EF4-FFF2-40B4-BE49-F238E27FC236}">
                <a16:creationId xmlns:a16="http://schemas.microsoft.com/office/drawing/2014/main" id="{06AA28EA-BEE5-6047-BC76-8D231D0BAD55}"/>
              </a:ext>
            </a:extLst>
          </p:cNvPr>
          <p:cNvSpPr txBox="1"/>
          <p:nvPr/>
        </p:nvSpPr>
        <p:spPr>
          <a:xfrm>
            <a:off x="2944185" y="6479170"/>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3961414795"/>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979B-B64A-BC40-9A28-8FF5B662C75B}"/>
              </a:ext>
            </a:extLst>
          </p:cNvPr>
          <p:cNvSpPr>
            <a:spLocks noGrp="1"/>
          </p:cNvSpPr>
          <p:nvPr>
            <p:ph type="title"/>
          </p:nvPr>
        </p:nvSpPr>
        <p:spPr>
          <a:xfrm>
            <a:off x="427140" y="205838"/>
            <a:ext cx="8910535" cy="758874"/>
          </a:xfrm>
        </p:spPr>
        <p:txBody>
          <a:bodyPr>
            <a:normAutofit/>
          </a:bodyPr>
          <a:lstStyle/>
          <a:p>
            <a:r>
              <a:rPr lang="en-US" sz="3200" b="1" dirty="0">
                <a:latin typeface="Calibri" panose="020F0502020204030204" pitchFamily="34" charset="0"/>
              </a:rPr>
              <a:t>Cloud Insights Benefits Across the Organization</a:t>
            </a:r>
          </a:p>
        </p:txBody>
      </p:sp>
      <p:sp>
        <p:nvSpPr>
          <p:cNvPr id="9" name="Freeform: Shape 8">
            <a:extLst>
              <a:ext uri="{FF2B5EF4-FFF2-40B4-BE49-F238E27FC236}">
                <a16:creationId xmlns:a16="http://schemas.microsoft.com/office/drawing/2014/main" id="{EA57B881-6D4E-45DA-BFF6-8C8629926CF4}"/>
              </a:ext>
            </a:extLst>
          </p:cNvPr>
          <p:cNvSpPr/>
          <p:nvPr/>
        </p:nvSpPr>
        <p:spPr>
          <a:xfrm>
            <a:off x="904413" y="5684811"/>
            <a:ext cx="1957628" cy="47742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dirty="0"/>
              <a:t>Lower profit</a:t>
            </a:r>
          </a:p>
        </p:txBody>
      </p:sp>
      <p:sp>
        <p:nvSpPr>
          <p:cNvPr id="11" name="Freeform: Shape 10">
            <a:extLst>
              <a:ext uri="{FF2B5EF4-FFF2-40B4-BE49-F238E27FC236}">
                <a16:creationId xmlns:a16="http://schemas.microsoft.com/office/drawing/2014/main" id="{72C9E36C-1919-43D5-8F2B-B53D3EE5A725}"/>
              </a:ext>
            </a:extLst>
          </p:cNvPr>
          <p:cNvSpPr/>
          <p:nvPr/>
        </p:nvSpPr>
        <p:spPr>
          <a:xfrm>
            <a:off x="2997022" y="5684811"/>
            <a:ext cx="1957628" cy="47742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dirty="0"/>
              <a:t>Reduced cash </a:t>
            </a:r>
            <a:r>
              <a:rPr lang="en-US" dirty="0"/>
              <a:t>f</a:t>
            </a:r>
            <a:r>
              <a:rPr lang="en-US" sz="1800" kern="1200" cap="none" dirty="0"/>
              <a:t>low</a:t>
            </a:r>
          </a:p>
        </p:txBody>
      </p:sp>
      <p:sp>
        <p:nvSpPr>
          <p:cNvPr id="13" name="Freeform: Shape 12">
            <a:extLst>
              <a:ext uri="{FF2B5EF4-FFF2-40B4-BE49-F238E27FC236}">
                <a16:creationId xmlns:a16="http://schemas.microsoft.com/office/drawing/2014/main" id="{5F084A20-F928-4A53-9C00-B491182F055E}"/>
              </a:ext>
            </a:extLst>
          </p:cNvPr>
          <p:cNvSpPr/>
          <p:nvPr/>
        </p:nvSpPr>
        <p:spPr>
          <a:xfrm>
            <a:off x="5108001" y="5684811"/>
            <a:ext cx="1957628" cy="47742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dirty="0"/>
              <a:t>Inefficient use of resources</a:t>
            </a:r>
          </a:p>
        </p:txBody>
      </p:sp>
      <p:sp>
        <p:nvSpPr>
          <p:cNvPr id="15" name="Freeform: Shape 14">
            <a:extLst>
              <a:ext uri="{FF2B5EF4-FFF2-40B4-BE49-F238E27FC236}">
                <a16:creationId xmlns:a16="http://schemas.microsoft.com/office/drawing/2014/main" id="{1292C72E-787E-44E4-B9FB-CCD9B223F13F}"/>
              </a:ext>
            </a:extLst>
          </p:cNvPr>
          <p:cNvSpPr/>
          <p:nvPr/>
        </p:nvSpPr>
        <p:spPr>
          <a:xfrm>
            <a:off x="7218980" y="5684811"/>
            <a:ext cx="1957628" cy="47742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dirty="0"/>
              <a:t>Fewer projects and smaller team</a:t>
            </a:r>
          </a:p>
        </p:txBody>
      </p:sp>
      <p:grpSp>
        <p:nvGrpSpPr>
          <p:cNvPr id="16" name="Group 15">
            <a:extLst>
              <a:ext uri="{FF2B5EF4-FFF2-40B4-BE49-F238E27FC236}">
                <a16:creationId xmlns:a16="http://schemas.microsoft.com/office/drawing/2014/main" id="{83C4DBBA-2965-4283-853F-4A204C7B0A88}"/>
              </a:ext>
            </a:extLst>
          </p:cNvPr>
          <p:cNvGrpSpPr/>
          <p:nvPr/>
        </p:nvGrpSpPr>
        <p:grpSpPr>
          <a:xfrm>
            <a:off x="1291888" y="3903849"/>
            <a:ext cx="1182678" cy="1182678"/>
            <a:chOff x="957764" y="3623470"/>
            <a:chExt cx="1096173" cy="1096173"/>
          </a:xfrm>
        </p:grpSpPr>
        <p:sp>
          <p:nvSpPr>
            <p:cNvPr id="17" name="Oval 16">
              <a:extLst>
                <a:ext uri="{FF2B5EF4-FFF2-40B4-BE49-F238E27FC236}">
                  <a16:creationId xmlns:a16="http://schemas.microsoft.com/office/drawing/2014/main" id="{680DA835-4517-45E3-8BE3-7BBF69821EDE}"/>
                </a:ext>
              </a:extLst>
            </p:cNvPr>
            <p:cNvSpPr/>
            <p:nvPr/>
          </p:nvSpPr>
          <p:spPr>
            <a:xfrm>
              <a:off x="957764" y="3623470"/>
              <a:ext cx="1096173" cy="1096173"/>
            </a:xfrm>
            <a:prstGeom prst="ellipse">
              <a:avLst/>
            </a:prstGeom>
            <a:solidFill>
              <a:srgbClr val="FCD0B8"/>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dirty="0"/>
            </a:p>
          </p:txBody>
        </p:sp>
        <p:pic>
          <p:nvPicPr>
            <p:cNvPr id="18" name="Graphic 17" descr="Office Chair outline">
              <a:extLst>
                <a:ext uri="{FF2B5EF4-FFF2-40B4-BE49-F238E27FC236}">
                  <a16:creationId xmlns:a16="http://schemas.microsoft.com/office/drawing/2014/main" id="{2894C1E5-2DAC-4017-9258-44AA344E1E4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1132612" y="3793705"/>
              <a:ext cx="731329" cy="731329"/>
            </a:xfrm>
            <a:prstGeom prst="rect">
              <a:avLst/>
            </a:prstGeom>
          </p:spPr>
        </p:pic>
      </p:grpSp>
      <p:grpSp>
        <p:nvGrpSpPr>
          <p:cNvPr id="6" name="Group 5">
            <a:extLst>
              <a:ext uri="{FF2B5EF4-FFF2-40B4-BE49-F238E27FC236}">
                <a16:creationId xmlns:a16="http://schemas.microsoft.com/office/drawing/2014/main" id="{6032B066-AEDD-4F4A-8BD4-5B9743FC9462}"/>
              </a:ext>
            </a:extLst>
          </p:cNvPr>
          <p:cNvGrpSpPr/>
          <p:nvPr/>
        </p:nvGrpSpPr>
        <p:grpSpPr>
          <a:xfrm>
            <a:off x="3380037" y="3883490"/>
            <a:ext cx="1182678" cy="1182678"/>
            <a:chOff x="4038904" y="964712"/>
            <a:chExt cx="1096173" cy="1096173"/>
          </a:xfrm>
        </p:grpSpPr>
        <p:sp>
          <p:nvSpPr>
            <p:cNvPr id="10" name="Oval 9">
              <a:extLst>
                <a:ext uri="{FF2B5EF4-FFF2-40B4-BE49-F238E27FC236}">
                  <a16:creationId xmlns:a16="http://schemas.microsoft.com/office/drawing/2014/main" id="{E68CAAAF-9156-40BC-8788-209CBF7AAA76}"/>
                </a:ext>
              </a:extLst>
            </p:cNvPr>
            <p:cNvSpPr/>
            <p:nvPr/>
          </p:nvSpPr>
          <p:spPr>
            <a:xfrm>
              <a:off x="4038904" y="964712"/>
              <a:ext cx="1096173" cy="1096173"/>
            </a:xfrm>
            <a:prstGeom prst="ellipse">
              <a:avLst/>
            </a:prstGeom>
            <a:solidFill>
              <a:srgbClr val="FCD0B8"/>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19" name="Graphic 18" descr="Office worker male outline">
              <a:extLst>
                <a:ext uri="{FF2B5EF4-FFF2-40B4-BE49-F238E27FC236}">
                  <a16:creationId xmlns:a16="http://schemas.microsoft.com/office/drawing/2014/main" id="{EAE73245-73C4-4B33-97F5-087A341CD764}"/>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4237548" y="1150706"/>
              <a:ext cx="698884" cy="698884"/>
            </a:xfrm>
            <a:prstGeom prst="rect">
              <a:avLst/>
            </a:prstGeom>
          </p:spPr>
        </p:pic>
      </p:grpSp>
      <p:sp>
        <p:nvSpPr>
          <p:cNvPr id="20" name="Freeform: Shape 19">
            <a:extLst>
              <a:ext uri="{FF2B5EF4-FFF2-40B4-BE49-F238E27FC236}">
                <a16:creationId xmlns:a16="http://schemas.microsoft.com/office/drawing/2014/main" id="{DE1EBFB1-2B81-416B-85B4-0BD9B2A345AC}"/>
              </a:ext>
            </a:extLst>
          </p:cNvPr>
          <p:cNvSpPr/>
          <p:nvPr/>
        </p:nvSpPr>
        <p:spPr>
          <a:xfrm>
            <a:off x="904413" y="5352886"/>
            <a:ext cx="1957628" cy="47742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600" b="1" kern="1200" cap="none" dirty="0"/>
              <a:t>CEO</a:t>
            </a:r>
          </a:p>
        </p:txBody>
      </p:sp>
      <p:sp>
        <p:nvSpPr>
          <p:cNvPr id="21" name="Freeform: Shape 20">
            <a:extLst>
              <a:ext uri="{FF2B5EF4-FFF2-40B4-BE49-F238E27FC236}">
                <a16:creationId xmlns:a16="http://schemas.microsoft.com/office/drawing/2014/main" id="{BC504298-1151-4614-8B02-82C4D1325528}"/>
              </a:ext>
            </a:extLst>
          </p:cNvPr>
          <p:cNvSpPr/>
          <p:nvPr/>
        </p:nvSpPr>
        <p:spPr>
          <a:xfrm>
            <a:off x="2997022" y="5352886"/>
            <a:ext cx="1957628" cy="47742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600" b="1" kern="1200" cap="none" dirty="0"/>
              <a:t>CFO</a:t>
            </a:r>
          </a:p>
        </p:txBody>
      </p:sp>
      <p:sp>
        <p:nvSpPr>
          <p:cNvPr id="22" name="Freeform: Shape 21">
            <a:extLst>
              <a:ext uri="{FF2B5EF4-FFF2-40B4-BE49-F238E27FC236}">
                <a16:creationId xmlns:a16="http://schemas.microsoft.com/office/drawing/2014/main" id="{65C5C1CD-B2B5-468B-AE6A-FBFD42391B7C}"/>
              </a:ext>
            </a:extLst>
          </p:cNvPr>
          <p:cNvSpPr/>
          <p:nvPr/>
        </p:nvSpPr>
        <p:spPr>
          <a:xfrm>
            <a:off x="5108001" y="5352886"/>
            <a:ext cx="1957628" cy="47742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600" b="1" kern="1200" cap="none" dirty="0"/>
              <a:t>CTO</a:t>
            </a:r>
          </a:p>
        </p:txBody>
      </p:sp>
      <p:sp>
        <p:nvSpPr>
          <p:cNvPr id="23" name="Freeform: Shape 22">
            <a:extLst>
              <a:ext uri="{FF2B5EF4-FFF2-40B4-BE49-F238E27FC236}">
                <a16:creationId xmlns:a16="http://schemas.microsoft.com/office/drawing/2014/main" id="{991E7C90-A593-44AF-863C-98A23A0B0FC0}"/>
              </a:ext>
            </a:extLst>
          </p:cNvPr>
          <p:cNvSpPr/>
          <p:nvPr/>
        </p:nvSpPr>
        <p:spPr>
          <a:xfrm>
            <a:off x="7218980" y="5352886"/>
            <a:ext cx="1957628" cy="47742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600" b="1" kern="1200" cap="none" dirty="0"/>
              <a:t>IT MANAGER</a:t>
            </a:r>
          </a:p>
        </p:txBody>
      </p:sp>
      <p:grpSp>
        <p:nvGrpSpPr>
          <p:cNvPr id="24" name="Group 23">
            <a:extLst>
              <a:ext uri="{FF2B5EF4-FFF2-40B4-BE49-F238E27FC236}">
                <a16:creationId xmlns:a16="http://schemas.microsoft.com/office/drawing/2014/main" id="{B08521B6-FCAC-4537-BA33-6AA8AD0D21B1}"/>
              </a:ext>
            </a:extLst>
          </p:cNvPr>
          <p:cNvGrpSpPr/>
          <p:nvPr/>
        </p:nvGrpSpPr>
        <p:grpSpPr>
          <a:xfrm>
            <a:off x="5495476" y="3883489"/>
            <a:ext cx="1182678" cy="1182678"/>
            <a:chOff x="4038904" y="964712"/>
            <a:chExt cx="1096173" cy="1096173"/>
          </a:xfrm>
        </p:grpSpPr>
        <p:sp>
          <p:nvSpPr>
            <p:cNvPr id="25" name="Oval 24">
              <a:extLst>
                <a:ext uri="{FF2B5EF4-FFF2-40B4-BE49-F238E27FC236}">
                  <a16:creationId xmlns:a16="http://schemas.microsoft.com/office/drawing/2014/main" id="{DE2CBA90-09C9-4F64-8BA7-D8C1381E651F}"/>
                </a:ext>
              </a:extLst>
            </p:cNvPr>
            <p:cNvSpPr/>
            <p:nvPr/>
          </p:nvSpPr>
          <p:spPr>
            <a:xfrm>
              <a:off x="4038904" y="964712"/>
              <a:ext cx="1096173" cy="1096173"/>
            </a:xfrm>
            <a:prstGeom prst="ellipse">
              <a:avLst/>
            </a:prstGeom>
            <a:solidFill>
              <a:srgbClr val="FCD0B8"/>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26" name="Graphic 25" descr="Office worker female outline">
              <a:extLst>
                <a:ext uri="{FF2B5EF4-FFF2-40B4-BE49-F238E27FC236}">
                  <a16:creationId xmlns:a16="http://schemas.microsoft.com/office/drawing/2014/main" id="{D29FFFC4-B667-4091-AAF1-18AFA30BBA73}"/>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4237548" y="1138056"/>
              <a:ext cx="698884" cy="698884"/>
            </a:xfrm>
            <a:prstGeom prst="rect">
              <a:avLst/>
            </a:prstGeom>
          </p:spPr>
        </p:pic>
      </p:grpSp>
      <p:grpSp>
        <p:nvGrpSpPr>
          <p:cNvPr id="27" name="Group 26">
            <a:extLst>
              <a:ext uri="{FF2B5EF4-FFF2-40B4-BE49-F238E27FC236}">
                <a16:creationId xmlns:a16="http://schemas.microsoft.com/office/drawing/2014/main" id="{8177FD53-801A-4C4B-AC1A-DE643A622DB3}"/>
              </a:ext>
            </a:extLst>
          </p:cNvPr>
          <p:cNvGrpSpPr/>
          <p:nvPr/>
        </p:nvGrpSpPr>
        <p:grpSpPr>
          <a:xfrm>
            <a:off x="7610915" y="3883489"/>
            <a:ext cx="1182678" cy="1182678"/>
            <a:chOff x="4038904" y="964712"/>
            <a:chExt cx="1096173" cy="1096173"/>
          </a:xfrm>
        </p:grpSpPr>
        <p:sp>
          <p:nvSpPr>
            <p:cNvPr id="28" name="Oval 27">
              <a:extLst>
                <a:ext uri="{FF2B5EF4-FFF2-40B4-BE49-F238E27FC236}">
                  <a16:creationId xmlns:a16="http://schemas.microsoft.com/office/drawing/2014/main" id="{56EC2E8B-39D8-4E5E-B93C-0D56537AED54}"/>
                </a:ext>
              </a:extLst>
            </p:cNvPr>
            <p:cNvSpPr/>
            <p:nvPr/>
          </p:nvSpPr>
          <p:spPr>
            <a:xfrm>
              <a:off x="4038904" y="964712"/>
              <a:ext cx="1096173" cy="1096173"/>
            </a:xfrm>
            <a:prstGeom prst="ellipse">
              <a:avLst/>
            </a:prstGeom>
            <a:solidFill>
              <a:srgbClr val="FCD0B8"/>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29" name="Graphic 28" descr="Management outline">
              <a:extLst>
                <a:ext uri="{FF2B5EF4-FFF2-40B4-BE49-F238E27FC236}">
                  <a16:creationId xmlns:a16="http://schemas.microsoft.com/office/drawing/2014/main" id="{6BB7A0B3-3367-4FB9-BAD7-59DD4ABA59ED}"/>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4237548" y="1138056"/>
              <a:ext cx="698884" cy="698884"/>
            </a:xfrm>
            <a:prstGeom prst="rect">
              <a:avLst/>
            </a:prstGeom>
          </p:spPr>
        </p:pic>
      </p:grpSp>
      <p:sp>
        <p:nvSpPr>
          <p:cNvPr id="30" name="Freeform: Shape 29">
            <a:extLst>
              <a:ext uri="{FF2B5EF4-FFF2-40B4-BE49-F238E27FC236}">
                <a16:creationId xmlns:a16="http://schemas.microsoft.com/office/drawing/2014/main" id="{4E0AB5A9-172F-40FB-A36B-85A9A5BF9D93}"/>
              </a:ext>
            </a:extLst>
          </p:cNvPr>
          <p:cNvSpPr/>
          <p:nvPr/>
        </p:nvSpPr>
        <p:spPr>
          <a:xfrm>
            <a:off x="9337675" y="5684811"/>
            <a:ext cx="1957628" cy="47742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dirty="0"/>
              <a:t>Best pricing, expense visibility </a:t>
            </a:r>
          </a:p>
        </p:txBody>
      </p:sp>
      <p:sp>
        <p:nvSpPr>
          <p:cNvPr id="31" name="Freeform: Shape 30">
            <a:extLst>
              <a:ext uri="{FF2B5EF4-FFF2-40B4-BE49-F238E27FC236}">
                <a16:creationId xmlns:a16="http://schemas.microsoft.com/office/drawing/2014/main" id="{1FAB82A9-4CA6-479C-883E-4330640768AF}"/>
              </a:ext>
            </a:extLst>
          </p:cNvPr>
          <p:cNvSpPr/>
          <p:nvPr/>
        </p:nvSpPr>
        <p:spPr>
          <a:xfrm>
            <a:off x="9329959" y="5352886"/>
            <a:ext cx="1957628" cy="47742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600" b="1" kern="1200" cap="none" dirty="0"/>
              <a:t>PROCUREMENT MGR</a:t>
            </a:r>
          </a:p>
        </p:txBody>
      </p:sp>
      <p:grpSp>
        <p:nvGrpSpPr>
          <p:cNvPr id="32" name="Group 31">
            <a:extLst>
              <a:ext uri="{FF2B5EF4-FFF2-40B4-BE49-F238E27FC236}">
                <a16:creationId xmlns:a16="http://schemas.microsoft.com/office/drawing/2014/main" id="{62C788F0-BA19-42B5-84DA-DED8F719B35D}"/>
              </a:ext>
            </a:extLst>
          </p:cNvPr>
          <p:cNvGrpSpPr/>
          <p:nvPr/>
        </p:nvGrpSpPr>
        <p:grpSpPr>
          <a:xfrm>
            <a:off x="9717434" y="3883489"/>
            <a:ext cx="1182678" cy="1182678"/>
            <a:chOff x="4038904" y="964712"/>
            <a:chExt cx="1096173" cy="1096173"/>
          </a:xfrm>
        </p:grpSpPr>
        <p:sp>
          <p:nvSpPr>
            <p:cNvPr id="33" name="Oval 32">
              <a:extLst>
                <a:ext uri="{FF2B5EF4-FFF2-40B4-BE49-F238E27FC236}">
                  <a16:creationId xmlns:a16="http://schemas.microsoft.com/office/drawing/2014/main" id="{14F250EF-0563-4A66-AD26-4E0C57D1B184}"/>
                </a:ext>
              </a:extLst>
            </p:cNvPr>
            <p:cNvSpPr/>
            <p:nvPr/>
          </p:nvSpPr>
          <p:spPr>
            <a:xfrm>
              <a:off x="4038904" y="964712"/>
              <a:ext cx="1096173" cy="1096173"/>
            </a:xfrm>
            <a:prstGeom prst="ellipse">
              <a:avLst/>
            </a:prstGeom>
            <a:solidFill>
              <a:srgbClr val="FCD0B8"/>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34" name="Graphic 33" descr="Call center outline">
              <a:extLst>
                <a:ext uri="{FF2B5EF4-FFF2-40B4-BE49-F238E27FC236}">
                  <a16:creationId xmlns:a16="http://schemas.microsoft.com/office/drawing/2014/main" id="{32C9958C-F826-433D-8983-5E76B39A2BDC}"/>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4237548" y="1138056"/>
              <a:ext cx="698884" cy="698884"/>
            </a:xfrm>
            <a:prstGeom prst="rect">
              <a:avLst/>
            </a:prstGeom>
          </p:spPr>
        </p:pic>
      </p:grpSp>
      <p:pic>
        <p:nvPicPr>
          <p:cNvPr id="36" name="Picture 35">
            <a:extLst>
              <a:ext uri="{FF2B5EF4-FFF2-40B4-BE49-F238E27FC236}">
                <a16:creationId xmlns:a16="http://schemas.microsoft.com/office/drawing/2014/main" id="{A4F9D5FA-1315-4C01-81EF-7622EA68AA64}"/>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sp>
        <p:nvSpPr>
          <p:cNvPr id="3" name="TextBox 2">
            <a:extLst>
              <a:ext uri="{FF2B5EF4-FFF2-40B4-BE49-F238E27FC236}">
                <a16:creationId xmlns:a16="http://schemas.microsoft.com/office/drawing/2014/main" id="{C559E3CB-A059-DB47-A325-21A2A54EF7B0}"/>
              </a:ext>
            </a:extLst>
          </p:cNvPr>
          <p:cNvSpPr txBox="1"/>
          <p:nvPr/>
        </p:nvSpPr>
        <p:spPr>
          <a:xfrm>
            <a:off x="1267174" y="3310201"/>
            <a:ext cx="4716419" cy="400110"/>
          </a:xfrm>
          <a:prstGeom prst="rect">
            <a:avLst/>
          </a:prstGeom>
          <a:noFill/>
        </p:spPr>
        <p:txBody>
          <a:bodyPr wrap="none" rtlCol="0">
            <a:spAutoFit/>
          </a:bodyPr>
          <a:lstStyle/>
          <a:p>
            <a:r>
              <a:rPr lang="en-US" sz="2000" dirty="0"/>
              <a:t>What inefficient use of resources means to:</a:t>
            </a:r>
          </a:p>
        </p:txBody>
      </p:sp>
      <p:sp>
        <p:nvSpPr>
          <p:cNvPr id="35" name="Oval 34">
            <a:extLst>
              <a:ext uri="{FF2B5EF4-FFF2-40B4-BE49-F238E27FC236}">
                <a16:creationId xmlns:a16="http://schemas.microsoft.com/office/drawing/2014/main" id="{B0BE014C-ECCC-5E43-98A5-D3C053262E02}"/>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D</a:t>
            </a:r>
          </a:p>
        </p:txBody>
      </p:sp>
    </p:spTree>
    <p:extLst>
      <p:ext uri="{BB962C8B-B14F-4D97-AF65-F5344CB8AC3E}">
        <p14:creationId xmlns:p14="http://schemas.microsoft.com/office/powerpoint/2010/main" val="3988312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408;p42">
            <a:extLst>
              <a:ext uri="{FF2B5EF4-FFF2-40B4-BE49-F238E27FC236}">
                <a16:creationId xmlns:a16="http://schemas.microsoft.com/office/drawing/2014/main" id="{2CF43B29-3A79-A141-8FE2-12FD463053B2}"/>
              </a:ext>
            </a:extLst>
          </p:cNvPr>
          <p:cNvSpPr txBox="1"/>
          <p:nvPr/>
        </p:nvSpPr>
        <p:spPr>
          <a:xfrm>
            <a:off x="829974" y="1135672"/>
            <a:ext cx="1941589" cy="199139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accent2"/>
              </a:buClr>
              <a:buSzPts val="2000"/>
              <a:buFont typeface="Arial"/>
              <a:buNone/>
            </a:pPr>
            <a:r>
              <a:rPr lang="en-US" sz="2000" b="1" i="0" u="none" strike="noStrike" cap="none" dirty="0">
                <a:solidFill>
                  <a:schemeClr val="accent3"/>
                </a:solidFill>
                <a:latin typeface="Calibri"/>
                <a:ea typeface="Calibri"/>
                <a:cs typeface="Calibri"/>
                <a:sym typeface="Calibri"/>
              </a:rPr>
              <a:t>Focus</a:t>
            </a:r>
            <a:endParaRPr sz="1400" b="0" i="0" u="none" strike="noStrike" cap="none" dirty="0">
              <a:solidFill>
                <a:srgbClr val="000000"/>
              </a:solidFill>
              <a:latin typeface="Arial"/>
              <a:ea typeface="Arial"/>
              <a:cs typeface="Arial"/>
              <a:sym typeface="Arial"/>
            </a:endParaRPr>
          </a:p>
          <a:p>
            <a:pPr marL="298450" marR="0" lvl="0" indent="-298450" algn="l" rtl="0">
              <a:lnSpc>
                <a:spcPct val="90000"/>
              </a:lnSpc>
              <a:spcBef>
                <a:spcPts val="675"/>
              </a:spcBef>
              <a:spcAft>
                <a:spcPts val="0"/>
              </a:spcAft>
              <a:buClr>
                <a:schemeClr val="accent2"/>
              </a:buClr>
              <a:buSzPts val="1400"/>
              <a:buFont typeface="Noto Sans Symbols"/>
              <a:buChar char="◼"/>
            </a:pPr>
            <a:r>
              <a:rPr lang="en-US" b="0" i="0" u="none" strike="noStrike" cap="none" dirty="0">
                <a:solidFill>
                  <a:schemeClr val="dk1"/>
                </a:solidFill>
                <a:latin typeface="Calibri"/>
                <a:ea typeface="Calibri"/>
                <a:cs typeface="Calibri"/>
                <a:sym typeface="Calibri"/>
              </a:rPr>
              <a:t>Revenues</a:t>
            </a:r>
            <a:endParaRPr b="0" i="0" u="none" strike="noStrike" cap="none" dirty="0">
              <a:solidFill>
                <a:srgbClr val="000000"/>
              </a:solidFill>
              <a:sym typeface="Arial"/>
            </a:endParaRPr>
          </a:p>
          <a:p>
            <a:pPr marL="298450" marR="0" lvl="0" indent="-298450" algn="l" rtl="0">
              <a:lnSpc>
                <a:spcPct val="90000"/>
              </a:lnSpc>
              <a:spcBef>
                <a:spcPts val="675"/>
              </a:spcBef>
              <a:spcAft>
                <a:spcPts val="0"/>
              </a:spcAft>
              <a:buClr>
                <a:schemeClr val="accent2"/>
              </a:buClr>
              <a:buSzPts val="1400"/>
              <a:buFont typeface="Noto Sans Symbols"/>
              <a:buChar char="◼"/>
            </a:pPr>
            <a:r>
              <a:rPr lang="en-US" b="0" i="0" u="none" strike="noStrike" cap="none" dirty="0">
                <a:solidFill>
                  <a:schemeClr val="dk1"/>
                </a:solidFill>
                <a:latin typeface="Calibri"/>
                <a:ea typeface="Calibri"/>
                <a:cs typeface="Calibri"/>
                <a:sym typeface="Calibri"/>
              </a:rPr>
              <a:t>Profitability</a:t>
            </a:r>
            <a:endParaRPr b="0" i="0" u="none" strike="noStrike" cap="none" dirty="0">
              <a:solidFill>
                <a:srgbClr val="000000"/>
              </a:solidFill>
              <a:sym typeface="Arial"/>
            </a:endParaRPr>
          </a:p>
          <a:p>
            <a:pPr marL="298450" marR="0" lvl="0" indent="-298450" algn="l" rtl="0">
              <a:lnSpc>
                <a:spcPct val="90000"/>
              </a:lnSpc>
              <a:spcBef>
                <a:spcPts val="675"/>
              </a:spcBef>
              <a:spcAft>
                <a:spcPts val="0"/>
              </a:spcAft>
              <a:buClr>
                <a:schemeClr val="accent2"/>
              </a:buClr>
              <a:buSzPts val="1400"/>
              <a:buFont typeface="Noto Sans Symbols"/>
              <a:buChar char="◼"/>
            </a:pPr>
            <a:r>
              <a:rPr lang="en-US" b="0" i="0" u="none" strike="noStrike" cap="none" dirty="0">
                <a:solidFill>
                  <a:schemeClr val="dk1"/>
                </a:solidFill>
                <a:latin typeface="Calibri"/>
                <a:ea typeface="Calibri"/>
                <a:cs typeface="Calibri"/>
                <a:sym typeface="Calibri"/>
              </a:rPr>
              <a:t>Growth</a:t>
            </a:r>
            <a:endParaRPr b="0" i="0" u="none" strike="noStrike" cap="none" dirty="0">
              <a:solidFill>
                <a:srgbClr val="000000"/>
              </a:solidFill>
              <a:sym typeface="Arial"/>
            </a:endParaRPr>
          </a:p>
          <a:p>
            <a:pPr marL="298450" marR="0" lvl="0" indent="-298450" algn="l" rtl="0">
              <a:lnSpc>
                <a:spcPct val="90000"/>
              </a:lnSpc>
              <a:spcBef>
                <a:spcPts val="675"/>
              </a:spcBef>
              <a:spcAft>
                <a:spcPts val="0"/>
              </a:spcAft>
              <a:buClr>
                <a:schemeClr val="accent2"/>
              </a:buClr>
              <a:buSzPts val="1400"/>
              <a:buFont typeface="Noto Sans Symbols"/>
              <a:buChar char="◼"/>
            </a:pPr>
            <a:r>
              <a:rPr lang="en-US" b="0" i="0" u="none" strike="noStrike" cap="none" dirty="0">
                <a:solidFill>
                  <a:schemeClr val="dk1"/>
                </a:solidFill>
                <a:latin typeface="Calibri"/>
                <a:ea typeface="Calibri"/>
                <a:cs typeface="Calibri"/>
                <a:sym typeface="Calibri"/>
              </a:rPr>
              <a:t>Brand Stability</a:t>
            </a:r>
            <a:endParaRPr b="0" i="0" u="none" strike="noStrike" cap="none" dirty="0">
              <a:solidFill>
                <a:srgbClr val="000000"/>
              </a:solidFill>
              <a:sym typeface="Arial"/>
            </a:endParaRPr>
          </a:p>
        </p:txBody>
      </p:sp>
      <p:sp>
        <p:nvSpPr>
          <p:cNvPr id="7" name="Google Shape;1409;p42">
            <a:extLst>
              <a:ext uri="{FF2B5EF4-FFF2-40B4-BE49-F238E27FC236}">
                <a16:creationId xmlns:a16="http://schemas.microsoft.com/office/drawing/2014/main" id="{81D7C45E-AA99-1B40-8693-3218E906F870}"/>
              </a:ext>
            </a:extLst>
          </p:cNvPr>
          <p:cNvSpPr txBox="1"/>
          <p:nvPr/>
        </p:nvSpPr>
        <p:spPr>
          <a:xfrm>
            <a:off x="488180" y="3209252"/>
            <a:ext cx="7638678" cy="27494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chemeClr val="accent1"/>
                </a:solidFill>
                <a:latin typeface="Calibri"/>
                <a:ea typeface="Calibri"/>
                <a:cs typeface="Calibri"/>
                <a:sym typeface="Calibri"/>
              </a:rPr>
              <a:t>Setting the Stage – Make </a:t>
            </a:r>
            <a:r>
              <a:rPr lang="en-US" sz="2000" b="1" dirty="0">
                <a:solidFill>
                  <a:schemeClr val="accent1"/>
                </a:solidFill>
                <a:latin typeface="Calibri"/>
                <a:ea typeface="Calibri"/>
                <a:cs typeface="Calibri"/>
                <a:sym typeface="Calibri"/>
              </a:rPr>
              <a:t>IT a Business Generator Not a Cost Center</a:t>
            </a:r>
            <a:endParaRPr sz="1400" b="1" i="0" u="none" strike="noStrike" cap="none" dirty="0">
              <a:solidFill>
                <a:schemeClr val="accent1"/>
              </a:solidFill>
              <a:sym typeface="Arial"/>
            </a:endParaRPr>
          </a:p>
          <a:p>
            <a:pPr marL="338233" marR="0" lvl="0" indent="-338233" algn="l" rtl="0">
              <a:lnSpc>
                <a:spcPct val="100000"/>
              </a:lnSpc>
              <a:spcBef>
                <a:spcPts val="766"/>
              </a:spcBef>
              <a:spcAft>
                <a:spcPts val="0"/>
              </a:spcAft>
              <a:buClr>
                <a:schemeClr val="accent2"/>
              </a:buClr>
              <a:buSzPts val="1200"/>
              <a:buFont typeface="Noto Sans Symbols"/>
              <a:buChar char="◼"/>
            </a:pPr>
            <a:r>
              <a:rPr lang="en-US" b="0" i="0" u="none" strike="noStrike" cap="none" dirty="0">
                <a:solidFill>
                  <a:schemeClr val="dk1"/>
                </a:solidFill>
                <a:latin typeface="Calibri"/>
                <a:ea typeface="Calibri"/>
                <a:cs typeface="Calibri"/>
                <a:sym typeface="Calibri"/>
              </a:rPr>
              <a:t>Is your IT organization a key contributor to your overall business strategy?</a:t>
            </a:r>
            <a:endParaRPr b="0" i="0" u="none" strike="noStrike" cap="none" dirty="0">
              <a:solidFill>
                <a:srgbClr val="000000"/>
              </a:solidFill>
              <a:sym typeface="Arial"/>
            </a:endParaRPr>
          </a:p>
          <a:p>
            <a:pPr marL="338233" marR="0" lvl="0" indent="-338233" algn="l" rtl="0">
              <a:lnSpc>
                <a:spcPct val="100000"/>
              </a:lnSpc>
              <a:spcBef>
                <a:spcPts val="766"/>
              </a:spcBef>
              <a:spcAft>
                <a:spcPts val="0"/>
              </a:spcAft>
              <a:buClr>
                <a:schemeClr val="accent2"/>
              </a:buClr>
              <a:buSzPts val="1200"/>
              <a:buFont typeface="Noto Sans Symbols"/>
              <a:buChar char="◼"/>
            </a:pPr>
            <a:r>
              <a:rPr lang="en-US" b="0" i="0" u="none" strike="noStrike" cap="none" dirty="0">
                <a:solidFill>
                  <a:schemeClr val="dk1"/>
                </a:solidFill>
                <a:latin typeface="Calibri"/>
                <a:ea typeface="Calibri"/>
                <a:cs typeface="Calibri"/>
                <a:sym typeface="Calibri"/>
              </a:rPr>
              <a:t>How dependent are your revenues and profits on the success/failure of your technology initiatives?</a:t>
            </a:r>
            <a:endParaRPr b="0" i="0" u="none" strike="noStrike" cap="none" dirty="0">
              <a:solidFill>
                <a:srgbClr val="000000"/>
              </a:solidFill>
              <a:sym typeface="Arial"/>
            </a:endParaRPr>
          </a:p>
          <a:p>
            <a:pPr marL="338233" marR="0" lvl="0" indent="-338233" algn="l" rtl="0">
              <a:lnSpc>
                <a:spcPct val="100000"/>
              </a:lnSpc>
              <a:spcBef>
                <a:spcPts val="766"/>
              </a:spcBef>
              <a:spcAft>
                <a:spcPts val="0"/>
              </a:spcAft>
              <a:buClr>
                <a:schemeClr val="accent2"/>
              </a:buClr>
              <a:buSzPts val="1200"/>
              <a:buFont typeface="Noto Sans Symbols"/>
              <a:buChar char="◼"/>
            </a:pPr>
            <a:r>
              <a:rPr lang="en-US" b="0" i="0" u="none" strike="noStrike" cap="none" dirty="0">
                <a:solidFill>
                  <a:schemeClr val="dk1"/>
                </a:solidFill>
                <a:latin typeface="Calibri"/>
                <a:ea typeface="Calibri"/>
                <a:cs typeface="Calibri"/>
                <a:sym typeface="Calibri"/>
              </a:rPr>
              <a:t>Are your technology cost/benefit ratios in line with your revenue and profit projections?</a:t>
            </a:r>
            <a:endParaRPr b="0" i="0" u="none" strike="noStrike" cap="none" dirty="0">
              <a:solidFill>
                <a:srgbClr val="000000"/>
              </a:solidFill>
              <a:sym typeface="Arial"/>
            </a:endParaRPr>
          </a:p>
          <a:p>
            <a:pPr marL="338233" marR="0" lvl="0" indent="-338233" algn="l" rtl="0">
              <a:lnSpc>
                <a:spcPct val="100000"/>
              </a:lnSpc>
              <a:spcBef>
                <a:spcPts val="766"/>
              </a:spcBef>
              <a:spcAft>
                <a:spcPts val="0"/>
              </a:spcAft>
              <a:buClr>
                <a:schemeClr val="accent2"/>
              </a:buClr>
              <a:buSzPts val="1200"/>
              <a:buFont typeface="Noto Sans Symbols"/>
              <a:buChar char="◼"/>
            </a:pPr>
            <a:r>
              <a:rPr lang="en-US" b="0" i="0" u="none" strike="noStrike" cap="none" dirty="0">
                <a:solidFill>
                  <a:schemeClr val="dk1"/>
                </a:solidFill>
                <a:latin typeface="Calibri"/>
                <a:ea typeface="Calibri"/>
                <a:cs typeface="Calibri"/>
                <a:sym typeface="Calibri"/>
              </a:rPr>
              <a:t>Do have “time to market constraints” that you are having trouble making due to technology short falls?</a:t>
            </a:r>
            <a:endParaRPr b="0" i="0" u="none" strike="noStrike" cap="none" dirty="0">
              <a:solidFill>
                <a:srgbClr val="000000"/>
              </a:solidFill>
              <a:sym typeface="Arial"/>
            </a:endParaRPr>
          </a:p>
        </p:txBody>
      </p:sp>
      <p:sp>
        <p:nvSpPr>
          <p:cNvPr id="8" name="Google Shape;1410;p42">
            <a:extLst>
              <a:ext uri="{FF2B5EF4-FFF2-40B4-BE49-F238E27FC236}">
                <a16:creationId xmlns:a16="http://schemas.microsoft.com/office/drawing/2014/main" id="{C77E95F3-C73D-B847-9BFE-F538B8E25BD2}"/>
              </a:ext>
            </a:extLst>
          </p:cNvPr>
          <p:cNvSpPr txBox="1"/>
          <p:nvPr/>
        </p:nvSpPr>
        <p:spPr>
          <a:xfrm>
            <a:off x="3316210" y="1135672"/>
            <a:ext cx="1941589" cy="199139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2"/>
              </a:buClr>
              <a:buSzPts val="2000"/>
              <a:buFont typeface="Noto Sans Symbols"/>
              <a:buNone/>
            </a:pPr>
            <a:r>
              <a:rPr lang="en-US" sz="2000" b="1" i="0" u="none" strike="noStrike" cap="none" dirty="0">
                <a:solidFill>
                  <a:schemeClr val="accent3"/>
                </a:solidFill>
                <a:latin typeface="Calibri"/>
                <a:ea typeface="Calibri"/>
                <a:cs typeface="Calibri"/>
                <a:sym typeface="Calibri"/>
              </a:rPr>
              <a:t>Motivations</a:t>
            </a:r>
            <a:endParaRPr sz="1400" b="0" i="0" u="none" strike="noStrike" cap="none" dirty="0">
              <a:solidFill>
                <a:srgbClr val="000000"/>
              </a:solidFill>
              <a:latin typeface="Arial"/>
              <a:ea typeface="Arial"/>
              <a:cs typeface="Arial"/>
              <a:sym typeface="Arial"/>
            </a:endParaRPr>
          </a:p>
          <a:p>
            <a:pPr marL="298450" marR="0" lvl="0" indent="-298450" algn="l" rtl="0">
              <a:lnSpc>
                <a:spcPct val="100000"/>
              </a:lnSpc>
              <a:spcBef>
                <a:spcPts val="675"/>
              </a:spcBef>
              <a:spcAft>
                <a:spcPts val="0"/>
              </a:spcAft>
              <a:buClr>
                <a:schemeClr val="accent2"/>
              </a:buClr>
              <a:buSzPts val="1400"/>
              <a:buFont typeface="Noto Sans Symbols"/>
              <a:buChar char="◼"/>
            </a:pPr>
            <a:r>
              <a:rPr lang="en-US" b="0" i="0" u="none" strike="noStrike" cap="none" dirty="0">
                <a:solidFill>
                  <a:schemeClr val="dk1"/>
                </a:solidFill>
                <a:latin typeface="Calibri"/>
                <a:ea typeface="Calibri"/>
                <a:cs typeface="Calibri"/>
                <a:sym typeface="Calibri"/>
              </a:rPr>
              <a:t>Sales Generation</a:t>
            </a:r>
            <a:endParaRPr b="0" i="0" u="none" strike="noStrike" cap="none" dirty="0">
              <a:solidFill>
                <a:srgbClr val="000000"/>
              </a:solidFill>
              <a:sym typeface="Arial"/>
            </a:endParaRPr>
          </a:p>
          <a:p>
            <a:pPr marL="298450" marR="0" lvl="0" indent="-298450" algn="l" rtl="0">
              <a:lnSpc>
                <a:spcPct val="100000"/>
              </a:lnSpc>
              <a:spcBef>
                <a:spcPts val="675"/>
              </a:spcBef>
              <a:spcAft>
                <a:spcPts val="0"/>
              </a:spcAft>
              <a:buClr>
                <a:schemeClr val="accent2"/>
              </a:buClr>
              <a:buSzPts val="1400"/>
              <a:buFont typeface="Noto Sans Symbols"/>
              <a:buChar char="◼"/>
            </a:pPr>
            <a:r>
              <a:rPr lang="en-US" b="0" i="0" u="none" strike="noStrike" cap="none" dirty="0">
                <a:solidFill>
                  <a:schemeClr val="dk1"/>
                </a:solidFill>
                <a:latin typeface="Calibri"/>
                <a:ea typeface="Calibri"/>
                <a:cs typeface="Calibri"/>
                <a:sym typeface="Calibri"/>
              </a:rPr>
              <a:t>Time to Market</a:t>
            </a:r>
            <a:endParaRPr b="0" i="0" u="none" strike="noStrike" cap="none" dirty="0">
              <a:solidFill>
                <a:srgbClr val="000000"/>
              </a:solidFill>
              <a:sym typeface="Arial"/>
            </a:endParaRPr>
          </a:p>
          <a:p>
            <a:pPr marL="298450" marR="0" lvl="0" indent="-298450" algn="l" rtl="0">
              <a:lnSpc>
                <a:spcPct val="100000"/>
              </a:lnSpc>
              <a:spcBef>
                <a:spcPts val="675"/>
              </a:spcBef>
              <a:spcAft>
                <a:spcPts val="0"/>
              </a:spcAft>
              <a:buClr>
                <a:schemeClr val="accent2"/>
              </a:buClr>
              <a:buSzPts val="1400"/>
              <a:buFont typeface="Noto Sans Symbols"/>
              <a:buChar char="◼"/>
            </a:pPr>
            <a:r>
              <a:rPr lang="en-US" b="0" i="0" u="none" strike="noStrike" cap="none" dirty="0">
                <a:solidFill>
                  <a:schemeClr val="dk1"/>
                </a:solidFill>
                <a:latin typeface="Calibri"/>
                <a:ea typeface="Calibri"/>
                <a:cs typeface="Calibri"/>
                <a:sym typeface="Calibri"/>
              </a:rPr>
              <a:t>Competitive Advantage</a:t>
            </a:r>
            <a:endParaRPr b="0" i="0" u="none" strike="noStrike" cap="none" dirty="0">
              <a:solidFill>
                <a:srgbClr val="000000"/>
              </a:solidFill>
              <a:sym typeface="Arial"/>
            </a:endParaRPr>
          </a:p>
        </p:txBody>
      </p:sp>
      <p:sp>
        <p:nvSpPr>
          <p:cNvPr id="9" name="Google Shape;1411;p42">
            <a:extLst>
              <a:ext uri="{FF2B5EF4-FFF2-40B4-BE49-F238E27FC236}">
                <a16:creationId xmlns:a16="http://schemas.microsoft.com/office/drawing/2014/main" id="{912AC442-2B82-EA4F-B0BF-FB8CAE197682}"/>
              </a:ext>
            </a:extLst>
          </p:cNvPr>
          <p:cNvSpPr txBox="1"/>
          <p:nvPr/>
        </p:nvSpPr>
        <p:spPr>
          <a:xfrm>
            <a:off x="5985187" y="1135672"/>
            <a:ext cx="1941589" cy="199139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2"/>
              </a:buClr>
              <a:buSzPts val="2000"/>
              <a:buFont typeface="Noto Sans Symbols"/>
              <a:buNone/>
            </a:pPr>
            <a:r>
              <a:rPr lang="en-US" sz="2000" b="1" i="0" u="none" strike="noStrike" cap="none" dirty="0">
                <a:solidFill>
                  <a:schemeClr val="accent3"/>
                </a:solidFill>
                <a:latin typeface="Calibri"/>
                <a:ea typeface="Calibri"/>
                <a:cs typeface="Calibri"/>
                <a:sym typeface="Calibri"/>
              </a:rPr>
              <a:t>Triggers</a:t>
            </a:r>
            <a:endParaRPr sz="1400" b="0" i="0" u="none" strike="noStrike" cap="none" dirty="0">
              <a:solidFill>
                <a:srgbClr val="000000"/>
              </a:solidFill>
              <a:latin typeface="Arial"/>
              <a:ea typeface="Arial"/>
              <a:cs typeface="Arial"/>
              <a:sym typeface="Arial"/>
            </a:endParaRPr>
          </a:p>
          <a:p>
            <a:pPr marL="298450" marR="0" lvl="0" indent="-298450" algn="l" rtl="0">
              <a:lnSpc>
                <a:spcPct val="100000"/>
              </a:lnSpc>
              <a:spcBef>
                <a:spcPts val="675"/>
              </a:spcBef>
              <a:spcAft>
                <a:spcPts val="0"/>
              </a:spcAft>
              <a:buClr>
                <a:schemeClr val="accent2"/>
              </a:buClr>
              <a:buSzPts val="1400"/>
              <a:buFont typeface="Noto Sans Symbols"/>
              <a:buChar char="◼"/>
            </a:pPr>
            <a:r>
              <a:rPr lang="en-US" b="0" i="0" u="none" strike="noStrike" cap="none" dirty="0">
                <a:solidFill>
                  <a:schemeClr val="dk1"/>
                </a:solidFill>
                <a:latin typeface="Calibri"/>
                <a:ea typeface="Calibri"/>
                <a:cs typeface="Calibri"/>
                <a:sym typeface="Calibri"/>
              </a:rPr>
              <a:t>Lagging Sales </a:t>
            </a:r>
            <a:endParaRPr b="0" i="0" u="none" strike="noStrike" cap="none" dirty="0">
              <a:solidFill>
                <a:srgbClr val="000000"/>
              </a:solidFill>
              <a:sym typeface="Arial"/>
            </a:endParaRPr>
          </a:p>
          <a:p>
            <a:pPr marL="298450" marR="0" lvl="0" indent="-298450" algn="l" rtl="0">
              <a:lnSpc>
                <a:spcPct val="100000"/>
              </a:lnSpc>
              <a:spcBef>
                <a:spcPts val="675"/>
              </a:spcBef>
              <a:spcAft>
                <a:spcPts val="0"/>
              </a:spcAft>
              <a:buClr>
                <a:schemeClr val="accent2"/>
              </a:buClr>
              <a:buSzPts val="1400"/>
              <a:buFont typeface="Noto Sans Symbols"/>
              <a:buChar char="◼"/>
            </a:pPr>
            <a:r>
              <a:rPr lang="en-US" b="0" i="0" u="none" strike="noStrike" cap="none" dirty="0">
                <a:solidFill>
                  <a:schemeClr val="dk1"/>
                </a:solidFill>
                <a:latin typeface="Calibri"/>
                <a:ea typeface="Calibri"/>
                <a:cs typeface="Calibri"/>
                <a:sym typeface="Calibri"/>
              </a:rPr>
              <a:t>Cost Overruns</a:t>
            </a:r>
            <a:endParaRPr b="0" i="0" u="none" strike="noStrike" cap="none" dirty="0">
              <a:solidFill>
                <a:srgbClr val="000000"/>
              </a:solidFill>
              <a:sym typeface="Arial"/>
            </a:endParaRPr>
          </a:p>
          <a:p>
            <a:pPr marL="298450" marR="0" lvl="0" indent="-298450" algn="l" rtl="0">
              <a:lnSpc>
                <a:spcPct val="100000"/>
              </a:lnSpc>
              <a:spcBef>
                <a:spcPts val="675"/>
              </a:spcBef>
              <a:spcAft>
                <a:spcPts val="0"/>
              </a:spcAft>
              <a:buClr>
                <a:schemeClr val="accent2"/>
              </a:buClr>
              <a:buSzPts val="1400"/>
              <a:buFont typeface="Noto Sans Symbols"/>
              <a:buChar char="◼"/>
            </a:pPr>
            <a:r>
              <a:rPr lang="en-US" b="0" i="0" u="none" strike="noStrike" cap="none" dirty="0">
                <a:solidFill>
                  <a:schemeClr val="dk1"/>
                </a:solidFill>
                <a:latin typeface="Calibri"/>
                <a:ea typeface="Calibri"/>
                <a:cs typeface="Calibri"/>
                <a:sym typeface="Calibri"/>
              </a:rPr>
              <a:t>Market Shifts/Demands</a:t>
            </a:r>
            <a:endParaRPr b="0" i="0" u="none" strike="noStrike" cap="none" dirty="0">
              <a:solidFill>
                <a:srgbClr val="000000"/>
              </a:solidFill>
              <a:sym typeface="Arial"/>
            </a:endParaRPr>
          </a:p>
        </p:txBody>
      </p:sp>
      <p:pic>
        <p:nvPicPr>
          <p:cNvPr id="11" name="Picture 10">
            <a:extLst>
              <a:ext uri="{FF2B5EF4-FFF2-40B4-BE49-F238E27FC236}">
                <a16:creationId xmlns:a16="http://schemas.microsoft.com/office/drawing/2014/main" id="{EC5DE81D-C747-CB44-A219-6B6B2B93BCD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747032" y="6106315"/>
            <a:ext cx="1379772" cy="366454"/>
          </a:xfrm>
          <a:prstGeom prst="rect">
            <a:avLst/>
          </a:prstGeom>
        </p:spPr>
      </p:pic>
      <p:sp>
        <p:nvSpPr>
          <p:cNvPr id="14" name="Title 2">
            <a:extLst>
              <a:ext uri="{FF2B5EF4-FFF2-40B4-BE49-F238E27FC236}">
                <a16:creationId xmlns:a16="http://schemas.microsoft.com/office/drawing/2014/main" id="{5739F8E6-C746-8A44-8645-1EAEDF0DAA21}"/>
              </a:ext>
            </a:extLst>
          </p:cNvPr>
          <p:cNvSpPr txBox="1">
            <a:spLocks/>
          </p:cNvSpPr>
          <p:nvPr/>
        </p:nvSpPr>
        <p:spPr>
          <a:xfrm>
            <a:off x="229299" y="202715"/>
            <a:ext cx="8910535" cy="7588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latin typeface="+mn-lt"/>
              </a:rPr>
              <a:t>Selling to the CEO</a:t>
            </a:r>
          </a:p>
        </p:txBody>
      </p:sp>
    </p:spTree>
    <p:extLst>
      <p:ext uri="{BB962C8B-B14F-4D97-AF65-F5344CB8AC3E}">
        <p14:creationId xmlns:p14="http://schemas.microsoft.com/office/powerpoint/2010/main" val="163381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75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750"/>
                                        <p:tgtEl>
                                          <p:spTgt spid="9"/>
                                        </p:tgtEl>
                                      </p:cBhvr>
                                    </p:animEffect>
                                  </p:childTnLst>
                                </p:cTn>
                              </p:par>
                            </p:childTnLst>
                          </p:cTn>
                        </p:par>
                        <p:par>
                          <p:cTn id="14" fill="hold">
                            <p:stCondLst>
                              <p:cond delay="750"/>
                            </p:stCondLst>
                            <p:childTnLst>
                              <p:par>
                                <p:cTn id="15" presetID="10"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A1406F1F-9654-4606-9F1A-4DC11467755B}"/>
              </a:ext>
            </a:extLst>
          </p:cNvPr>
          <p:cNvSpPr>
            <a:spLocks noGrp="1"/>
          </p:cNvSpPr>
          <p:nvPr>
            <p:ph type="body" idx="1"/>
          </p:nvPr>
        </p:nvSpPr>
        <p:spPr>
          <a:xfrm>
            <a:off x="2058164" y="1509458"/>
            <a:ext cx="6216649" cy="1631216"/>
          </a:xfrm>
          <a:noFill/>
        </p:spPr>
        <p:txBody>
          <a:bodyPr wrap="square" numCol="2">
            <a:spAutoFit/>
          </a:bodyPr>
          <a:lstStyle/>
          <a:p>
            <a:pPr marL="471487" indent="-457200">
              <a:lnSpc>
                <a:spcPct val="100000"/>
              </a:lnSpc>
              <a:spcBef>
                <a:spcPts val="600"/>
              </a:spcBef>
              <a:buClr>
                <a:srgbClr val="FCD0B8"/>
              </a:buClr>
              <a:buSzPts val="2000"/>
              <a:buFont typeface="Noto Sans Symbols"/>
              <a:buChar char="▪"/>
            </a:pPr>
            <a:r>
              <a:rPr lang="en-US" sz="1600" dirty="0">
                <a:solidFill>
                  <a:schemeClr val="tx1"/>
                </a:solidFill>
                <a:latin typeface="Calibri"/>
                <a:cs typeface="Calibri"/>
              </a:rPr>
              <a:t>Dev / Ops Director</a:t>
            </a:r>
          </a:p>
          <a:p>
            <a:pPr marL="471487" indent="-457200">
              <a:lnSpc>
                <a:spcPct val="100000"/>
              </a:lnSpc>
              <a:spcBef>
                <a:spcPts val="600"/>
              </a:spcBef>
              <a:buClr>
                <a:srgbClr val="FCD0B8"/>
              </a:buClr>
              <a:buSzPts val="2000"/>
              <a:buFont typeface="Noto Sans Symbols"/>
              <a:buChar char="▪"/>
            </a:pPr>
            <a:r>
              <a:rPr lang="en-US" sz="1600" dirty="0">
                <a:solidFill>
                  <a:schemeClr val="tx1"/>
                </a:solidFill>
                <a:latin typeface="Calibri"/>
                <a:cs typeface="Calibri"/>
              </a:rPr>
              <a:t>Kubernetes Admin</a:t>
            </a:r>
          </a:p>
          <a:p>
            <a:pPr marL="471487" indent="-457200">
              <a:lnSpc>
                <a:spcPct val="100000"/>
              </a:lnSpc>
              <a:spcBef>
                <a:spcPts val="600"/>
              </a:spcBef>
              <a:buClr>
                <a:srgbClr val="FCD0B8"/>
              </a:buClr>
              <a:buSzPts val="2000"/>
              <a:buFont typeface="Noto Sans Symbols"/>
              <a:buChar char="▪"/>
            </a:pPr>
            <a:r>
              <a:rPr lang="en-US" sz="1600" dirty="0">
                <a:solidFill>
                  <a:schemeClr val="tx1"/>
                </a:solidFill>
                <a:latin typeface="Calibri"/>
                <a:cs typeface="Calibri"/>
              </a:rPr>
              <a:t>Network Analyst</a:t>
            </a:r>
          </a:p>
          <a:p>
            <a:pPr marL="471487" indent="-457200">
              <a:lnSpc>
                <a:spcPct val="100000"/>
              </a:lnSpc>
              <a:spcBef>
                <a:spcPts val="600"/>
              </a:spcBef>
              <a:buClr>
                <a:srgbClr val="FCD0B8"/>
              </a:buClr>
              <a:buSzPts val="2000"/>
              <a:buFont typeface="Noto Sans Symbols"/>
              <a:buChar char="▪"/>
            </a:pPr>
            <a:r>
              <a:rPr lang="en-US" sz="1600" dirty="0">
                <a:solidFill>
                  <a:schemeClr val="tx1"/>
                </a:solidFill>
                <a:latin typeface="Calibri"/>
                <a:cs typeface="Calibri"/>
              </a:rPr>
              <a:t>Head of Solution Delivery</a:t>
            </a:r>
          </a:p>
          <a:p>
            <a:pPr marL="471487" indent="-457200">
              <a:lnSpc>
                <a:spcPct val="100000"/>
              </a:lnSpc>
              <a:spcBef>
                <a:spcPts val="600"/>
              </a:spcBef>
              <a:buClr>
                <a:srgbClr val="FCD0B8"/>
              </a:buClr>
              <a:buSzPts val="2000"/>
              <a:buFont typeface="Noto Sans Symbols"/>
              <a:buChar char="▪"/>
            </a:pPr>
            <a:r>
              <a:rPr lang="en-US" sz="1600" dirty="0">
                <a:solidFill>
                  <a:schemeClr val="tx1"/>
                </a:solidFill>
                <a:latin typeface="Calibri"/>
                <a:cs typeface="Calibri"/>
              </a:rPr>
              <a:t>IT Administrator</a:t>
            </a:r>
          </a:p>
          <a:p>
            <a:pPr marL="471487" indent="-457200">
              <a:lnSpc>
                <a:spcPct val="100000"/>
              </a:lnSpc>
              <a:spcBef>
                <a:spcPts val="600"/>
              </a:spcBef>
              <a:buClr>
                <a:srgbClr val="FCD0B8"/>
              </a:buClr>
              <a:buSzPts val="2000"/>
              <a:buFont typeface="Noto Sans Symbols"/>
              <a:buChar char="▪"/>
            </a:pPr>
            <a:r>
              <a:rPr lang="en-US" sz="1600" dirty="0">
                <a:solidFill>
                  <a:schemeClr val="tx1"/>
                </a:solidFill>
                <a:latin typeface="Calibri"/>
                <a:cs typeface="Calibri"/>
              </a:rPr>
              <a:t>Cloud Operations Manager</a:t>
            </a:r>
          </a:p>
          <a:p>
            <a:pPr marL="471487" indent="-457200">
              <a:lnSpc>
                <a:spcPct val="100000"/>
              </a:lnSpc>
              <a:spcBef>
                <a:spcPts val="600"/>
              </a:spcBef>
              <a:buClr>
                <a:srgbClr val="FCD0B8"/>
              </a:buClr>
              <a:buSzPts val="2000"/>
              <a:buFont typeface="Noto Sans Symbols"/>
              <a:buChar char="▪"/>
            </a:pPr>
            <a:r>
              <a:rPr lang="en-US" sz="1600" dirty="0">
                <a:solidFill>
                  <a:schemeClr val="tx1"/>
                </a:solidFill>
                <a:latin typeface="Calibri"/>
                <a:cs typeface="Calibri"/>
              </a:rPr>
              <a:t>Cloud Architect</a:t>
            </a:r>
          </a:p>
          <a:p>
            <a:pPr marL="471487" indent="-457200">
              <a:lnSpc>
                <a:spcPct val="100000"/>
              </a:lnSpc>
              <a:spcBef>
                <a:spcPts val="600"/>
              </a:spcBef>
              <a:buClr>
                <a:srgbClr val="FCD0B8"/>
              </a:buClr>
              <a:buSzPts val="2000"/>
              <a:buFont typeface="Noto Sans Symbols"/>
              <a:buChar char="▪"/>
            </a:pPr>
            <a:r>
              <a:rPr lang="en-US" sz="1600" dirty="0">
                <a:solidFill>
                  <a:schemeClr val="tx1"/>
                </a:solidFill>
                <a:latin typeface="Calibri"/>
                <a:cs typeface="Calibri"/>
              </a:rPr>
              <a:t>Security Operations Director</a:t>
            </a:r>
          </a:p>
          <a:p>
            <a:pPr marL="471487" indent="-457200">
              <a:lnSpc>
                <a:spcPct val="100000"/>
              </a:lnSpc>
              <a:spcBef>
                <a:spcPts val="600"/>
              </a:spcBef>
              <a:buClr>
                <a:srgbClr val="FCD0B8"/>
              </a:buClr>
              <a:buSzPts val="2000"/>
              <a:buFont typeface="Noto Sans Symbols"/>
              <a:buChar char="▪"/>
            </a:pPr>
            <a:r>
              <a:rPr lang="en-US" sz="1600" dirty="0">
                <a:solidFill>
                  <a:schemeClr val="tx1"/>
                </a:solidFill>
                <a:latin typeface="Calibri"/>
                <a:cs typeface="Calibri"/>
              </a:rPr>
              <a:t>Infrastructure and Security</a:t>
            </a:r>
          </a:p>
        </p:txBody>
      </p:sp>
      <p:sp>
        <p:nvSpPr>
          <p:cNvPr id="6" name="TextBox 5">
            <a:extLst>
              <a:ext uri="{FF2B5EF4-FFF2-40B4-BE49-F238E27FC236}">
                <a16:creationId xmlns:a16="http://schemas.microsoft.com/office/drawing/2014/main" id="{2F2910D1-336E-4E1F-99D9-B99B66EAACEA}"/>
              </a:ext>
            </a:extLst>
          </p:cNvPr>
          <p:cNvSpPr txBox="1"/>
          <p:nvPr/>
        </p:nvSpPr>
        <p:spPr>
          <a:xfrm>
            <a:off x="-202761" y="2815081"/>
            <a:ext cx="2755024" cy="461665"/>
          </a:xfrm>
          <a:prstGeom prst="rect">
            <a:avLst/>
          </a:prstGeom>
          <a:noFill/>
        </p:spPr>
        <p:txBody>
          <a:bodyPr wrap="square">
            <a:spAutoFit/>
          </a:bodyPr>
          <a:lstStyle/>
          <a:p>
            <a:pPr algn="ctr"/>
            <a:r>
              <a:rPr lang="en-GB" sz="2400" b="1" dirty="0"/>
              <a:t>Technical</a:t>
            </a:r>
          </a:p>
        </p:txBody>
      </p:sp>
      <p:sp>
        <p:nvSpPr>
          <p:cNvPr id="8" name="Text Placeholder 2">
            <a:extLst>
              <a:ext uri="{FF2B5EF4-FFF2-40B4-BE49-F238E27FC236}">
                <a16:creationId xmlns:a16="http://schemas.microsoft.com/office/drawing/2014/main" id="{C110F6C7-1CF7-41AE-AD46-7FC93C34BA35}"/>
              </a:ext>
            </a:extLst>
          </p:cNvPr>
          <p:cNvSpPr txBox="1">
            <a:spLocks/>
          </p:cNvSpPr>
          <p:nvPr/>
        </p:nvSpPr>
        <p:spPr>
          <a:xfrm>
            <a:off x="2058164" y="3871219"/>
            <a:ext cx="5985457" cy="1800493"/>
          </a:xfrm>
          <a:prstGeom prst="rect">
            <a:avLst/>
          </a:prstGeom>
          <a:noFill/>
        </p:spPr>
        <p:txBody>
          <a:bodyPr vert="horz" wrap="square" lIns="91440" tIns="45720" rIns="91440" bIns="45720" numCol="2" rtlCol="0">
            <a:sp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Calibri" panose="020F05020202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471487" indent="-457200">
              <a:lnSpc>
                <a:spcPct val="150000"/>
              </a:lnSpc>
              <a:spcBef>
                <a:spcPts val="600"/>
              </a:spcBef>
              <a:buClr>
                <a:srgbClr val="FCD0B8"/>
              </a:buClr>
              <a:buSzPts val="2000"/>
              <a:buFont typeface="Noto Sans Symbols"/>
              <a:buChar char="▪"/>
            </a:pPr>
            <a:r>
              <a:rPr lang="en-US" sz="1600" dirty="0">
                <a:solidFill>
                  <a:schemeClr val="tx1"/>
                </a:solidFill>
                <a:latin typeface="Calibri"/>
                <a:cs typeface="Calibri"/>
              </a:rPr>
              <a:t>CEOs, CFOs COOs</a:t>
            </a:r>
          </a:p>
          <a:p>
            <a:pPr marL="471487" indent="-457200">
              <a:lnSpc>
                <a:spcPct val="150000"/>
              </a:lnSpc>
              <a:spcBef>
                <a:spcPts val="600"/>
              </a:spcBef>
              <a:buClr>
                <a:srgbClr val="FCD0B8"/>
              </a:buClr>
              <a:buSzPts val="2000"/>
              <a:buFont typeface="Noto Sans Symbols"/>
              <a:buChar char="▪"/>
            </a:pPr>
            <a:r>
              <a:rPr lang="en-US" sz="1600" dirty="0">
                <a:solidFill>
                  <a:schemeClr val="tx1"/>
                </a:solidFill>
                <a:latin typeface="Calibri"/>
                <a:cs typeface="Calibri"/>
              </a:rPr>
              <a:t>VP IT Operations</a:t>
            </a:r>
          </a:p>
          <a:p>
            <a:pPr marL="471487" indent="-457200">
              <a:lnSpc>
                <a:spcPct val="100000"/>
              </a:lnSpc>
              <a:spcBef>
                <a:spcPts val="600"/>
              </a:spcBef>
              <a:buClr>
                <a:srgbClr val="FCD0B8"/>
              </a:buClr>
              <a:buSzPts val="2000"/>
              <a:buFont typeface="Noto Sans Symbols"/>
              <a:buChar char="▪"/>
            </a:pPr>
            <a:r>
              <a:rPr lang="en-US" sz="1600" dirty="0">
                <a:solidFill>
                  <a:schemeClr val="tx1"/>
                </a:solidFill>
                <a:latin typeface="Calibri"/>
                <a:cs typeface="Calibri"/>
              </a:rPr>
              <a:t>Development / Enterprise Architecture</a:t>
            </a:r>
          </a:p>
          <a:p>
            <a:pPr marL="471487" indent="-457200">
              <a:lnSpc>
                <a:spcPct val="100000"/>
              </a:lnSpc>
              <a:spcBef>
                <a:spcPts val="600"/>
              </a:spcBef>
              <a:buClr>
                <a:srgbClr val="FCD0B8"/>
              </a:buClr>
              <a:buSzPts val="2000"/>
              <a:buFont typeface="Noto Sans Symbols"/>
              <a:buChar char="▪"/>
            </a:pPr>
            <a:r>
              <a:rPr lang="en-US" sz="1600" dirty="0">
                <a:solidFill>
                  <a:schemeClr val="tx1"/>
                </a:solidFill>
                <a:latin typeface="Calibri"/>
                <a:cs typeface="Calibri"/>
              </a:rPr>
              <a:t>Chief Security Officer (CSO)</a:t>
            </a:r>
          </a:p>
          <a:p>
            <a:pPr marL="471487" indent="-457200">
              <a:lnSpc>
                <a:spcPct val="100000"/>
              </a:lnSpc>
              <a:spcBef>
                <a:spcPts val="600"/>
              </a:spcBef>
              <a:buClr>
                <a:srgbClr val="FCD0B8"/>
              </a:buClr>
              <a:buSzPts val="2000"/>
              <a:buFont typeface="Noto Sans Symbols"/>
              <a:buChar char="▪"/>
            </a:pPr>
            <a:r>
              <a:rPr lang="en-US" sz="1600" dirty="0">
                <a:solidFill>
                  <a:schemeClr val="tx1"/>
                </a:solidFill>
                <a:latin typeface="Calibri"/>
                <a:cs typeface="Calibri"/>
              </a:rPr>
              <a:t>SVP or Director</a:t>
            </a:r>
          </a:p>
          <a:p>
            <a:pPr marL="471487" indent="-457200">
              <a:lnSpc>
                <a:spcPct val="100000"/>
              </a:lnSpc>
              <a:spcBef>
                <a:spcPts val="600"/>
              </a:spcBef>
              <a:buClr>
                <a:srgbClr val="FCD0B8"/>
              </a:buClr>
              <a:buSzPts val="2000"/>
              <a:buFont typeface="Noto Sans Symbols"/>
              <a:buChar char="▪"/>
            </a:pPr>
            <a:r>
              <a:rPr lang="en-US" sz="1600" dirty="0">
                <a:solidFill>
                  <a:schemeClr val="tx1"/>
                </a:solidFill>
                <a:latin typeface="Calibri"/>
                <a:cs typeface="Calibri"/>
              </a:rPr>
              <a:t>Infrastructure / Operations Directors</a:t>
            </a:r>
          </a:p>
          <a:p>
            <a:pPr marL="471487" indent="-457200">
              <a:lnSpc>
                <a:spcPct val="150000"/>
              </a:lnSpc>
              <a:spcBef>
                <a:spcPts val="600"/>
              </a:spcBef>
              <a:buClr>
                <a:srgbClr val="FCD0B8"/>
              </a:buClr>
              <a:buSzPts val="2000"/>
              <a:buFont typeface="Noto Sans Symbols"/>
              <a:buChar char="▪"/>
            </a:pPr>
            <a:r>
              <a:rPr lang="en-US" sz="1600" dirty="0">
                <a:solidFill>
                  <a:schemeClr val="tx1"/>
                </a:solidFill>
                <a:latin typeface="Calibri"/>
                <a:cs typeface="Calibri"/>
              </a:rPr>
              <a:t>Department Managers</a:t>
            </a:r>
          </a:p>
        </p:txBody>
      </p:sp>
      <p:sp>
        <p:nvSpPr>
          <p:cNvPr id="9" name="TextBox 8">
            <a:extLst>
              <a:ext uri="{FF2B5EF4-FFF2-40B4-BE49-F238E27FC236}">
                <a16:creationId xmlns:a16="http://schemas.microsoft.com/office/drawing/2014/main" id="{86652B6E-7E45-4D7F-A472-C44912948282}"/>
              </a:ext>
            </a:extLst>
          </p:cNvPr>
          <p:cNvSpPr txBox="1"/>
          <p:nvPr/>
        </p:nvSpPr>
        <p:spPr>
          <a:xfrm>
            <a:off x="-202761" y="5218132"/>
            <a:ext cx="2755024" cy="461665"/>
          </a:xfrm>
          <a:prstGeom prst="rect">
            <a:avLst/>
          </a:prstGeom>
          <a:noFill/>
        </p:spPr>
        <p:txBody>
          <a:bodyPr wrap="square">
            <a:spAutoFit/>
          </a:bodyPr>
          <a:lstStyle/>
          <a:p>
            <a:pPr algn="ctr"/>
            <a:r>
              <a:rPr lang="en-GB" sz="2400" b="1" dirty="0"/>
              <a:t>Business</a:t>
            </a:r>
          </a:p>
        </p:txBody>
      </p:sp>
      <p:grpSp>
        <p:nvGrpSpPr>
          <p:cNvPr id="11" name="Group 10">
            <a:extLst>
              <a:ext uri="{FF2B5EF4-FFF2-40B4-BE49-F238E27FC236}">
                <a16:creationId xmlns:a16="http://schemas.microsoft.com/office/drawing/2014/main" id="{111DFC24-104D-4C97-9653-50DD1FD831F6}"/>
              </a:ext>
            </a:extLst>
          </p:cNvPr>
          <p:cNvGrpSpPr/>
          <p:nvPr/>
        </p:nvGrpSpPr>
        <p:grpSpPr>
          <a:xfrm>
            <a:off x="553213" y="1541960"/>
            <a:ext cx="1243075" cy="1243075"/>
            <a:chOff x="3894298" y="3546291"/>
            <a:chExt cx="1243075" cy="1243075"/>
          </a:xfrm>
        </p:grpSpPr>
        <p:sp>
          <p:nvSpPr>
            <p:cNvPr id="12" name="Oval 11">
              <a:extLst>
                <a:ext uri="{FF2B5EF4-FFF2-40B4-BE49-F238E27FC236}">
                  <a16:creationId xmlns:a16="http://schemas.microsoft.com/office/drawing/2014/main" id="{A6DF1057-E4D8-47D1-84F6-DD8E3F3E51E4}"/>
                </a:ext>
              </a:extLst>
            </p:cNvPr>
            <p:cNvSpPr/>
            <p:nvPr/>
          </p:nvSpPr>
          <p:spPr>
            <a:xfrm>
              <a:off x="3894298" y="3546291"/>
              <a:ext cx="1243075" cy="1243075"/>
            </a:xfrm>
            <a:prstGeom prst="ellipse">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descr="Blueprint outline">
              <a:extLst>
                <a:ext uri="{FF2B5EF4-FFF2-40B4-BE49-F238E27FC236}">
                  <a16:creationId xmlns:a16="http://schemas.microsoft.com/office/drawing/2014/main" id="{2903A547-C192-4847-B201-833E3F2A269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058636" y="3710629"/>
              <a:ext cx="914400" cy="914400"/>
            </a:xfrm>
            <a:prstGeom prst="rect">
              <a:avLst/>
            </a:prstGeom>
          </p:spPr>
        </p:pic>
      </p:grpSp>
      <p:grpSp>
        <p:nvGrpSpPr>
          <p:cNvPr id="14" name="Group 13">
            <a:extLst>
              <a:ext uri="{FF2B5EF4-FFF2-40B4-BE49-F238E27FC236}">
                <a16:creationId xmlns:a16="http://schemas.microsoft.com/office/drawing/2014/main" id="{405245B4-3C8A-43C7-9C83-3B5E5CC79553}"/>
              </a:ext>
            </a:extLst>
          </p:cNvPr>
          <p:cNvGrpSpPr/>
          <p:nvPr/>
        </p:nvGrpSpPr>
        <p:grpSpPr>
          <a:xfrm>
            <a:off x="553213" y="3952979"/>
            <a:ext cx="1243075" cy="1243075"/>
            <a:chOff x="3894298" y="1153580"/>
            <a:chExt cx="1243075" cy="1243075"/>
          </a:xfrm>
        </p:grpSpPr>
        <p:sp>
          <p:nvSpPr>
            <p:cNvPr id="15" name="Oval 14">
              <a:extLst>
                <a:ext uri="{FF2B5EF4-FFF2-40B4-BE49-F238E27FC236}">
                  <a16:creationId xmlns:a16="http://schemas.microsoft.com/office/drawing/2014/main" id="{7C11CF72-D29B-43E4-B6E9-3C6438B85FC9}"/>
                </a:ext>
              </a:extLst>
            </p:cNvPr>
            <p:cNvSpPr/>
            <p:nvPr/>
          </p:nvSpPr>
          <p:spPr>
            <a:xfrm>
              <a:off x="3894298" y="1153580"/>
              <a:ext cx="1243075" cy="1243075"/>
            </a:xfrm>
            <a:prstGeom prst="ellipse">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Graphic 15" descr="Handshake outline">
              <a:extLst>
                <a:ext uri="{FF2B5EF4-FFF2-40B4-BE49-F238E27FC236}">
                  <a16:creationId xmlns:a16="http://schemas.microsoft.com/office/drawing/2014/main" id="{5C6817EB-3F0D-4BB3-99C6-03AAAB7174CB}"/>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058636" y="1318572"/>
              <a:ext cx="914400" cy="914400"/>
            </a:xfrm>
            <a:prstGeom prst="rect">
              <a:avLst/>
            </a:prstGeom>
          </p:spPr>
        </p:pic>
      </p:grpSp>
      <p:sp>
        <p:nvSpPr>
          <p:cNvPr id="21" name="Title 2">
            <a:extLst>
              <a:ext uri="{FF2B5EF4-FFF2-40B4-BE49-F238E27FC236}">
                <a16:creationId xmlns:a16="http://schemas.microsoft.com/office/drawing/2014/main" id="{6CD5370B-39F5-40F1-BE77-29A474F4C97E}"/>
              </a:ext>
            </a:extLst>
          </p:cNvPr>
          <p:cNvSpPr txBox="1">
            <a:spLocks/>
          </p:cNvSpPr>
          <p:nvPr/>
        </p:nvSpPr>
        <p:spPr>
          <a:xfrm>
            <a:off x="229299" y="202715"/>
            <a:ext cx="8910535" cy="7588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latin typeface="+mn-lt"/>
              </a:rPr>
              <a:t>Target Customers</a:t>
            </a:r>
          </a:p>
        </p:txBody>
      </p:sp>
      <p:pic>
        <p:nvPicPr>
          <p:cNvPr id="25" name="Picture 24">
            <a:extLst>
              <a:ext uri="{FF2B5EF4-FFF2-40B4-BE49-F238E27FC236}">
                <a16:creationId xmlns:a16="http://schemas.microsoft.com/office/drawing/2014/main" id="{ABD6E31C-4B47-4315-A2B8-EF386F394286}"/>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643786" y="238188"/>
            <a:ext cx="2318915" cy="615882"/>
          </a:xfrm>
          <a:prstGeom prst="rect">
            <a:avLst/>
          </a:prstGeom>
        </p:spPr>
      </p:pic>
      <p:sp>
        <p:nvSpPr>
          <p:cNvPr id="17" name="Oval 16">
            <a:extLst>
              <a:ext uri="{FF2B5EF4-FFF2-40B4-BE49-F238E27FC236}">
                <a16:creationId xmlns:a16="http://schemas.microsoft.com/office/drawing/2014/main" id="{9A607364-E475-C044-8D58-22C3BC33F51B}"/>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D</a:t>
            </a:r>
          </a:p>
        </p:txBody>
      </p:sp>
    </p:spTree>
    <p:extLst>
      <p:ext uri="{BB962C8B-B14F-4D97-AF65-F5344CB8AC3E}">
        <p14:creationId xmlns:p14="http://schemas.microsoft.com/office/powerpoint/2010/main" val="2810336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14E7A9-8BF4-4CD0-BD6E-53CF0D2C608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87682" y="238188"/>
            <a:ext cx="2318915" cy="615882"/>
          </a:xfrm>
          <a:prstGeom prst="rect">
            <a:avLst/>
          </a:prstGeom>
        </p:spPr>
      </p:pic>
      <p:sp>
        <p:nvSpPr>
          <p:cNvPr id="6" name="Text Placeholder 1">
            <a:extLst>
              <a:ext uri="{FF2B5EF4-FFF2-40B4-BE49-F238E27FC236}">
                <a16:creationId xmlns:a16="http://schemas.microsoft.com/office/drawing/2014/main" id="{346ED5C3-8C47-4110-ADCF-17B2DD43EAA0}"/>
              </a:ext>
            </a:extLst>
          </p:cNvPr>
          <p:cNvSpPr txBox="1">
            <a:spLocks/>
          </p:cNvSpPr>
          <p:nvPr/>
        </p:nvSpPr>
        <p:spPr>
          <a:xfrm>
            <a:off x="5379029" y="1522840"/>
            <a:ext cx="6318524" cy="2499146"/>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1487" indent="-457200">
              <a:spcBef>
                <a:spcPts val="0"/>
              </a:spcBef>
              <a:buClr>
                <a:schemeClr val="accent6">
                  <a:lumMod val="60000"/>
                  <a:lumOff val="40000"/>
                </a:schemeClr>
              </a:buClr>
              <a:buSzPts val="2000"/>
              <a:buFont typeface="Noto Sans Symbols"/>
              <a:buChar char="▪"/>
            </a:pPr>
            <a:r>
              <a:rPr lang="en-US" b="1" dirty="0">
                <a:solidFill>
                  <a:schemeClr val="dk1"/>
                </a:solidFill>
                <a:latin typeface="Calibri"/>
                <a:cs typeface="Calibri"/>
              </a:rPr>
              <a:t>Business Challenges</a:t>
            </a:r>
          </a:p>
          <a:p>
            <a:pPr marL="471487" indent="-457200">
              <a:spcBef>
                <a:spcPts val="0"/>
              </a:spcBef>
              <a:buClr>
                <a:schemeClr val="accent6">
                  <a:lumMod val="60000"/>
                  <a:lumOff val="40000"/>
                </a:schemeClr>
              </a:buClr>
              <a:buSzPts val="2000"/>
              <a:buFont typeface="Noto Sans Symbols"/>
              <a:buChar char="▪"/>
            </a:pPr>
            <a:endParaRPr lang="en-US" sz="1000" dirty="0">
              <a:solidFill>
                <a:schemeClr val="dk1"/>
              </a:solidFill>
              <a:latin typeface="Calibri"/>
              <a:cs typeface="Calibri"/>
            </a:endParaRPr>
          </a:p>
          <a:p>
            <a:pPr marL="742950" lvl="1" indent="-285750">
              <a:buSzPct val="60000"/>
              <a:buFont typeface="Wingdings" panose="05000000000000000000" pitchFamily="2" charset="2"/>
              <a:buChar char="§"/>
            </a:pPr>
            <a:r>
              <a:rPr lang="en-US" sz="1800" dirty="0">
                <a:highlight>
                  <a:srgbClr val="FFFF00"/>
                </a:highlight>
              </a:rPr>
              <a:t>Runaway cloud costs</a:t>
            </a:r>
          </a:p>
          <a:p>
            <a:pPr marL="742950" lvl="1" indent="-285750">
              <a:buSzPct val="60000"/>
              <a:buFont typeface="Wingdings" panose="05000000000000000000" pitchFamily="2" charset="2"/>
              <a:buChar char="§"/>
            </a:pPr>
            <a:r>
              <a:rPr lang="en-US" sz="1800" dirty="0">
                <a:highlight>
                  <a:srgbClr val="FFFF00"/>
                </a:highlight>
              </a:rPr>
              <a:t>Inability to measure SLAs and usage for chargeback</a:t>
            </a:r>
          </a:p>
          <a:p>
            <a:pPr marL="742950" lvl="1" indent="-285750">
              <a:buSzPct val="60000"/>
              <a:buFont typeface="Wingdings" panose="05000000000000000000" pitchFamily="2" charset="2"/>
              <a:buChar char="§"/>
            </a:pPr>
            <a:r>
              <a:rPr lang="en-US" sz="1800" dirty="0"/>
              <a:t>High cost of maintaining multiple tools</a:t>
            </a:r>
          </a:p>
          <a:p>
            <a:pPr marL="742950" lvl="1" indent="-285750">
              <a:buSzPct val="60000"/>
              <a:buFont typeface="Wingdings" panose="05000000000000000000" pitchFamily="2" charset="2"/>
              <a:buChar char="§"/>
            </a:pPr>
            <a:r>
              <a:rPr lang="en-US" sz="1800" dirty="0"/>
              <a:t>Poor performance effecting customer satisfaction</a:t>
            </a:r>
          </a:p>
          <a:p>
            <a:pPr marL="742950" lvl="1" indent="-285750">
              <a:buSzPct val="60000"/>
              <a:buFont typeface="Wingdings" panose="05000000000000000000" pitchFamily="2" charset="2"/>
              <a:buChar char="§"/>
            </a:pPr>
            <a:r>
              <a:rPr lang="en-US" sz="1800" dirty="0"/>
              <a:t>High cost of system outages</a:t>
            </a:r>
          </a:p>
          <a:p>
            <a:pPr marL="742950" lvl="1" indent="-285750">
              <a:buSzPct val="60000"/>
              <a:buFont typeface="Wingdings" panose="05000000000000000000" pitchFamily="2" charset="2"/>
              <a:buChar char="§"/>
            </a:pPr>
            <a:endParaRPr lang="en-US" sz="1800" dirty="0"/>
          </a:p>
        </p:txBody>
      </p:sp>
      <p:sp>
        <p:nvSpPr>
          <p:cNvPr id="7" name="TextBox 6">
            <a:extLst>
              <a:ext uri="{FF2B5EF4-FFF2-40B4-BE49-F238E27FC236}">
                <a16:creationId xmlns:a16="http://schemas.microsoft.com/office/drawing/2014/main" id="{42AE3E66-526B-44DC-BD60-FD259A9C9C63}"/>
              </a:ext>
            </a:extLst>
          </p:cNvPr>
          <p:cNvSpPr txBox="1"/>
          <p:nvPr/>
        </p:nvSpPr>
        <p:spPr>
          <a:xfrm>
            <a:off x="5379027" y="4151689"/>
            <a:ext cx="6318524" cy="2277547"/>
          </a:xfrm>
          <a:prstGeom prst="rect">
            <a:avLst/>
          </a:prstGeom>
          <a:noFill/>
        </p:spPr>
        <p:txBody>
          <a:bodyPr wrap="square">
            <a:spAutoFit/>
          </a:bodyPr>
          <a:lstStyle/>
          <a:p>
            <a:pPr marL="471487" indent="-457200">
              <a:spcBef>
                <a:spcPts val="0"/>
              </a:spcBef>
              <a:buClr>
                <a:schemeClr val="accent6">
                  <a:lumMod val="60000"/>
                  <a:lumOff val="40000"/>
                </a:schemeClr>
              </a:buClr>
              <a:buSzPts val="2000"/>
              <a:buFont typeface="Noto Sans Symbols"/>
              <a:buChar char="▪"/>
            </a:pPr>
            <a:r>
              <a:rPr lang="en-US" sz="2400" b="1" dirty="0">
                <a:solidFill>
                  <a:schemeClr val="dk1"/>
                </a:solidFill>
                <a:latin typeface="Calibri"/>
                <a:cs typeface="Calibri"/>
              </a:rPr>
              <a:t>Technical Challenges</a:t>
            </a:r>
          </a:p>
          <a:p>
            <a:pPr marL="471487" indent="-457200">
              <a:spcBef>
                <a:spcPts val="0"/>
              </a:spcBef>
              <a:buClr>
                <a:schemeClr val="accent6">
                  <a:lumMod val="60000"/>
                  <a:lumOff val="40000"/>
                </a:schemeClr>
              </a:buClr>
              <a:buSzPts val="2000"/>
              <a:buFont typeface="Noto Sans Symbols"/>
              <a:buChar char="▪"/>
            </a:pPr>
            <a:endParaRPr lang="en-US" sz="1000" dirty="0">
              <a:solidFill>
                <a:schemeClr val="dk1"/>
              </a:solidFill>
              <a:latin typeface="Calibri"/>
              <a:cs typeface="Calibri"/>
            </a:endParaRPr>
          </a:p>
          <a:p>
            <a:pPr marL="742950" lvl="1" indent="-285750">
              <a:buSzPct val="60000"/>
              <a:buFont typeface="Wingdings" panose="05000000000000000000" pitchFamily="2" charset="2"/>
              <a:buChar char="§"/>
            </a:pPr>
            <a:r>
              <a:rPr lang="en-US" dirty="0">
                <a:highlight>
                  <a:srgbClr val="FFFF00"/>
                </a:highlight>
              </a:rPr>
              <a:t>Inability to right-size workloads that are over provisioned</a:t>
            </a:r>
          </a:p>
          <a:p>
            <a:pPr marL="742950" lvl="1" indent="-285750">
              <a:buSzPct val="60000"/>
              <a:buFont typeface="Wingdings" panose="05000000000000000000" pitchFamily="2" charset="2"/>
              <a:buChar char="§"/>
            </a:pPr>
            <a:r>
              <a:rPr lang="en-US" dirty="0">
                <a:solidFill>
                  <a:schemeClr val="tx1"/>
                </a:solidFill>
                <a:highlight>
                  <a:srgbClr val="FFFF00"/>
                </a:highlight>
              </a:rPr>
              <a:t>Find and fix problems faster</a:t>
            </a:r>
          </a:p>
          <a:p>
            <a:pPr marL="742950" lvl="1" indent="-285750">
              <a:buSzPct val="60000"/>
              <a:buFont typeface="Wingdings" panose="05000000000000000000" pitchFamily="2" charset="2"/>
              <a:buChar char="§"/>
            </a:pPr>
            <a:r>
              <a:rPr lang="en-US" dirty="0"/>
              <a:t>Lack of a single effective monitoring tool that covers the full stack and can be used by the entire DevOps team </a:t>
            </a:r>
          </a:p>
          <a:p>
            <a:pPr marL="742950" lvl="1" indent="-285750">
              <a:buSzPct val="60000"/>
              <a:buFont typeface="Wingdings" panose="05000000000000000000" pitchFamily="2" charset="2"/>
              <a:buChar char="§"/>
            </a:pPr>
            <a:r>
              <a:rPr lang="en-US" dirty="0"/>
              <a:t>Meet SLOs &amp; SLAs during and after cloud migration</a:t>
            </a:r>
          </a:p>
          <a:p>
            <a:pPr marL="742950" lvl="1" indent="-285750">
              <a:buSzPct val="60000"/>
              <a:buFont typeface="Wingdings" panose="05000000000000000000" pitchFamily="2" charset="2"/>
              <a:buChar char="§"/>
            </a:pPr>
            <a:r>
              <a:rPr lang="en-US" dirty="0"/>
              <a:t>Visibility into infrastructure and applications</a:t>
            </a:r>
            <a:endParaRPr lang="en-US" sz="1800" dirty="0"/>
          </a:p>
        </p:txBody>
      </p:sp>
      <p:grpSp>
        <p:nvGrpSpPr>
          <p:cNvPr id="8" name="Group 7">
            <a:extLst>
              <a:ext uri="{FF2B5EF4-FFF2-40B4-BE49-F238E27FC236}">
                <a16:creationId xmlns:a16="http://schemas.microsoft.com/office/drawing/2014/main" id="{9E597649-11AC-4ED8-AC90-E768021BAA38}"/>
              </a:ext>
            </a:extLst>
          </p:cNvPr>
          <p:cNvGrpSpPr/>
          <p:nvPr/>
        </p:nvGrpSpPr>
        <p:grpSpPr>
          <a:xfrm>
            <a:off x="4135954" y="4151689"/>
            <a:ext cx="1243075" cy="1243075"/>
            <a:chOff x="3894298" y="3546291"/>
            <a:chExt cx="1243075" cy="1243075"/>
          </a:xfrm>
        </p:grpSpPr>
        <p:sp>
          <p:nvSpPr>
            <p:cNvPr id="9" name="Oval 8">
              <a:extLst>
                <a:ext uri="{FF2B5EF4-FFF2-40B4-BE49-F238E27FC236}">
                  <a16:creationId xmlns:a16="http://schemas.microsoft.com/office/drawing/2014/main" id="{3783C2E1-7FA4-4038-90EC-E7B8A804D9D1}"/>
                </a:ext>
              </a:extLst>
            </p:cNvPr>
            <p:cNvSpPr/>
            <p:nvPr/>
          </p:nvSpPr>
          <p:spPr>
            <a:xfrm>
              <a:off x="3894298" y="3546291"/>
              <a:ext cx="1243075" cy="1243075"/>
            </a:xfrm>
            <a:prstGeom prst="ellipse">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phic 9" descr="Blueprint outline">
              <a:extLst>
                <a:ext uri="{FF2B5EF4-FFF2-40B4-BE49-F238E27FC236}">
                  <a16:creationId xmlns:a16="http://schemas.microsoft.com/office/drawing/2014/main" id="{B81D0A62-CF2A-47BD-BFF2-075507E4574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058636" y="3710629"/>
              <a:ext cx="914400" cy="914400"/>
            </a:xfrm>
            <a:prstGeom prst="rect">
              <a:avLst/>
            </a:prstGeom>
          </p:spPr>
        </p:pic>
      </p:grpSp>
      <p:grpSp>
        <p:nvGrpSpPr>
          <p:cNvPr id="11" name="Group 10">
            <a:extLst>
              <a:ext uri="{FF2B5EF4-FFF2-40B4-BE49-F238E27FC236}">
                <a16:creationId xmlns:a16="http://schemas.microsoft.com/office/drawing/2014/main" id="{49B415DA-943B-49D3-A583-E71B615B1C25}"/>
              </a:ext>
            </a:extLst>
          </p:cNvPr>
          <p:cNvGrpSpPr/>
          <p:nvPr/>
        </p:nvGrpSpPr>
        <p:grpSpPr>
          <a:xfrm>
            <a:off x="4135954" y="1534435"/>
            <a:ext cx="1243075" cy="1243075"/>
            <a:chOff x="3894298" y="1153580"/>
            <a:chExt cx="1243075" cy="1243075"/>
          </a:xfrm>
        </p:grpSpPr>
        <p:sp>
          <p:nvSpPr>
            <p:cNvPr id="12" name="Oval 11">
              <a:extLst>
                <a:ext uri="{FF2B5EF4-FFF2-40B4-BE49-F238E27FC236}">
                  <a16:creationId xmlns:a16="http://schemas.microsoft.com/office/drawing/2014/main" id="{03FE3050-2E14-4C60-A21F-D5DF90B686E2}"/>
                </a:ext>
              </a:extLst>
            </p:cNvPr>
            <p:cNvSpPr/>
            <p:nvPr/>
          </p:nvSpPr>
          <p:spPr>
            <a:xfrm>
              <a:off x="3894298" y="1153580"/>
              <a:ext cx="1243075" cy="1243075"/>
            </a:xfrm>
            <a:prstGeom prst="ellipse">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descr="Handshake outline">
              <a:extLst>
                <a:ext uri="{FF2B5EF4-FFF2-40B4-BE49-F238E27FC236}">
                  <a16:creationId xmlns:a16="http://schemas.microsoft.com/office/drawing/2014/main" id="{5CD23288-3E43-4CF2-97D3-6D783D6E1FB1}"/>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058636" y="1318572"/>
              <a:ext cx="914400" cy="914400"/>
            </a:xfrm>
            <a:prstGeom prst="rect">
              <a:avLst/>
            </a:prstGeom>
          </p:spPr>
        </p:pic>
      </p:grpSp>
      <p:sp>
        <p:nvSpPr>
          <p:cNvPr id="15" name="Title 2">
            <a:extLst>
              <a:ext uri="{FF2B5EF4-FFF2-40B4-BE49-F238E27FC236}">
                <a16:creationId xmlns:a16="http://schemas.microsoft.com/office/drawing/2014/main" id="{F07574CC-124A-1643-BB17-9EE52506A3FA}"/>
              </a:ext>
            </a:extLst>
          </p:cNvPr>
          <p:cNvSpPr txBox="1">
            <a:spLocks/>
          </p:cNvSpPr>
          <p:nvPr/>
        </p:nvSpPr>
        <p:spPr>
          <a:xfrm>
            <a:off x="3281465" y="238188"/>
            <a:ext cx="8910535" cy="7588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t>Survey Results</a:t>
            </a:r>
          </a:p>
          <a:p>
            <a:r>
              <a:rPr lang="en-US" sz="2800" i="1" dirty="0">
                <a:latin typeface="+mn-lt"/>
              </a:rPr>
              <a:t>What we learned</a:t>
            </a:r>
            <a:endParaRPr lang="en-GB" sz="2800" i="1" dirty="0">
              <a:latin typeface="+mn-lt"/>
            </a:endParaRPr>
          </a:p>
        </p:txBody>
      </p:sp>
      <p:sp>
        <p:nvSpPr>
          <p:cNvPr id="16" name="Oval 15">
            <a:extLst>
              <a:ext uri="{FF2B5EF4-FFF2-40B4-BE49-F238E27FC236}">
                <a16:creationId xmlns:a16="http://schemas.microsoft.com/office/drawing/2014/main" id="{697A55FE-981E-2247-B207-7040D71E1A45}"/>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D</a:t>
            </a:r>
          </a:p>
        </p:txBody>
      </p:sp>
    </p:spTree>
    <p:extLst>
      <p:ext uri="{BB962C8B-B14F-4D97-AF65-F5344CB8AC3E}">
        <p14:creationId xmlns:p14="http://schemas.microsoft.com/office/powerpoint/2010/main" val="86548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5CF7368-F21E-2049-B00B-4B30ECCCEC49}"/>
              </a:ext>
            </a:extLst>
          </p:cNvPr>
          <p:cNvSpPr txBox="1">
            <a:spLocks/>
          </p:cNvSpPr>
          <p:nvPr/>
        </p:nvSpPr>
        <p:spPr>
          <a:xfrm>
            <a:off x="291904" y="1610188"/>
            <a:ext cx="7453602" cy="42062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78" indent="-338650">
              <a:buSzPts val="1400"/>
            </a:pPr>
            <a:r>
              <a:rPr lang="en-US" sz="2400" dirty="0"/>
              <a:t>Are you able to control the performance and usage of your workloads?</a:t>
            </a:r>
          </a:p>
          <a:p>
            <a:pPr marL="457178" indent="-338650">
              <a:buSzPts val="1400"/>
            </a:pPr>
            <a:r>
              <a:rPr lang="en-US" sz="2400" dirty="0"/>
              <a:t>Can you identify and resolve problems before they effect customer satisfaction?</a:t>
            </a:r>
          </a:p>
          <a:p>
            <a:pPr marL="457178" indent="-338650">
              <a:buSzPts val="1400"/>
            </a:pPr>
            <a:r>
              <a:rPr lang="en-US" sz="2400" dirty="0"/>
              <a:t>Are you able to optimize your growing cloud spend by understanding unused infrastructure and overprovisioned workloads?</a:t>
            </a:r>
          </a:p>
          <a:p>
            <a:pPr marL="457178" indent="-338650">
              <a:buSzPts val="1400"/>
            </a:pPr>
            <a:r>
              <a:rPr lang="en-US" sz="2400" dirty="0"/>
              <a:t>Are you able to monitor all your IT infrastructure on-premises and in the cloud?</a:t>
            </a:r>
          </a:p>
          <a:p>
            <a:pPr marL="457178" indent="-338650">
              <a:buSzPts val="1400"/>
            </a:pPr>
            <a:r>
              <a:rPr lang="en-US" sz="2400" dirty="0"/>
              <a:t>Do you have actionable intelligence on insider threats?</a:t>
            </a:r>
          </a:p>
        </p:txBody>
      </p:sp>
      <p:sp>
        <p:nvSpPr>
          <p:cNvPr id="5" name="Title 2">
            <a:extLst>
              <a:ext uri="{FF2B5EF4-FFF2-40B4-BE49-F238E27FC236}">
                <a16:creationId xmlns:a16="http://schemas.microsoft.com/office/drawing/2014/main" id="{D50B0AAB-B2E3-3F47-A187-397B8F304DA6}"/>
              </a:ext>
            </a:extLst>
          </p:cNvPr>
          <p:cNvSpPr txBox="1">
            <a:spLocks/>
          </p:cNvSpPr>
          <p:nvPr/>
        </p:nvSpPr>
        <p:spPr>
          <a:xfrm>
            <a:off x="291904" y="394816"/>
            <a:ext cx="8910535" cy="7588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mn-lt"/>
              </a:rPr>
              <a:t>Qualifying Opportunities</a:t>
            </a:r>
          </a:p>
        </p:txBody>
      </p:sp>
    </p:spTree>
    <p:extLst>
      <p:ext uri="{BB962C8B-B14F-4D97-AF65-F5344CB8AC3E}">
        <p14:creationId xmlns:p14="http://schemas.microsoft.com/office/powerpoint/2010/main" val="994864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ECE265-3F69-471A-AF5B-2877CB0CC068}"/>
              </a:ext>
            </a:extLst>
          </p:cNvPr>
          <p:cNvSpPr>
            <a:spLocks noGrp="1"/>
          </p:cNvSpPr>
          <p:nvPr>
            <p:ph type="title"/>
          </p:nvPr>
        </p:nvSpPr>
        <p:spPr>
          <a:xfrm>
            <a:off x="512859" y="175716"/>
            <a:ext cx="7407308" cy="758874"/>
          </a:xfrm>
        </p:spPr>
        <p:txBody>
          <a:bodyPr>
            <a:normAutofit/>
          </a:bodyPr>
          <a:lstStyle/>
          <a:p>
            <a:r>
              <a:rPr lang="en-GB" sz="3600" b="1" dirty="0" err="1">
                <a:latin typeface="+mn-lt"/>
              </a:rPr>
              <a:t>LinkSource</a:t>
            </a:r>
            <a:r>
              <a:rPr lang="en-GB" sz="3600" b="1" dirty="0">
                <a:latin typeface="+mn-lt"/>
              </a:rPr>
              <a:t> Sales Workshop Agenda</a:t>
            </a:r>
          </a:p>
        </p:txBody>
      </p:sp>
      <p:pic>
        <p:nvPicPr>
          <p:cNvPr id="4" name="Picture 3">
            <a:extLst>
              <a:ext uri="{FF2B5EF4-FFF2-40B4-BE49-F238E27FC236}">
                <a16:creationId xmlns:a16="http://schemas.microsoft.com/office/drawing/2014/main" id="{13B2970A-D110-4DE1-92B9-63AE089A0BC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graphicFrame>
        <p:nvGraphicFramePr>
          <p:cNvPr id="5" name="Table 7">
            <a:extLst>
              <a:ext uri="{FF2B5EF4-FFF2-40B4-BE49-F238E27FC236}">
                <a16:creationId xmlns:a16="http://schemas.microsoft.com/office/drawing/2014/main" id="{260A379C-15D5-4DC8-97A5-231F1F72378A}"/>
              </a:ext>
            </a:extLst>
          </p:cNvPr>
          <p:cNvGraphicFramePr>
            <a:graphicFrameLocks noGrp="1"/>
          </p:cNvGraphicFramePr>
          <p:nvPr>
            <p:extLst>
              <p:ext uri="{D42A27DB-BD31-4B8C-83A1-F6EECF244321}">
                <p14:modId xmlns:p14="http://schemas.microsoft.com/office/powerpoint/2010/main" val="2275634673"/>
              </p:ext>
            </p:extLst>
          </p:nvPr>
        </p:nvGraphicFramePr>
        <p:xfrm>
          <a:off x="512859" y="1483528"/>
          <a:ext cx="7407308" cy="4419600"/>
        </p:xfrm>
        <a:graphic>
          <a:graphicData uri="http://schemas.openxmlformats.org/drawingml/2006/table">
            <a:tbl>
              <a:tblPr firstRow="1" bandRow="1">
                <a:tableStyleId>{E8034E78-7F5D-4C2E-B375-FC64B27BC917}</a:tableStyleId>
              </a:tblPr>
              <a:tblGrid>
                <a:gridCol w="1681165">
                  <a:extLst>
                    <a:ext uri="{9D8B030D-6E8A-4147-A177-3AD203B41FA5}">
                      <a16:colId xmlns:a16="http://schemas.microsoft.com/office/drawing/2014/main" val="1782185726"/>
                    </a:ext>
                  </a:extLst>
                </a:gridCol>
                <a:gridCol w="5726143">
                  <a:extLst>
                    <a:ext uri="{9D8B030D-6E8A-4147-A177-3AD203B41FA5}">
                      <a16:colId xmlns:a16="http://schemas.microsoft.com/office/drawing/2014/main" val="4153063176"/>
                    </a:ext>
                  </a:extLst>
                </a:gridCol>
              </a:tblGrid>
              <a:tr h="231664">
                <a:tc>
                  <a:txBody>
                    <a:bodyPr/>
                    <a:lstStyle/>
                    <a:p>
                      <a:r>
                        <a:rPr lang="en-GB" sz="2400" dirty="0">
                          <a:solidFill>
                            <a:schemeClr val="tx1"/>
                          </a:solidFill>
                        </a:rPr>
                        <a:t>Schedule</a:t>
                      </a:r>
                    </a:p>
                  </a:txBody>
                  <a:tcPr>
                    <a:solidFill>
                      <a:schemeClr val="bg1"/>
                    </a:solidFill>
                  </a:tcPr>
                </a:tc>
                <a:tc>
                  <a:txBody>
                    <a:bodyPr/>
                    <a:lstStyle/>
                    <a:p>
                      <a:r>
                        <a:rPr lang="en-GB" sz="2400" dirty="0">
                          <a:solidFill>
                            <a:schemeClr val="tx1"/>
                          </a:solidFill>
                        </a:rPr>
                        <a:t>Topic</a:t>
                      </a:r>
                    </a:p>
                  </a:txBody>
                  <a:tcPr>
                    <a:solidFill>
                      <a:schemeClr val="bg1"/>
                    </a:solidFill>
                  </a:tcPr>
                </a:tc>
                <a:extLst>
                  <a:ext uri="{0D108BD9-81ED-4DB2-BD59-A6C34878D82A}">
                    <a16:rowId xmlns:a16="http://schemas.microsoft.com/office/drawing/2014/main" val="2309522508"/>
                  </a:ext>
                </a:extLst>
              </a:tr>
              <a:tr h="5212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strike="noStrike" kern="1200" cap="none" dirty="0">
                          <a:solidFill>
                            <a:schemeClr val="tx1"/>
                          </a:solidFill>
                          <a:sym typeface="Calibri"/>
                        </a:rPr>
                        <a:t>9:00</a:t>
                      </a:r>
                      <a:r>
                        <a:rPr lang="en-US" sz="1600" b="1" kern="1200" dirty="0">
                          <a:solidFill>
                            <a:schemeClr val="tx1"/>
                          </a:solidFill>
                          <a:sym typeface="Calibri"/>
                        </a:rPr>
                        <a:t> – </a:t>
                      </a:r>
                      <a:r>
                        <a:rPr lang="en-US" sz="1600" b="1" u="none" strike="noStrike" kern="1200" cap="none" dirty="0">
                          <a:solidFill>
                            <a:schemeClr val="tx1"/>
                          </a:solidFill>
                          <a:sym typeface="Calibri"/>
                        </a:rPr>
                        <a:t>9:05</a:t>
                      </a:r>
                      <a:endParaRPr lang="en-GB" sz="1600" dirty="0">
                        <a:solidFill>
                          <a:schemeClr val="tx1"/>
                        </a:solidFill>
                      </a:endParaRPr>
                    </a:p>
                  </a:txBody>
                  <a:tcPr>
                    <a:solidFill>
                      <a:srgbClr val="D6ECE1"/>
                    </a:solidFill>
                  </a:tcPr>
                </a:tc>
                <a:tc>
                  <a:txBody>
                    <a:bodyPr/>
                    <a:lstStyle/>
                    <a:p>
                      <a:pPr marL="0" marR="0" lvl="0" indent="0" algn="l" rtl="0">
                        <a:lnSpc>
                          <a:spcPct val="100000"/>
                        </a:lnSpc>
                        <a:spcBef>
                          <a:spcPts val="0"/>
                        </a:spcBef>
                        <a:spcAft>
                          <a:spcPts val="0"/>
                        </a:spcAft>
                        <a:buClr>
                          <a:schemeClr val="dk1"/>
                        </a:buClr>
                        <a:buSzPts val="1800"/>
                        <a:buFont typeface="Calibri"/>
                        <a:buNone/>
                      </a:pPr>
                      <a:r>
                        <a:rPr lang="en-US" sz="1600" b="1" u="none" strike="noStrike" kern="1200" cap="none" dirty="0">
                          <a:solidFill>
                            <a:schemeClr val="tx1"/>
                          </a:solidFill>
                          <a:sym typeface="Calibri"/>
                        </a:rPr>
                        <a:t>Welcome</a:t>
                      </a:r>
                      <a:endParaRPr lang="en-US" sz="1600" kern="1200" dirty="0">
                        <a:solidFill>
                          <a:schemeClr val="tx1"/>
                        </a:solidFill>
                      </a:endParaRPr>
                    </a:p>
                    <a:p>
                      <a:pPr marL="285750" marR="0" lvl="0" indent="-285750" algn="l" rtl="0">
                        <a:lnSpc>
                          <a:spcPct val="100000"/>
                        </a:lnSpc>
                        <a:spcBef>
                          <a:spcPts val="0"/>
                        </a:spcBef>
                        <a:spcAft>
                          <a:spcPts val="0"/>
                        </a:spcAft>
                        <a:buClr>
                          <a:schemeClr val="dk1"/>
                        </a:buClr>
                        <a:buSzPts val="1800"/>
                        <a:buFont typeface="Arial"/>
                        <a:buChar char="•"/>
                      </a:pPr>
                      <a:r>
                        <a:rPr lang="en-US" sz="1600" u="none" strike="noStrike" kern="1200" cap="none" dirty="0">
                          <a:solidFill>
                            <a:schemeClr val="tx1"/>
                          </a:solidFill>
                          <a:sym typeface="Calibri"/>
                        </a:rPr>
                        <a:t>Introductions – CloudPro &amp; NetApp</a:t>
                      </a:r>
                      <a:endParaRPr lang="en-US" sz="1600" kern="1200" dirty="0">
                        <a:solidFill>
                          <a:schemeClr val="tx1"/>
                        </a:solidFill>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600" kern="1200" dirty="0">
                          <a:solidFill>
                            <a:schemeClr val="tx1"/>
                          </a:solidFill>
                          <a:sym typeface="Calibri"/>
                        </a:rPr>
                        <a:t>Sales Workshop </a:t>
                      </a:r>
                      <a:r>
                        <a:rPr lang="en-US" sz="1600" u="none" strike="noStrike" kern="1200" cap="none" dirty="0">
                          <a:solidFill>
                            <a:schemeClr val="tx1"/>
                          </a:solidFill>
                          <a:sym typeface="Calibri"/>
                        </a:rPr>
                        <a:t>Objectives</a:t>
                      </a:r>
                      <a:endParaRPr lang="en-GB" sz="1600" dirty="0">
                        <a:solidFill>
                          <a:schemeClr val="tx1"/>
                        </a:solidFill>
                      </a:endParaRPr>
                    </a:p>
                  </a:txBody>
                  <a:tcPr>
                    <a:solidFill>
                      <a:srgbClr val="D6ECE1"/>
                    </a:solidFill>
                  </a:tcPr>
                </a:tc>
                <a:extLst>
                  <a:ext uri="{0D108BD9-81ED-4DB2-BD59-A6C34878D82A}">
                    <a16:rowId xmlns:a16="http://schemas.microsoft.com/office/drawing/2014/main" val="3447183158"/>
                  </a:ext>
                </a:extLst>
              </a:tr>
              <a:tr h="2123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strike="noStrike" kern="1200" cap="none" dirty="0">
                          <a:solidFill>
                            <a:schemeClr val="tx1"/>
                          </a:solidFill>
                          <a:sym typeface="Calibri"/>
                        </a:rPr>
                        <a:t>9:05</a:t>
                      </a:r>
                      <a:r>
                        <a:rPr lang="en-US" sz="1600" b="1" kern="1200" dirty="0">
                          <a:solidFill>
                            <a:schemeClr val="tx1"/>
                          </a:solidFill>
                          <a:sym typeface="Calibri"/>
                        </a:rPr>
                        <a:t> – 9:15</a:t>
                      </a:r>
                      <a:endParaRPr lang="en-GB" sz="1600" dirty="0">
                        <a:solidFill>
                          <a:schemeClr val="tx1"/>
                        </a:solidFill>
                      </a:endParaRPr>
                    </a:p>
                  </a:txBody>
                  <a:tcPr/>
                </a:tc>
                <a:tc>
                  <a:txBody>
                    <a:bodyPr/>
                    <a:lstStyle/>
                    <a:p>
                      <a:pPr marL="0" marR="0" lvl="0" indent="0" algn="l" defTabSz="914400" rtl="0" eaLnBrk="1" latinLnBrk="0" hangingPunct="1">
                        <a:lnSpc>
                          <a:spcPct val="100000"/>
                        </a:lnSpc>
                        <a:spcBef>
                          <a:spcPts val="0"/>
                        </a:spcBef>
                        <a:spcAft>
                          <a:spcPts val="0"/>
                        </a:spcAft>
                        <a:buClr>
                          <a:schemeClr val="dk1"/>
                        </a:buClr>
                        <a:buSzPts val="1800"/>
                        <a:buFont typeface="Arial"/>
                        <a:buNone/>
                      </a:pPr>
                      <a:r>
                        <a:rPr lang="en-GB" sz="1600" b="1" u="none" strike="noStrike" kern="1200" cap="none" dirty="0">
                          <a:solidFill>
                            <a:schemeClr val="tx1"/>
                          </a:solidFill>
                          <a:latin typeface="+mn-lt"/>
                          <a:ea typeface="+mn-ea"/>
                          <a:cs typeface="+mn-cs"/>
                        </a:rPr>
                        <a:t>Why optimize your cloud?</a:t>
                      </a:r>
                    </a:p>
                    <a:p>
                      <a:pPr marL="285750" marR="0" lvl="0" indent="-285750" algn="l" defTabSz="914400" rtl="0" eaLnBrk="1" latinLnBrk="0" hangingPunct="1">
                        <a:lnSpc>
                          <a:spcPct val="100000"/>
                        </a:lnSpc>
                        <a:spcBef>
                          <a:spcPts val="0"/>
                        </a:spcBef>
                        <a:spcAft>
                          <a:spcPts val="0"/>
                        </a:spcAft>
                        <a:buClr>
                          <a:schemeClr val="dk1"/>
                        </a:buClr>
                        <a:buSzPts val="1800"/>
                        <a:buFont typeface="Arial" panose="020B0604020202020204" pitchFamily="34" charset="0"/>
                        <a:buChar char="•"/>
                      </a:pPr>
                      <a:r>
                        <a:rPr lang="en-GB" sz="1600" b="0" u="none" strike="noStrike" kern="1200" cap="none" dirty="0">
                          <a:solidFill>
                            <a:schemeClr val="tx1"/>
                          </a:solidFill>
                          <a:latin typeface="+mn-lt"/>
                          <a:ea typeface="+mn-ea"/>
                          <a:cs typeface="+mn-cs"/>
                        </a:rPr>
                        <a:t>Performance, cost savings &amp; security</a:t>
                      </a:r>
                    </a:p>
                  </a:txBody>
                  <a:tcPr/>
                </a:tc>
                <a:extLst>
                  <a:ext uri="{0D108BD9-81ED-4DB2-BD59-A6C34878D82A}">
                    <a16:rowId xmlns:a16="http://schemas.microsoft.com/office/drawing/2014/main" val="3062653843"/>
                  </a:ext>
                </a:extLst>
              </a:tr>
              <a:tr h="2123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strike="noStrike" kern="1200" cap="none" dirty="0">
                          <a:solidFill>
                            <a:schemeClr val="tx1"/>
                          </a:solidFill>
                          <a:sym typeface="Calibri"/>
                        </a:rPr>
                        <a:t>9:15</a:t>
                      </a:r>
                      <a:r>
                        <a:rPr lang="en-US" sz="1600" b="1" kern="1200" dirty="0">
                          <a:solidFill>
                            <a:schemeClr val="tx1"/>
                          </a:solidFill>
                          <a:sym typeface="Calibri"/>
                        </a:rPr>
                        <a:t> – 9:40</a:t>
                      </a:r>
                      <a:endParaRPr lang="en-GB" sz="1600" dirty="0">
                        <a:solidFill>
                          <a:schemeClr val="tx1"/>
                        </a:solidFill>
                      </a:endParaRPr>
                    </a:p>
                  </a:txBody>
                  <a:tcPr>
                    <a:solidFill>
                      <a:srgbClr val="D6ECE1"/>
                    </a:solidFill>
                  </a:tcPr>
                </a:tc>
                <a:tc>
                  <a:txBody>
                    <a:bodyPr/>
                    <a:lstStyle/>
                    <a:p>
                      <a:r>
                        <a:rPr lang="en-GB" sz="1600" b="1" dirty="0">
                          <a:solidFill>
                            <a:schemeClr val="tx1"/>
                          </a:solidFill>
                        </a:rPr>
                        <a:t>Taking control of your cloud</a:t>
                      </a:r>
                    </a:p>
                    <a:p>
                      <a:pPr marL="285750" indent="-285750">
                        <a:buFont typeface="Arial" panose="020B0604020202020204" pitchFamily="34" charset="0"/>
                        <a:buChar char="•"/>
                      </a:pPr>
                      <a:r>
                        <a:rPr lang="en-GB" sz="1600" b="0" dirty="0">
                          <a:solidFill>
                            <a:schemeClr val="tx1"/>
                          </a:solidFill>
                        </a:rPr>
                        <a:t>NetApp Cloud Insights</a:t>
                      </a:r>
                    </a:p>
                    <a:p>
                      <a:pPr marL="285750" indent="-285750">
                        <a:buFont typeface="Arial" panose="020B0604020202020204" pitchFamily="34" charset="0"/>
                        <a:buChar char="•"/>
                      </a:pPr>
                      <a:r>
                        <a:rPr lang="en-GB" sz="1600" b="0" dirty="0">
                          <a:solidFill>
                            <a:schemeClr val="tx1"/>
                          </a:solidFill>
                        </a:rPr>
                        <a:t>Monitoring &amp; Optimization</a:t>
                      </a:r>
                    </a:p>
                  </a:txBody>
                  <a:tcPr>
                    <a:solidFill>
                      <a:srgbClr val="D6ECE1"/>
                    </a:solidFill>
                  </a:tcPr>
                </a:tc>
                <a:extLst>
                  <a:ext uri="{0D108BD9-81ED-4DB2-BD59-A6C34878D82A}">
                    <a16:rowId xmlns:a16="http://schemas.microsoft.com/office/drawing/2014/main" val="3973193142"/>
                  </a:ext>
                </a:extLst>
              </a:tr>
              <a:tr h="2123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strike="noStrike" kern="1200" cap="none" dirty="0">
                          <a:solidFill>
                            <a:schemeClr val="tx1"/>
                          </a:solidFill>
                          <a:sym typeface="Calibri"/>
                        </a:rPr>
                        <a:t>9:40</a:t>
                      </a:r>
                      <a:r>
                        <a:rPr lang="en-US" sz="1600" b="1" kern="1200" dirty="0">
                          <a:solidFill>
                            <a:schemeClr val="tx1"/>
                          </a:solidFill>
                          <a:sym typeface="Calibri"/>
                        </a:rPr>
                        <a:t> – 9:50</a:t>
                      </a:r>
                      <a:endParaRPr lang="en-GB" sz="1600" dirty="0">
                        <a:solidFill>
                          <a:schemeClr val="tx1"/>
                        </a:solidFill>
                      </a:endParaRPr>
                    </a:p>
                  </a:txBody>
                  <a:tcPr/>
                </a:tc>
                <a:tc>
                  <a:txBody>
                    <a:bodyPr/>
                    <a:lstStyle/>
                    <a:p>
                      <a:r>
                        <a:rPr lang="en-GB" sz="1600" b="1" dirty="0">
                          <a:solidFill>
                            <a:schemeClr val="tx1"/>
                          </a:solidFill>
                        </a:rPr>
                        <a:t>Selling Cloud Insights</a:t>
                      </a:r>
                    </a:p>
                    <a:p>
                      <a:pPr marL="285750" indent="-285750">
                        <a:buFont typeface="Arial" panose="020B0604020202020204" pitchFamily="34" charset="0"/>
                        <a:buChar char="•"/>
                      </a:pPr>
                      <a:r>
                        <a:rPr lang="en-GB" sz="1600" b="0" dirty="0">
                          <a:solidFill>
                            <a:schemeClr val="tx1"/>
                          </a:solidFill>
                        </a:rPr>
                        <a:t>Target Customers</a:t>
                      </a:r>
                    </a:p>
                    <a:p>
                      <a:pPr marL="285750" indent="-285750">
                        <a:buFont typeface="Arial" panose="020B0604020202020204" pitchFamily="34" charset="0"/>
                        <a:buChar char="•"/>
                      </a:pPr>
                      <a:r>
                        <a:rPr lang="en-GB" sz="1600" b="0" dirty="0">
                          <a:solidFill>
                            <a:schemeClr val="tx1"/>
                          </a:solidFill>
                        </a:rPr>
                        <a:t>Cloud Optimization Workshop</a:t>
                      </a:r>
                    </a:p>
                    <a:p>
                      <a:pPr marL="285750" indent="-285750">
                        <a:buFont typeface="Arial" panose="020B0604020202020204" pitchFamily="34" charset="0"/>
                        <a:buChar char="•"/>
                      </a:pPr>
                      <a:r>
                        <a:rPr lang="en-GB" sz="1600" b="0" dirty="0">
                          <a:solidFill>
                            <a:schemeClr val="tx1"/>
                          </a:solidFill>
                        </a:rPr>
                        <a:t>POCs</a:t>
                      </a:r>
                    </a:p>
                  </a:txBody>
                  <a:tcPr/>
                </a:tc>
                <a:extLst>
                  <a:ext uri="{0D108BD9-81ED-4DB2-BD59-A6C34878D82A}">
                    <a16:rowId xmlns:a16="http://schemas.microsoft.com/office/drawing/2014/main" val="2126193744"/>
                  </a:ext>
                </a:extLst>
              </a:tr>
              <a:tr h="2123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strike="noStrike" kern="1200" cap="none" dirty="0">
                          <a:solidFill>
                            <a:schemeClr val="tx1"/>
                          </a:solidFill>
                          <a:sym typeface="Calibri"/>
                        </a:rPr>
                        <a:t>9:50</a:t>
                      </a:r>
                      <a:r>
                        <a:rPr lang="en-US" sz="1600" b="1" kern="1200" dirty="0">
                          <a:solidFill>
                            <a:schemeClr val="tx1"/>
                          </a:solidFill>
                          <a:sym typeface="Calibri"/>
                        </a:rPr>
                        <a:t> – 9:55</a:t>
                      </a:r>
                      <a:endParaRPr lang="en-GB" sz="1600" dirty="0">
                        <a:solidFill>
                          <a:schemeClr val="tx1"/>
                        </a:solidFill>
                      </a:endParaRPr>
                    </a:p>
                  </a:txBody>
                  <a:tcPr>
                    <a:solidFill>
                      <a:srgbClr val="D6ECE1"/>
                    </a:solidFill>
                  </a:tcPr>
                </a:tc>
                <a:tc>
                  <a:txBody>
                    <a:bodyPr/>
                    <a:lstStyle/>
                    <a:p>
                      <a:r>
                        <a:rPr lang="en-GB" sz="1600" b="1" dirty="0">
                          <a:solidFill>
                            <a:schemeClr val="tx1"/>
                          </a:solidFill>
                        </a:rPr>
                        <a:t>Nike By You</a:t>
                      </a:r>
                    </a:p>
                  </a:txBody>
                  <a:tcPr>
                    <a:solidFill>
                      <a:srgbClr val="D6ECE1"/>
                    </a:solidFill>
                  </a:tcPr>
                </a:tc>
                <a:extLst>
                  <a:ext uri="{0D108BD9-81ED-4DB2-BD59-A6C34878D82A}">
                    <a16:rowId xmlns:a16="http://schemas.microsoft.com/office/drawing/2014/main" val="3552929011"/>
                  </a:ext>
                </a:extLst>
              </a:tr>
              <a:tr h="2123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strike="noStrike" kern="1200" cap="none" dirty="0">
                          <a:solidFill>
                            <a:schemeClr val="tx1"/>
                          </a:solidFill>
                          <a:sym typeface="Calibri"/>
                        </a:rPr>
                        <a:t>9:55</a:t>
                      </a:r>
                      <a:r>
                        <a:rPr lang="en-US" sz="1600" b="1" kern="1200" dirty="0">
                          <a:solidFill>
                            <a:schemeClr val="tx1"/>
                          </a:solidFill>
                          <a:sym typeface="Calibri"/>
                        </a:rPr>
                        <a:t> – 10:00</a:t>
                      </a:r>
                      <a:endParaRPr lang="en-GB" sz="1600" dirty="0">
                        <a:solidFill>
                          <a:schemeClr val="tx1"/>
                        </a:solidFill>
                      </a:endParaRPr>
                    </a:p>
                  </a:txBody>
                  <a:tcPr/>
                </a:tc>
                <a:tc>
                  <a:txBody>
                    <a:bodyPr/>
                    <a:lstStyle/>
                    <a:p>
                      <a:r>
                        <a:rPr lang="en-GB" sz="1600" b="1" dirty="0">
                          <a:solidFill>
                            <a:schemeClr val="tx1"/>
                          </a:solidFill>
                        </a:rPr>
                        <a:t>Q &amp; A</a:t>
                      </a:r>
                    </a:p>
                  </a:txBody>
                  <a:tcPr/>
                </a:tc>
                <a:extLst>
                  <a:ext uri="{0D108BD9-81ED-4DB2-BD59-A6C34878D82A}">
                    <a16:rowId xmlns:a16="http://schemas.microsoft.com/office/drawing/2014/main" val="3278449601"/>
                  </a:ext>
                </a:extLst>
              </a:tr>
            </a:tbl>
          </a:graphicData>
        </a:graphic>
      </p:graphicFrame>
      <p:pic>
        <p:nvPicPr>
          <p:cNvPr id="7" name="Picture 6" descr="A picture containing footwear&#10;&#10;Description automatically generated">
            <a:extLst>
              <a:ext uri="{FF2B5EF4-FFF2-40B4-BE49-F238E27FC236}">
                <a16:creationId xmlns:a16="http://schemas.microsoft.com/office/drawing/2014/main" id="{62305D6C-EA75-4B78-976F-197ACA9AFA5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49841" y="5121231"/>
            <a:ext cx="506481" cy="506481"/>
          </a:xfrm>
          <a:prstGeom prst="rect">
            <a:avLst/>
          </a:prstGeom>
        </p:spPr>
      </p:pic>
      <p:sp>
        <p:nvSpPr>
          <p:cNvPr id="8" name="Oval 7">
            <a:extLst>
              <a:ext uri="{FF2B5EF4-FFF2-40B4-BE49-F238E27FC236}">
                <a16:creationId xmlns:a16="http://schemas.microsoft.com/office/drawing/2014/main" id="{50408B56-7733-FE40-A996-E96A2016662E}"/>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M</a:t>
            </a:r>
          </a:p>
        </p:txBody>
      </p:sp>
    </p:spTree>
    <p:extLst>
      <p:ext uri="{BB962C8B-B14F-4D97-AF65-F5344CB8AC3E}">
        <p14:creationId xmlns:p14="http://schemas.microsoft.com/office/powerpoint/2010/main" val="2060064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E9F2F3B-E7AD-8442-A6EC-E27EC667C662}"/>
              </a:ext>
            </a:extLst>
          </p:cNvPr>
          <p:cNvSpPr>
            <a:spLocks noGrp="1"/>
          </p:cNvSpPr>
          <p:nvPr>
            <p:ph type="title"/>
          </p:nvPr>
        </p:nvSpPr>
        <p:spPr>
          <a:xfrm>
            <a:off x="4005167" y="-37578"/>
            <a:ext cx="7859882" cy="1325563"/>
          </a:xfrm>
        </p:spPr>
        <p:txBody>
          <a:bodyPr>
            <a:normAutofit/>
          </a:bodyPr>
          <a:lstStyle/>
          <a:p>
            <a:r>
              <a:rPr lang="en-US" sz="3600" b="1" dirty="0"/>
              <a:t>Cloud Insights Optimization Workshop</a:t>
            </a:r>
          </a:p>
        </p:txBody>
      </p:sp>
      <p:pic>
        <p:nvPicPr>
          <p:cNvPr id="10" name="Picture 9">
            <a:extLst>
              <a:ext uri="{FF2B5EF4-FFF2-40B4-BE49-F238E27FC236}">
                <a16:creationId xmlns:a16="http://schemas.microsoft.com/office/drawing/2014/main" id="{EA9D43CC-4A10-754A-98B7-C7DEBD812A78}"/>
              </a:ext>
            </a:extLst>
          </p:cNvPr>
          <p:cNvPicPr>
            <a:picLocks noChangeAspect="1"/>
          </p:cNvPicPr>
          <p:nvPr/>
        </p:nvPicPr>
        <p:blipFill>
          <a:blip r:embed="rId2"/>
          <a:stretch>
            <a:fillRect/>
          </a:stretch>
        </p:blipFill>
        <p:spPr>
          <a:xfrm>
            <a:off x="5973332" y="1182325"/>
            <a:ext cx="3923552" cy="509183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376335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1414ECA-43F4-8F43-BA93-B518323FCB03}"/>
              </a:ext>
            </a:extLst>
          </p:cNvPr>
          <p:cNvSpPr>
            <a:spLocks noGrp="1"/>
          </p:cNvSpPr>
          <p:nvPr>
            <p:ph type="title"/>
          </p:nvPr>
        </p:nvSpPr>
        <p:spPr>
          <a:xfrm>
            <a:off x="314686" y="205838"/>
            <a:ext cx="8910535" cy="758874"/>
          </a:xfrm>
        </p:spPr>
        <p:txBody>
          <a:bodyPr>
            <a:normAutofit fontScale="90000"/>
          </a:bodyPr>
          <a:lstStyle/>
          <a:p>
            <a:r>
              <a:rPr lang="en-US" b="1" dirty="0" err="1"/>
              <a:t>LinkSource</a:t>
            </a:r>
            <a:r>
              <a:rPr lang="en-US" b="1" dirty="0"/>
              <a:t> Cloud Insights Resource Center</a:t>
            </a:r>
          </a:p>
        </p:txBody>
      </p:sp>
      <p:pic>
        <p:nvPicPr>
          <p:cNvPr id="4" name="Picture 3">
            <a:extLst>
              <a:ext uri="{FF2B5EF4-FFF2-40B4-BE49-F238E27FC236}">
                <a16:creationId xmlns:a16="http://schemas.microsoft.com/office/drawing/2014/main" id="{0F9D5FDF-1148-2448-B4A2-58B805AA197F}"/>
              </a:ext>
            </a:extLst>
          </p:cNvPr>
          <p:cNvPicPr>
            <a:picLocks noChangeAspect="1"/>
          </p:cNvPicPr>
          <p:nvPr/>
        </p:nvPicPr>
        <p:blipFill>
          <a:blip r:embed="rId2"/>
          <a:stretch>
            <a:fillRect/>
          </a:stretch>
        </p:blipFill>
        <p:spPr>
          <a:xfrm>
            <a:off x="1496662" y="1356354"/>
            <a:ext cx="9281787" cy="4974483"/>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40006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Customizable Social Media Kicks : Nike Photo ID">
            <a:extLst>
              <a:ext uri="{FF2B5EF4-FFF2-40B4-BE49-F238E27FC236}">
                <a16:creationId xmlns:a16="http://schemas.microsoft.com/office/drawing/2014/main" id="{D0B5295C-509B-4211-A28E-C0B7C951DE35}"/>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3588516" y="0"/>
            <a:ext cx="5014967" cy="689182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E5C50716-7558-4B19-8200-957F4A392B28}"/>
              </a:ext>
            </a:extLst>
          </p:cNvPr>
          <p:cNvGrpSpPr/>
          <p:nvPr/>
        </p:nvGrpSpPr>
        <p:grpSpPr>
          <a:xfrm>
            <a:off x="407466" y="3164641"/>
            <a:ext cx="2616266" cy="2533705"/>
            <a:chOff x="494075" y="3429000"/>
            <a:chExt cx="3265400" cy="3162356"/>
          </a:xfrm>
        </p:grpSpPr>
        <p:pic>
          <p:nvPicPr>
            <p:cNvPr id="6" name="Picture 5" descr="Shape&#10;&#10;Description automatically generated with medium confidence">
              <a:extLst>
                <a:ext uri="{FF2B5EF4-FFF2-40B4-BE49-F238E27FC236}">
                  <a16:creationId xmlns:a16="http://schemas.microsoft.com/office/drawing/2014/main" id="{EBC1E871-351B-4F39-8289-3BC8B9C1B1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4075" y="3429000"/>
              <a:ext cx="3265400" cy="1167381"/>
            </a:xfrm>
            <a:prstGeom prst="rect">
              <a:avLst/>
            </a:prstGeom>
          </p:spPr>
        </p:pic>
        <p:pic>
          <p:nvPicPr>
            <p:cNvPr id="9" name="Picture 8" descr="Text, logo&#10;&#10;Description automatically generated">
              <a:extLst>
                <a:ext uri="{FF2B5EF4-FFF2-40B4-BE49-F238E27FC236}">
                  <a16:creationId xmlns:a16="http://schemas.microsoft.com/office/drawing/2014/main" id="{69CA0CEB-A31B-4C40-AA51-F82A0D8815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4075" y="4876693"/>
              <a:ext cx="3265400" cy="1714663"/>
            </a:xfrm>
            <a:prstGeom prst="rect">
              <a:avLst/>
            </a:prstGeom>
          </p:spPr>
        </p:pic>
      </p:grpSp>
      <p:sp>
        <p:nvSpPr>
          <p:cNvPr id="27" name="Rectangle 26">
            <a:extLst>
              <a:ext uri="{FF2B5EF4-FFF2-40B4-BE49-F238E27FC236}">
                <a16:creationId xmlns:a16="http://schemas.microsoft.com/office/drawing/2014/main" id="{CDC3565C-AD3C-4D00-BD3C-17A3BAB6CE43}"/>
              </a:ext>
            </a:extLst>
          </p:cNvPr>
          <p:cNvSpPr/>
          <p:nvPr/>
        </p:nvSpPr>
        <p:spPr>
          <a:xfrm>
            <a:off x="8603483" y="-186377"/>
            <a:ext cx="3588517" cy="6891829"/>
          </a:xfrm>
          <a:prstGeom prst="rect">
            <a:avLst/>
          </a:prstGeom>
          <a:solidFill>
            <a:srgbClr val="D6ECE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solidFill>
                <a:schemeClr val="tx1"/>
              </a:solidFill>
            </a:endParaRPr>
          </a:p>
        </p:txBody>
      </p:sp>
      <p:pic>
        <p:nvPicPr>
          <p:cNvPr id="30" name="Picture 29">
            <a:extLst>
              <a:ext uri="{FF2B5EF4-FFF2-40B4-BE49-F238E27FC236}">
                <a16:creationId xmlns:a16="http://schemas.microsoft.com/office/drawing/2014/main" id="{E2CF783F-494E-45D4-8087-6632E70C492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360226" y="292330"/>
            <a:ext cx="2318915" cy="615882"/>
          </a:xfrm>
          <a:prstGeom prst="rect">
            <a:avLst/>
          </a:prstGeom>
        </p:spPr>
      </p:pic>
      <p:sp>
        <p:nvSpPr>
          <p:cNvPr id="8" name="Oval 7">
            <a:extLst>
              <a:ext uri="{FF2B5EF4-FFF2-40B4-BE49-F238E27FC236}">
                <a16:creationId xmlns:a16="http://schemas.microsoft.com/office/drawing/2014/main" id="{867FBAC8-5A53-C34E-AA8C-9B62A5D42B1F}"/>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M</a:t>
            </a:r>
          </a:p>
        </p:txBody>
      </p:sp>
      <p:sp>
        <p:nvSpPr>
          <p:cNvPr id="2" name="TextBox 1">
            <a:extLst>
              <a:ext uri="{FF2B5EF4-FFF2-40B4-BE49-F238E27FC236}">
                <a16:creationId xmlns:a16="http://schemas.microsoft.com/office/drawing/2014/main" id="{E637387A-85AC-CD46-A6E3-BD0BBCEEC3EC}"/>
              </a:ext>
            </a:extLst>
          </p:cNvPr>
          <p:cNvSpPr txBox="1"/>
          <p:nvPr/>
        </p:nvSpPr>
        <p:spPr>
          <a:xfrm>
            <a:off x="312874" y="5922934"/>
            <a:ext cx="3103222" cy="338554"/>
          </a:xfrm>
          <a:prstGeom prst="rect">
            <a:avLst/>
          </a:prstGeom>
          <a:noFill/>
        </p:spPr>
        <p:txBody>
          <a:bodyPr wrap="none" rtlCol="0">
            <a:spAutoFit/>
          </a:bodyPr>
          <a:lstStyle/>
          <a:p>
            <a:r>
              <a:rPr lang="en-US" sz="1600" dirty="0"/>
              <a:t>https://</a:t>
            </a:r>
            <a:r>
              <a:rPr lang="en-US" sz="1600" dirty="0" err="1"/>
              <a:t>www.nike.com</a:t>
            </a:r>
            <a:r>
              <a:rPr lang="en-US" sz="1600" dirty="0"/>
              <a:t>/</a:t>
            </a:r>
            <a:r>
              <a:rPr lang="en-US" sz="1600" dirty="0" err="1"/>
              <a:t>nike</a:t>
            </a:r>
            <a:r>
              <a:rPr lang="en-US" sz="1600" dirty="0"/>
              <a:t>-by-you</a:t>
            </a:r>
          </a:p>
        </p:txBody>
      </p:sp>
      <p:sp>
        <p:nvSpPr>
          <p:cNvPr id="3" name="TextBox 2">
            <a:extLst>
              <a:ext uri="{FF2B5EF4-FFF2-40B4-BE49-F238E27FC236}">
                <a16:creationId xmlns:a16="http://schemas.microsoft.com/office/drawing/2014/main" id="{A9358BA4-FF7C-314E-A587-DC17127C815A}"/>
              </a:ext>
            </a:extLst>
          </p:cNvPr>
          <p:cNvSpPr txBox="1"/>
          <p:nvPr/>
        </p:nvSpPr>
        <p:spPr>
          <a:xfrm>
            <a:off x="9111581" y="2466594"/>
            <a:ext cx="2572321" cy="1938992"/>
          </a:xfrm>
          <a:prstGeom prst="rect">
            <a:avLst/>
          </a:prstGeom>
          <a:noFill/>
        </p:spPr>
        <p:txBody>
          <a:bodyPr wrap="square" rtlCol="0">
            <a:spAutoFit/>
          </a:bodyPr>
          <a:lstStyle/>
          <a:p>
            <a:pPr algn="ctr"/>
            <a:r>
              <a:rPr lang="en-GB" sz="2400" dirty="0"/>
              <a:t>Custom Nikes</a:t>
            </a:r>
          </a:p>
          <a:p>
            <a:pPr algn="ctr"/>
            <a:r>
              <a:rPr lang="en-GB" sz="2400" dirty="0"/>
              <a:t>for </a:t>
            </a:r>
            <a:r>
              <a:rPr lang="en-GB" sz="2400" dirty="0" err="1"/>
              <a:t>LinkSource</a:t>
            </a:r>
            <a:r>
              <a:rPr lang="en-GB" sz="2400" dirty="0"/>
              <a:t> SR </a:t>
            </a:r>
          </a:p>
          <a:p>
            <a:pPr algn="ctr"/>
            <a:r>
              <a:rPr lang="en-GB" sz="2400" dirty="0"/>
              <a:t>for each</a:t>
            </a:r>
          </a:p>
          <a:p>
            <a:pPr algn="ctr"/>
            <a:r>
              <a:rPr lang="en-GB" sz="2400" dirty="0"/>
              <a:t>Cloud Insights POC</a:t>
            </a:r>
          </a:p>
          <a:p>
            <a:endParaRPr lang="en-US" sz="2400" dirty="0"/>
          </a:p>
        </p:txBody>
      </p:sp>
      <p:pic>
        <p:nvPicPr>
          <p:cNvPr id="12" name="Picture 11" descr="A picture containing footwear&#10;&#10;Description automatically generated">
            <a:extLst>
              <a:ext uri="{FF2B5EF4-FFF2-40B4-BE49-F238E27FC236}">
                <a16:creationId xmlns:a16="http://schemas.microsoft.com/office/drawing/2014/main" id="{2317C824-7AE4-E443-8F50-260AC34C2F2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549841" y="5121231"/>
            <a:ext cx="506481" cy="506481"/>
          </a:xfrm>
          <a:prstGeom prst="rect">
            <a:avLst/>
          </a:prstGeom>
        </p:spPr>
      </p:pic>
      <p:pic>
        <p:nvPicPr>
          <p:cNvPr id="13" name="Picture 12" descr="A picture containing footwear&#10;&#10;Description automatically generated">
            <a:extLst>
              <a:ext uri="{FF2B5EF4-FFF2-40B4-BE49-F238E27FC236}">
                <a16:creationId xmlns:a16="http://schemas.microsoft.com/office/drawing/2014/main" id="{8F9C3E40-DD25-A74C-84D7-5723E2AA8F9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953133" y="3696328"/>
            <a:ext cx="1028073" cy="1028073"/>
          </a:xfrm>
          <a:prstGeom prst="rect">
            <a:avLst/>
          </a:prstGeom>
        </p:spPr>
      </p:pic>
    </p:spTree>
    <p:extLst>
      <p:ext uri="{BB962C8B-B14F-4D97-AF65-F5344CB8AC3E}">
        <p14:creationId xmlns:p14="http://schemas.microsoft.com/office/powerpoint/2010/main" val="1623676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CD1CB0-1BD2-4165-9075-DB02373B900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867970"/>
            <a:ext cx="12191999" cy="3779789"/>
          </a:xfrm>
          <a:prstGeom prst="rect">
            <a:avLst/>
          </a:prstGeom>
        </p:spPr>
      </p:pic>
      <p:sp>
        <p:nvSpPr>
          <p:cNvPr id="3" name="Title 2">
            <a:extLst>
              <a:ext uri="{FF2B5EF4-FFF2-40B4-BE49-F238E27FC236}">
                <a16:creationId xmlns:a16="http://schemas.microsoft.com/office/drawing/2014/main" id="{C033494B-7C87-4047-9563-F9F69EE1AF3F}"/>
              </a:ext>
            </a:extLst>
          </p:cNvPr>
          <p:cNvSpPr>
            <a:spLocks noGrp="1"/>
          </p:cNvSpPr>
          <p:nvPr>
            <p:ph type="title"/>
          </p:nvPr>
        </p:nvSpPr>
        <p:spPr>
          <a:xfrm>
            <a:off x="6603666" y="1404938"/>
            <a:ext cx="4866440" cy="2852737"/>
          </a:xfrm>
        </p:spPr>
        <p:txBody>
          <a:bodyPr>
            <a:noAutofit/>
          </a:bodyPr>
          <a:lstStyle/>
          <a:p>
            <a:r>
              <a:rPr lang="en-GB" sz="7200" b="1" dirty="0">
                <a:latin typeface="+mn-lt"/>
              </a:rPr>
              <a:t>Q&amp;A Discussion</a:t>
            </a:r>
          </a:p>
        </p:txBody>
      </p:sp>
      <p:sp>
        <p:nvSpPr>
          <p:cNvPr id="2" name="Text Placeholder 1">
            <a:extLst>
              <a:ext uri="{FF2B5EF4-FFF2-40B4-BE49-F238E27FC236}">
                <a16:creationId xmlns:a16="http://schemas.microsoft.com/office/drawing/2014/main" id="{234DBB1B-AF74-4A85-BBB7-D8759C5A5E4D}"/>
              </a:ext>
            </a:extLst>
          </p:cNvPr>
          <p:cNvSpPr>
            <a:spLocks noGrp="1"/>
          </p:cNvSpPr>
          <p:nvPr>
            <p:ph type="body" idx="1"/>
          </p:nvPr>
        </p:nvSpPr>
        <p:spPr>
          <a:xfrm>
            <a:off x="6603666" y="4284663"/>
            <a:ext cx="4866440" cy="1500187"/>
          </a:xfrm>
        </p:spPr>
        <p:txBody>
          <a:bodyPr>
            <a:normAutofit/>
          </a:bodyPr>
          <a:lstStyle/>
          <a:p>
            <a:r>
              <a:rPr lang="en-GB" sz="3600" dirty="0">
                <a:solidFill>
                  <a:schemeClr val="tx1"/>
                </a:solidFill>
              </a:rPr>
              <a:t>Any Questions?</a:t>
            </a:r>
          </a:p>
        </p:txBody>
      </p:sp>
      <p:pic>
        <p:nvPicPr>
          <p:cNvPr id="8" name="Picture 7">
            <a:extLst>
              <a:ext uri="{FF2B5EF4-FFF2-40B4-BE49-F238E27FC236}">
                <a16:creationId xmlns:a16="http://schemas.microsoft.com/office/drawing/2014/main" id="{814F9FCB-5547-42B6-AFE1-2F7106D422C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87682" y="276288"/>
            <a:ext cx="2318915" cy="615882"/>
          </a:xfrm>
          <a:prstGeom prst="rect">
            <a:avLst/>
          </a:prstGeom>
        </p:spPr>
      </p:pic>
      <p:sp>
        <p:nvSpPr>
          <p:cNvPr id="6" name="Oval 5">
            <a:extLst>
              <a:ext uri="{FF2B5EF4-FFF2-40B4-BE49-F238E27FC236}">
                <a16:creationId xmlns:a16="http://schemas.microsoft.com/office/drawing/2014/main" id="{D14B4195-4B5A-D246-8784-353D60FBB673}"/>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M</a:t>
            </a:r>
          </a:p>
        </p:txBody>
      </p:sp>
    </p:spTree>
    <p:extLst>
      <p:ext uri="{BB962C8B-B14F-4D97-AF65-F5344CB8AC3E}">
        <p14:creationId xmlns:p14="http://schemas.microsoft.com/office/powerpoint/2010/main" val="1506062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C2928-0371-49A0-AD7F-0006394AAEA0}"/>
              </a:ext>
            </a:extLst>
          </p:cNvPr>
          <p:cNvSpPr>
            <a:spLocks noGrp="1"/>
          </p:cNvSpPr>
          <p:nvPr>
            <p:ph type="title"/>
          </p:nvPr>
        </p:nvSpPr>
        <p:spPr/>
        <p:txBody>
          <a:bodyPr>
            <a:normAutofit/>
          </a:bodyPr>
          <a:lstStyle/>
          <a:p>
            <a:r>
              <a:rPr lang="en-GB" sz="4000" b="1" dirty="0">
                <a:latin typeface="+mn-lt"/>
              </a:rPr>
              <a:t>Next Step</a:t>
            </a:r>
            <a:endParaRPr lang="en-GB" sz="4000" dirty="0"/>
          </a:p>
        </p:txBody>
      </p:sp>
      <p:sp>
        <p:nvSpPr>
          <p:cNvPr id="3" name="Text Placeholder 2">
            <a:extLst>
              <a:ext uri="{FF2B5EF4-FFF2-40B4-BE49-F238E27FC236}">
                <a16:creationId xmlns:a16="http://schemas.microsoft.com/office/drawing/2014/main" id="{92C86FB1-D980-46A0-B9C5-74908BD8D537}"/>
              </a:ext>
            </a:extLst>
          </p:cNvPr>
          <p:cNvSpPr>
            <a:spLocks noGrp="1"/>
          </p:cNvSpPr>
          <p:nvPr>
            <p:ph type="body" idx="1"/>
          </p:nvPr>
        </p:nvSpPr>
        <p:spPr>
          <a:xfrm>
            <a:off x="426267" y="3117388"/>
            <a:ext cx="7632035" cy="1325563"/>
          </a:xfrm>
        </p:spPr>
        <p:txBody>
          <a:bodyPr>
            <a:normAutofit/>
          </a:bodyPr>
          <a:lstStyle/>
          <a:p>
            <a:pPr defTabSz="1076325">
              <a:lnSpc>
                <a:spcPct val="100000"/>
              </a:lnSpc>
              <a:spcBef>
                <a:spcPts val="800"/>
              </a:spcBef>
            </a:pPr>
            <a:r>
              <a:rPr lang="en-GB" b="1" dirty="0">
                <a:solidFill>
                  <a:schemeClr val="tx1"/>
                </a:solidFill>
              </a:rPr>
              <a:t>Meet with Mike 	</a:t>
            </a:r>
            <a:r>
              <a:rPr lang="en-GB" dirty="0">
                <a:solidFill>
                  <a:schemeClr val="tx1"/>
                </a:solidFill>
              </a:rPr>
              <a:t>Plan client-specific CI sales campaign for 		target target accounts (30 mins)</a:t>
            </a:r>
          </a:p>
        </p:txBody>
      </p:sp>
      <p:pic>
        <p:nvPicPr>
          <p:cNvPr id="5" name="Picture 4">
            <a:extLst>
              <a:ext uri="{FF2B5EF4-FFF2-40B4-BE49-F238E27FC236}">
                <a16:creationId xmlns:a16="http://schemas.microsoft.com/office/drawing/2014/main" id="{91560EE7-6BDE-47E2-8892-8E7169CF217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87682" y="238188"/>
            <a:ext cx="2318915" cy="615882"/>
          </a:xfrm>
          <a:prstGeom prst="rect">
            <a:avLst/>
          </a:prstGeom>
        </p:spPr>
      </p:pic>
      <p:sp>
        <p:nvSpPr>
          <p:cNvPr id="8" name="Oval 7">
            <a:extLst>
              <a:ext uri="{FF2B5EF4-FFF2-40B4-BE49-F238E27FC236}">
                <a16:creationId xmlns:a16="http://schemas.microsoft.com/office/drawing/2014/main" id="{1F226047-01F1-DD40-89D3-9D8C44FFCD06}"/>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M</a:t>
            </a:r>
          </a:p>
        </p:txBody>
      </p:sp>
      <p:sp>
        <p:nvSpPr>
          <p:cNvPr id="9" name="TextBox 8">
            <a:extLst>
              <a:ext uri="{FF2B5EF4-FFF2-40B4-BE49-F238E27FC236}">
                <a16:creationId xmlns:a16="http://schemas.microsoft.com/office/drawing/2014/main" id="{19ECD4A3-1A17-4440-81A7-F5E185CD87FB}"/>
              </a:ext>
            </a:extLst>
          </p:cNvPr>
          <p:cNvSpPr txBox="1"/>
          <p:nvPr/>
        </p:nvSpPr>
        <p:spPr>
          <a:xfrm>
            <a:off x="2660780" y="4442951"/>
            <a:ext cx="3616375" cy="1569660"/>
          </a:xfrm>
          <a:prstGeom prst="rect">
            <a:avLst/>
          </a:prstGeom>
          <a:noFill/>
        </p:spPr>
        <p:txBody>
          <a:bodyPr wrap="none" rtlCol="0">
            <a:spAutoFit/>
          </a:bodyPr>
          <a:lstStyle/>
          <a:p>
            <a:pPr>
              <a:spcBef>
                <a:spcPts val="600"/>
              </a:spcBef>
            </a:pPr>
            <a:r>
              <a:rPr lang="en-US" b="1" dirty="0"/>
              <a:t>Mike Garcia - VP of Sales</a:t>
            </a:r>
          </a:p>
          <a:p>
            <a:pPr>
              <a:spcBef>
                <a:spcPts val="600"/>
              </a:spcBef>
            </a:pPr>
            <a:r>
              <a:rPr lang="en-US" sz="1400" b="1" dirty="0"/>
              <a:t>Email: </a:t>
            </a:r>
            <a:r>
              <a:rPr lang="en-US" sz="1200" dirty="0">
                <a:hlinkClick r:id="rId4"/>
              </a:rPr>
              <a:t>mike.garcia@cloudpro.services</a:t>
            </a:r>
            <a:endParaRPr lang="en-US" sz="1200" dirty="0"/>
          </a:p>
          <a:p>
            <a:pPr>
              <a:spcBef>
                <a:spcPts val="600"/>
              </a:spcBef>
            </a:pPr>
            <a:r>
              <a:rPr lang="en-US" sz="1400" b="1" dirty="0"/>
              <a:t>Mobile: </a:t>
            </a:r>
            <a:r>
              <a:rPr lang="en-US" sz="1400" dirty="0"/>
              <a:t>(408) 590-6949</a:t>
            </a:r>
          </a:p>
          <a:p>
            <a:pPr>
              <a:spcBef>
                <a:spcPts val="600"/>
              </a:spcBef>
            </a:pPr>
            <a:r>
              <a:rPr lang="en-US" sz="1400" b="1" dirty="0"/>
              <a:t>Calendly: </a:t>
            </a:r>
            <a:r>
              <a:rPr lang="en-US" sz="1200" dirty="0">
                <a:hlinkClick r:id="rId5"/>
              </a:rPr>
              <a:t>https://calendly.com/mike-garcia-cloudpro</a:t>
            </a:r>
            <a:r>
              <a:rPr lang="en-US" sz="1200" dirty="0"/>
              <a:t> </a:t>
            </a:r>
          </a:p>
          <a:p>
            <a:pPr>
              <a:spcBef>
                <a:spcPts val="600"/>
              </a:spcBef>
            </a:pPr>
            <a:endParaRPr lang="en-US" sz="1400" dirty="0"/>
          </a:p>
        </p:txBody>
      </p:sp>
      <p:pic>
        <p:nvPicPr>
          <p:cNvPr id="1026" name="Picture 2" descr="Michael Garcia">
            <a:extLst>
              <a:ext uri="{FF2B5EF4-FFF2-40B4-BE49-F238E27FC236}">
                <a16:creationId xmlns:a16="http://schemas.microsoft.com/office/drawing/2014/main" id="{5AF51D8C-7780-0743-9DD9-18D11994BE7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9513" t="22580" r="16270" b="7690"/>
          <a:stretch/>
        </p:blipFill>
        <p:spPr bwMode="auto">
          <a:xfrm>
            <a:off x="1785635" y="4527199"/>
            <a:ext cx="720524" cy="782388"/>
          </a:xfrm>
          <a:prstGeom prst="rect">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258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F044C5-84B5-4611-B0B9-594D5C223CC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5682" y="292330"/>
            <a:ext cx="2318915" cy="615882"/>
          </a:xfrm>
          <a:prstGeom prst="rect">
            <a:avLst/>
          </a:prstGeom>
        </p:spPr>
      </p:pic>
      <p:sp>
        <p:nvSpPr>
          <p:cNvPr id="4" name="Oval 3">
            <a:extLst>
              <a:ext uri="{FF2B5EF4-FFF2-40B4-BE49-F238E27FC236}">
                <a16:creationId xmlns:a16="http://schemas.microsoft.com/office/drawing/2014/main" id="{7131C595-BA88-5347-95E0-8A308CBA3E89}"/>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M</a:t>
            </a:r>
          </a:p>
        </p:txBody>
      </p:sp>
      <p:sp>
        <p:nvSpPr>
          <p:cNvPr id="2" name="TextBox 1">
            <a:extLst>
              <a:ext uri="{FF2B5EF4-FFF2-40B4-BE49-F238E27FC236}">
                <a16:creationId xmlns:a16="http://schemas.microsoft.com/office/drawing/2014/main" id="{477DD809-5C35-334E-8728-554E165A4E9A}"/>
              </a:ext>
            </a:extLst>
          </p:cNvPr>
          <p:cNvSpPr txBox="1"/>
          <p:nvPr/>
        </p:nvSpPr>
        <p:spPr>
          <a:xfrm>
            <a:off x="735674" y="1429687"/>
            <a:ext cx="7049687" cy="4955203"/>
          </a:xfrm>
          <a:prstGeom prst="rect">
            <a:avLst/>
          </a:prstGeom>
          <a:noFill/>
        </p:spPr>
        <p:txBody>
          <a:bodyPr wrap="none" rtlCol="0">
            <a:spAutoFit/>
          </a:bodyPr>
          <a:lstStyle/>
          <a:p>
            <a:pPr>
              <a:spcBef>
                <a:spcPts val="600"/>
              </a:spcBef>
            </a:pPr>
            <a:r>
              <a:rPr lang="en-US" sz="3600" b="1" dirty="0"/>
              <a:t>Mike Garcia - VP of Sales</a:t>
            </a:r>
          </a:p>
          <a:p>
            <a:pPr>
              <a:spcBef>
                <a:spcPts val="600"/>
              </a:spcBef>
            </a:pPr>
            <a:r>
              <a:rPr lang="en-US" sz="2800" b="1" dirty="0"/>
              <a:t>Email: </a:t>
            </a:r>
            <a:r>
              <a:rPr lang="en-US" sz="2400" dirty="0">
                <a:hlinkClick r:id="rId4"/>
              </a:rPr>
              <a:t>mike.garcia@cloudpro.services</a:t>
            </a:r>
            <a:endParaRPr lang="en-US" sz="2400" dirty="0"/>
          </a:p>
          <a:p>
            <a:pPr>
              <a:spcBef>
                <a:spcPts val="600"/>
              </a:spcBef>
            </a:pPr>
            <a:r>
              <a:rPr lang="en-US" sz="2800" b="1" dirty="0"/>
              <a:t>Mobile: </a:t>
            </a:r>
            <a:r>
              <a:rPr lang="en-US" sz="2800" dirty="0"/>
              <a:t>(408) 590-6949</a:t>
            </a:r>
          </a:p>
          <a:p>
            <a:pPr>
              <a:spcBef>
                <a:spcPts val="600"/>
              </a:spcBef>
            </a:pPr>
            <a:r>
              <a:rPr lang="en-US" sz="2800" b="1" dirty="0"/>
              <a:t>Calendly: </a:t>
            </a:r>
            <a:r>
              <a:rPr lang="en-US" sz="2400" dirty="0">
                <a:hlinkClick r:id="rId5"/>
              </a:rPr>
              <a:t>https://calendly.com/mike-garcia-cloudpro</a:t>
            </a:r>
            <a:r>
              <a:rPr lang="en-US" sz="2400" dirty="0"/>
              <a:t> </a:t>
            </a:r>
          </a:p>
          <a:p>
            <a:pPr>
              <a:spcBef>
                <a:spcPts val="600"/>
              </a:spcBef>
            </a:pPr>
            <a:endParaRPr lang="en-US" sz="2400" dirty="0"/>
          </a:p>
          <a:p>
            <a:pPr>
              <a:spcBef>
                <a:spcPts val="600"/>
              </a:spcBef>
            </a:pPr>
            <a:r>
              <a:rPr lang="en-US" sz="3600" b="1" dirty="0"/>
              <a:t>Doug Kryzan - CEO</a:t>
            </a:r>
          </a:p>
          <a:p>
            <a:pPr>
              <a:spcBef>
                <a:spcPts val="600"/>
              </a:spcBef>
            </a:pPr>
            <a:r>
              <a:rPr lang="en-US" sz="2800" b="1" dirty="0"/>
              <a:t>Email: </a:t>
            </a:r>
            <a:r>
              <a:rPr lang="en-US" sz="2400" dirty="0">
                <a:hlinkClick r:id="rId6"/>
              </a:rPr>
              <a:t>doug.kryzan@cloudpro.services</a:t>
            </a:r>
            <a:r>
              <a:rPr lang="en-US" sz="2400" dirty="0"/>
              <a:t> </a:t>
            </a:r>
          </a:p>
          <a:p>
            <a:pPr>
              <a:spcBef>
                <a:spcPts val="600"/>
              </a:spcBef>
            </a:pPr>
            <a:r>
              <a:rPr lang="en-US" sz="2800" b="1" dirty="0"/>
              <a:t>Mobile: </a:t>
            </a:r>
            <a:r>
              <a:rPr lang="en-US" sz="2800" dirty="0"/>
              <a:t>(650) 714-3882</a:t>
            </a:r>
          </a:p>
          <a:p>
            <a:pPr>
              <a:spcBef>
                <a:spcPts val="600"/>
              </a:spcBef>
            </a:pPr>
            <a:endParaRPr lang="en-US" sz="2800" dirty="0"/>
          </a:p>
        </p:txBody>
      </p:sp>
    </p:spTree>
    <p:extLst>
      <p:ext uri="{BB962C8B-B14F-4D97-AF65-F5344CB8AC3E}">
        <p14:creationId xmlns:p14="http://schemas.microsoft.com/office/powerpoint/2010/main" val="65697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F044C5-84B5-4611-B0B9-594D5C223CC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360226" y="292330"/>
            <a:ext cx="2318915" cy="615882"/>
          </a:xfrm>
          <a:prstGeom prst="rect">
            <a:avLst/>
          </a:prstGeom>
        </p:spPr>
      </p:pic>
      <p:sp>
        <p:nvSpPr>
          <p:cNvPr id="4" name="Oval 3">
            <a:extLst>
              <a:ext uri="{FF2B5EF4-FFF2-40B4-BE49-F238E27FC236}">
                <a16:creationId xmlns:a16="http://schemas.microsoft.com/office/drawing/2014/main" id="{7131C595-BA88-5347-95E0-8A308CBA3E89}"/>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M</a:t>
            </a:r>
          </a:p>
        </p:txBody>
      </p:sp>
    </p:spTree>
    <p:extLst>
      <p:ext uri="{BB962C8B-B14F-4D97-AF65-F5344CB8AC3E}">
        <p14:creationId xmlns:p14="http://schemas.microsoft.com/office/powerpoint/2010/main" val="3153506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44701-82C5-2D4F-9491-4D0E2C7EEA8B}"/>
              </a:ext>
            </a:extLst>
          </p:cNvPr>
          <p:cNvSpPr>
            <a:spLocks noGrp="1"/>
          </p:cNvSpPr>
          <p:nvPr>
            <p:ph type="title"/>
          </p:nvPr>
        </p:nvSpPr>
        <p:spPr>
          <a:xfrm>
            <a:off x="831850" y="2087810"/>
            <a:ext cx="10515600" cy="2018200"/>
          </a:xfrm>
        </p:spPr>
        <p:txBody>
          <a:bodyPr>
            <a:normAutofit/>
          </a:bodyPr>
          <a:lstStyle/>
          <a:p>
            <a:pPr algn="ctr"/>
            <a:r>
              <a:rPr lang="en-US" sz="8000" dirty="0"/>
              <a:t>Backup</a:t>
            </a:r>
          </a:p>
        </p:txBody>
      </p:sp>
    </p:spTree>
    <p:extLst>
      <p:ext uri="{BB962C8B-B14F-4D97-AF65-F5344CB8AC3E}">
        <p14:creationId xmlns:p14="http://schemas.microsoft.com/office/powerpoint/2010/main" val="7601689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C2928-0371-49A0-AD7F-0006394AAEA0}"/>
              </a:ext>
            </a:extLst>
          </p:cNvPr>
          <p:cNvSpPr>
            <a:spLocks noGrp="1"/>
          </p:cNvSpPr>
          <p:nvPr>
            <p:ph type="title"/>
          </p:nvPr>
        </p:nvSpPr>
        <p:spPr/>
        <p:txBody>
          <a:bodyPr>
            <a:normAutofit/>
          </a:bodyPr>
          <a:lstStyle/>
          <a:p>
            <a:r>
              <a:rPr lang="en-GB" sz="4000" b="1" dirty="0">
                <a:latin typeface="+mn-lt"/>
              </a:rPr>
              <a:t>Special thanks to</a:t>
            </a:r>
            <a:endParaRPr lang="en-GB" sz="4000" dirty="0"/>
          </a:p>
        </p:txBody>
      </p:sp>
      <p:sp>
        <p:nvSpPr>
          <p:cNvPr id="3" name="Text Placeholder 2">
            <a:extLst>
              <a:ext uri="{FF2B5EF4-FFF2-40B4-BE49-F238E27FC236}">
                <a16:creationId xmlns:a16="http://schemas.microsoft.com/office/drawing/2014/main" id="{92C86FB1-D980-46A0-B9C5-74908BD8D537}"/>
              </a:ext>
            </a:extLst>
          </p:cNvPr>
          <p:cNvSpPr>
            <a:spLocks noGrp="1"/>
          </p:cNvSpPr>
          <p:nvPr>
            <p:ph type="body" idx="1"/>
          </p:nvPr>
        </p:nvSpPr>
        <p:spPr>
          <a:xfrm>
            <a:off x="487682" y="3756991"/>
            <a:ext cx="7632035" cy="1424609"/>
          </a:xfrm>
        </p:spPr>
        <p:txBody>
          <a:bodyPr>
            <a:normAutofit/>
          </a:bodyPr>
          <a:lstStyle/>
          <a:p>
            <a:pPr defTabSz="1076325">
              <a:lnSpc>
                <a:spcPct val="110000"/>
              </a:lnSpc>
              <a:spcBef>
                <a:spcPts val="1600"/>
              </a:spcBef>
            </a:pPr>
            <a:r>
              <a:rPr lang="en-GB" sz="2200" b="1" dirty="0">
                <a:solidFill>
                  <a:schemeClr val="tx1"/>
                </a:solidFill>
              </a:rPr>
              <a:t>Paul </a:t>
            </a:r>
            <a:r>
              <a:rPr lang="en-GB" sz="2200" b="1" dirty="0" err="1">
                <a:solidFill>
                  <a:schemeClr val="tx1"/>
                </a:solidFill>
              </a:rPr>
              <a:t>Jezowski</a:t>
            </a:r>
            <a:r>
              <a:rPr lang="en-GB" sz="2200" b="1" dirty="0">
                <a:solidFill>
                  <a:schemeClr val="tx1"/>
                </a:solidFill>
              </a:rPr>
              <a:t>	</a:t>
            </a:r>
            <a:r>
              <a:rPr lang="en-GB" sz="2200" dirty="0">
                <a:solidFill>
                  <a:schemeClr val="tx1"/>
                </a:solidFill>
              </a:rPr>
              <a:t>NetApp Cloud Data Services Solution Architect</a:t>
            </a:r>
          </a:p>
          <a:p>
            <a:pPr defTabSz="1076325">
              <a:lnSpc>
                <a:spcPct val="110000"/>
              </a:lnSpc>
              <a:spcBef>
                <a:spcPts val="1600"/>
              </a:spcBef>
            </a:pPr>
            <a:r>
              <a:rPr lang="en-GB" sz="2200" b="1" dirty="0">
                <a:solidFill>
                  <a:schemeClr val="tx1"/>
                </a:solidFill>
              </a:rPr>
              <a:t>Mike Garcia</a:t>
            </a:r>
            <a:r>
              <a:rPr lang="en-GB" sz="2200" dirty="0">
                <a:solidFill>
                  <a:schemeClr val="tx1"/>
                </a:solidFill>
              </a:rPr>
              <a:t>	CloudPro VP of Sales</a:t>
            </a:r>
          </a:p>
        </p:txBody>
      </p:sp>
      <p:pic>
        <p:nvPicPr>
          <p:cNvPr id="5" name="Picture 4">
            <a:extLst>
              <a:ext uri="{FF2B5EF4-FFF2-40B4-BE49-F238E27FC236}">
                <a16:creationId xmlns:a16="http://schemas.microsoft.com/office/drawing/2014/main" id="{91560EE7-6BDE-47E2-8892-8E7169CF217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87682" y="238188"/>
            <a:ext cx="2318915" cy="615882"/>
          </a:xfrm>
          <a:prstGeom prst="rect">
            <a:avLst/>
          </a:prstGeom>
        </p:spPr>
      </p:pic>
      <p:pic>
        <p:nvPicPr>
          <p:cNvPr id="7" name="Picture 6" descr="A picture containing dark, night sky&#10;&#10;Description automatically generated">
            <a:extLst>
              <a:ext uri="{FF2B5EF4-FFF2-40B4-BE49-F238E27FC236}">
                <a16:creationId xmlns:a16="http://schemas.microsoft.com/office/drawing/2014/main" id="{D409A94B-F23D-48D2-950C-E8B3EE65731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93838" y="1769852"/>
            <a:ext cx="2548383" cy="444860"/>
          </a:xfrm>
          <a:prstGeom prst="rect">
            <a:avLst/>
          </a:prstGeom>
        </p:spPr>
      </p:pic>
      <p:sp>
        <p:nvSpPr>
          <p:cNvPr id="8" name="Oval 7">
            <a:extLst>
              <a:ext uri="{FF2B5EF4-FFF2-40B4-BE49-F238E27FC236}">
                <a16:creationId xmlns:a16="http://schemas.microsoft.com/office/drawing/2014/main" id="{1F226047-01F1-DD40-89D3-9D8C44FFCD06}"/>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M</a:t>
            </a:r>
          </a:p>
        </p:txBody>
      </p:sp>
    </p:spTree>
    <p:extLst>
      <p:ext uri="{BB962C8B-B14F-4D97-AF65-F5344CB8AC3E}">
        <p14:creationId xmlns:p14="http://schemas.microsoft.com/office/powerpoint/2010/main" val="40455405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93A75-F86E-42B0-B3B3-C8537CF23773}"/>
              </a:ext>
            </a:extLst>
          </p:cNvPr>
          <p:cNvSpPr>
            <a:spLocks noGrp="1"/>
          </p:cNvSpPr>
          <p:nvPr>
            <p:ph type="title"/>
          </p:nvPr>
        </p:nvSpPr>
        <p:spPr>
          <a:xfrm>
            <a:off x="6855770" y="197330"/>
            <a:ext cx="4807158" cy="1243075"/>
          </a:xfrm>
        </p:spPr>
        <p:txBody>
          <a:bodyPr>
            <a:normAutofit/>
          </a:bodyPr>
          <a:lstStyle/>
          <a:p>
            <a:r>
              <a:rPr lang="en-GB" sz="3200" b="1" dirty="0"/>
              <a:t>Your Business Accelerated</a:t>
            </a:r>
          </a:p>
        </p:txBody>
      </p:sp>
      <p:pic>
        <p:nvPicPr>
          <p:cNvPr id="17" name="Picture 16">
            <a:extLst>
              <a:ext uri="{FF2B5EF4-FFF2-40B4-BE49-F238E27FC236}">
                <a16:creationId xmlns:a16="http://schemas.microsoft.com/office/drawing/2014/main" id="{7A76B997-903C-4587-A7F1-37AAEA769C1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744036" y="515256"/>
            <a:ext cx="1881991" cy="499839"/>
          </a:xfrm>
          <a:prstGeom prst="rect">
            <a:avLst/>
          </a:prstGeom>
        </p:spPr>
      </p:pic>
      <p:grpSp>
        <p:nvGrpSpPr>
          <p:cNvPr id="41" name="Group 40">
            <a:extLst>
              <a:ext uri="{FF2B5EF4-FFF2-40B4-BE49-F238E27FC236}">
                <a16:creationId xmlns:a16="http://schemas.microsoft.com/office/drawing/2014/main" id="{142D5B1C-C655-4915-9783-32BEAE2573DF}"/>
              </a:ext>
            </a:extLst>
          </p:cNvPr>
          <p:cNvGrpSpPr/>
          <p:nvPr/>
        </p:nvGrpSpPr>
        <p:grpSpPr>
          <a:xfrm>
            <a:off x="4744036" y="2031581"/>
            <a:ext cx="6697964" cy="891933"/>
            <a:chOff x="4829797" y="1711410"/>
            <a:chExt cx="6697964" cy="891933"/>
          </a:xfrm>
        </p:grpSpPr>
        <p:sp>
          <p:nvSpPr>
            <p:cNvPr id="24" name="Freeform: Shape 23">
              <a:extLst>
                <a:ext uri="{FF2B5EF4-FFF2-40B4-BE49-F238E27FC236}">
                  <a16:creationId xmlns:a16="http://schemas.microsoft.com/office/drawing/2014/main" id="{25FEA88D-C82D-44AE-A455-8726789CE3D0}"/>
                </a:ext>
              </a:extLst>
            </p:cNvPr>
            <p:cNvSpPr/>
            <p:nvPr/>
          </p:nvSpPr>
          <p:spPr>
            <a:xfrm>
              <a:off x="5912858" y="1711410"/>
              <a:ext cx="5614903" cy="891933"/>
            </a:xfrm>
            <a:custGeom>
              <a:avLst/>
              <a:gdLst>
                <a:gd name="connsiteX0" fmla="*/ 0 w 2102414"/>
                <a:gd name="connsiteY0" fmla="*/ 0 h 891933"/>
                <a:gd name="connsiteX1" fmla="*/ 2102414 w 2102414"/>
                <a:gd name="connsiteY1" fmla="*/ 0 h 891933"/>
                <a:gd name="connsiteX2" fmla="*/ 2102414 w 2102414"/>
                <a:gd name="connsiteY2" fmla="*/ 891933 h 891933"/>
                <a:gd name="connsiteX3" fmla="*/ 0 w 2102414"/>
                <a:gd name="connsiteY3" fmla="*/ 891933 h 891933"/>
                <a:gd name="connsiteX4" fmla="*/ 0 w 2102414"/>
                <a:gd name="connsiteY4" fmla="*/ 0 h 891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2414" h="891933">
                  <a:moveTo>
                    <a:pt x="0" y="0"/>
                  </a:moveTo>
                  <a:lnTo>
                    <a:pt x="2102414" y="0"/>
                  </a:lnTo>
                  <a:lnTo>
                    <a:pt x="2102414" y="891933"/>
                  </a:lnTo>
                  <a:lnTo>
                    <a:pt x="0" y="8919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b="0" i="0" kern="1200" dirty="0"/>
                <a:t>Comprehensive portfolio of cloud consulting and engineering services</a:t>
              </a:r>
              <a:endParaRPr lang="en-US" kern="1200" dirty="0"/>
            </a:p>
          </p:txBody>
        </p:sp>
        <p:grpSp>
          <p:nvGrpSpPr>
            <p:cNvPr id="37" name="Group 36">
              <a:extLst>
                <a:ext uri="{FF2B5EF4-FFF2-40B4-BE49-F238E27FC236}">
                  <a16:creationId xmlns:a16="http://schemas.microsoft.com/office/drawing/2014/main" id="{EB320965-4B87-4465-9AA7-EC4D8930204D}"/>
                </a:ext>
              </a:extLst>
            </p:cNvPr>
            <p:cNvGrpSpPr/>
            <p:nvPr/>
          </p:nvGrpSpPr>
          <p:grpSpPr>
            <a:xfrm>
              <a:off x="4829797" y="1711410"/>
              <a:ext cx="891933" cy="891933"/>
              <a:chOff x="4829797" y="3520213"/>
              <a:chExt cx="891933" cy="891933"/>
            </a:xfrm>
          </p:grpSpPr>
          <p:sp>
            <p:nvSpPr>
              <p:cNvPr id="22" name="Oval 21">
                <a:extLst>
                  <a:ext uri="{FF2B5EF4-FFF2-40B4-BE49-F238E27FC236}">
                    <a16:creationId xmlns:a16="http://schemas.microsoft.com/office/drawing/2014/main" id="{2C958928-F517-422A-B3FD-53577159D602}"/>
                  </a:ext>
                </a:extLst>
              </p:cNvPr>
              <p:cNvSpPr/>
              <p:nvPr/>
            </p:nvSpPr>
            <p:spPr>
              <a:xfrm>
                <a:off x="4829797" y="3520213"/>
                <a:ext cx="891933" cy="891933"/>
              </a:xfrm>
              <a:prstGeom prst="ellipse">
                <a:avLst/>
              </a:prstGeom>
              <a:solidFill>
                <a:srgbClr val="FCD0B8"/>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20" name="Graphic 19" descr="Cloud outline">
                <a:extLst>
                  <a:ext uri="{FF2B5EF4-FFF2-40B4-BE49-F238E27FC236}">
                    <a16:creationId xmlns:a16="http://schemas.microsoft.com/office/drawing/2014/main" id="{F23F0991-0AC9-4EA2-9C98-4B53F4BD34AA}"/>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965770" y="3656186"/>
                <a:ext cx="619985" cy="619985"/>
              </a:xfrm>
              <a:prstGeom prst="rect">
                <a:avLst/>
              </a:prstGeom>
            </p:spPr>
          </p:pic>
        </p:grpSp>
      </p:grpSp>
      <p:grpSp>
        <p:nvGrpSpPr>
          <p:cNvPr id="43" name="Group 42">
            <a:extLst>
              <a:ext uri="{FF2B5EF4-FFF2-40B4-BE49-F238E27FC236}">
                <a16:creationId xmlns:a16="http://schemas.microsoft.com/office/drawing/2014/main" id="{B8E9E980-6944-4780-9968-1D38381DB58B}"/>
              </a:ext>
            </a:extLst>
          </p:cNvPr>
          <p:cNvGrpSpPr/>
          <p:nvPr/>
        </p:nvGrpSpPr>
        <p:grpSpPr>
          <a:xfrm>
            <a:off x="4744036" y="4576462"/>
            <a:ext cx="6697964" cy="891933"/>
            <a:chOff x="4829797" y="3835472"/>
            <a:chExt cx="6697964" cy="891933"/>
          </a:xfrm>
        </p:grpSpPr>
        <p:sp>
          <p:nvSpPr>
            <p:cNvPr id="30" name="Freeform: Shape 29">
              <a:extLst>
                <a:ext uri="{FF2B5EF4-FFF2-40B4-BE49-F238E27FC236}">
                  <a16:creationId xmlns:a16="http://schemas.microsoft.com/office/drawing/2014/main" id="{21533EC3-2988-4C85-BD9D-AC4772AA1A01}"/>
                </a:ext>
              </a:extLst>
            </p:cNvPr>
            <p:cNvSpPr/>
            <p:nvPr/>
          </p:nvSpPr>
          <p:spPr>
            <a:xfrm>
              <a:off x="5912859" y="3835472"/>
              <a:ext cx="5614902" cy="891933"/>
            </a:xfrm>
            <a:custGeom>
              <a:avLst/>
              <a:gdLst>
                <a:gd name="connsiteX0" fmla="*/ 0 w 2102414"/>
                <a:gd name="connsiteY0" fmla="*/ 0 h 891933"/>
                <a:gd name="connsiteX1" fmla="*/ 2102414 w 2102414"/>
                <a:gd name="connsiteY1" fmla="*/ 0 h 891933"/>
                <a:gd name="connsiteX2" fmla="*/ 2102414 w 2102414"/>
                <a:gd name="connsiteY2" fmla="*/ 891933 h 891933"/>
                <a:gd name="connsiteX3" fmla="*/ 0 w 2102414"/>
                <a:gd name="connsiteY3" fmla="*/ 891933 h 891933"/>
                <a:gd name="connsiteX4" fmla="*/ 0 w 2102414"/>
                <a:gd name="connsiteY4" fmla="*/ 0 h 891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2414" h="891933">
                  <a:moveTo>
                    <a:pt x="0" y="0"/>
                  </a:moveTo>
                  <a:lnTo>
                    <a:pt x="2102414" y="0"/>
                  </a:lnTo>
                  <a:lnTo>
                    <a:pt x="2102414" y="891933"/>
                  </a:lnTo>
                  <a:lnTo>
                    <a:pt x="0" y="8919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b="0" i="0" kern="1200" dirty="0"/>
                <a:t>High-quality cloud best practices and methodologies </a:t>
              </a:r>
              <a:r>
                <a:rPr lang="en-GB" dirty="0"/>
                <a:t>for your </a:t>
              </a:r>
              <a:r>
                <a:rPr lang="en-GB" b="0" i="0" kern="1200" dirty="0"/>
                <a:t>cloud optimization, integration, migration and assessment projects</a:t>
              </a:r>
              <a:endParaRPr lang="en-US" kern="1200" dirty="0"/>
            </a:p>
          </p:txBody>
        </p:sp>
        <p:grpSp>
          <p:nvGrpSpPr>
            <p:cNvPr id="38" name="Group 37">
              <a:extLst>
                <a:ext uri="{FF2B5EF4-FFF2-40B4-BE49-F238E27FC236}">
                  <a16:creationId xmlns:a16="http://schemas.microsoft.com/office/drawing/2014/main" id="{BA50AEE5-51BC-40C3-9740-A8D677315675}"/>
                </a:ext>
              </a:extLst>
            </p:cNvPr>
            <p:cNvGrpSpPr/>
            <p:nvPr/>
          </p:nvGrpSpPr>
          <p:grpSpPr>
            <a:xfrm>
              <a:off x="4829797" y="3835472"/>
              <a:ext cx="891933" cy="891933"/>
              <a:chOff x="4829797" y="4891311"/>
              <a:chExt cx="891933" cy="891933"/>
            </a:xfrm>
          </p:grpSpPr>
          <p:sp>
            <p:nvSpPr>
              <p:cNvPr id="28" name="Oval 27">
                <a:extLst>
                  <a:ext uri="{FF2B5EF4-FFF2-40B4-BE49-F238E27FC236}">
                    <a16:creationId xmlns:a16="http://schemas.microsoft.com/office/drawing/2014/main" id="{94B7C28D-A276-4F8C-A7DE-1967736EB8D8}"/>
                  </a:ext>
                </a:extLst>
              </p:cNvPr>
              <p:cNvSpPr/>
              <p:nvPr/>
            </p:nvSpPr>
            <p:spPr>
              <a:xfrm>
                <a:off x="4829797" y="4891311"/>
                <a:ext cx="891933" cy="891933"/>
              </a:xfrm>
              <a:prstGeom prst="ellipse">
                <a:avLst/>
              </a:prstGeom>
              <a:solidFill>
                <a:srgbClr val="FCD0B8"/>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34" name="Graphic 33" descr="Diploma roll outline">
                <a:extLst>
                  <a:ext uri="{FF2B5EF4-FFF2-40B4-BE49-F238E27FC236}">
                    <a16:creationId xmlns:a16="http://schemas.microsoft.com/office/drawing/2014/main" id="{0C1501F6-E19E-4DCE-B2AB-655A9E02108F}"/>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965770" y="5058912"/>
                <a:ext cx="619985" cy="619985"/>
              </a:xfrm>
              <a:prstGeom prst="rect">
                <a:avLst/>
              </a:prstGeom>
            </p:spPr>
          </p:pic>
        </p:grpSp>
      </p:grpSp>
      <p:grpSp>
        <p:nvGrpSpPr>
          <p:cNvPr id="42" name="Group 41">
            <a:extLst>
              <a:ext uri="{FF2B5EF4-FFF2-40B4-BE49-F238E27FC236}">
                <a16:creationId xmlns:a16="http://schemas.microsoft.com/office/drawing/2014/main" id="{1C74A911-438F-4750-B9A4-29E88829CFB1}"/>
              </a:ext>
            </a:extLst>
          </p:cNvPr>
          <p:cNvGrpSpPr/>
          <p:nvPr/>
        </p:nvGrpSpPr>
        <p:grpSpPr>
          <a:xfrm>
            <a:off x="4744036" y="3300514"/>
            <a:ext cx="6697964" cy="891933"/>
            <a:chOff x="4829797" y="2773441"/>
            <a:chExt cx="6697964" cy="891933"/>
          </a:xfrm>
        </p:grpSpPr>
        <p:sp>
          <p:nvSpPr>
            <p:cNvPr id="27" name="Freeform: Shape 26">
              <a:extLst>
                <a:ext uri="{FF2B5EF4-FFF2-40B4-BE49-F238E27FC236}">
                  <a16:creationId xmlns:a16="http://schemas.microsoft.com/office/drawing/2014/main" id="{83FF8DE8-CC94-43BB-9C59-E13F25448762}"/>
                </a:ext>
              </a:extLst>
            </p:cNvPr>
            <p:cNvSpPr/>
            <p:nvPr/>
          </p:nvSpPr>
          <p:spPr>
            <a:xfrm>
              <a:off x="5912859" y="2773441"/>
              <a:ext cx="5614902" cy="891933"/>
            </a:xfrm>
            <a:custGeom>
              <a:avLst/>
              <a:gdLst>
                <a:gd name="connsiteX0" fmla="*/ 0 w 2102414"/>
                <a:gd name="connsiteY0" fmla="*/ 0 h 891933"/>
                <a:gd name="connsiteX1" fmla="*/ 2102414 w 2102414"/>
                <a:gd name="connsiteY1" fmla="*/ 0 h 891933"/>
                <a:gd name="connsiteX2" fmla="*/ 2102414 w 2102414"/>
                <a:gd name="connsiteY2" fmla="*/ 891933 h 891933"/>
                <a:gd name="connsiteX3" fmla="*/ 0 w 2102414"/>
                <a:gd name="connsiteY3" fmla="*/ 891933 h 891933"/>
                <a:gd name="connsiteX4" fmla="*/ 0 w 2102414"/>
                <a:gd name="connsiteY4" fmla="*/ 0 h 891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2414" h="891933">
                  <a:moveTo>
                    <a:pt x="0" y="0"/>
                  </a:moveTo>
                  <a:lnTo>
                    <a:pt x="2102414" y="0"/>
                  </a:lnTo>
                  <a:lnTo>
                    <a:pt x="2102414" y="891933"/>
                  </a:lnTo>
                  <a:lnTo>
                    <a:pt x="0" y="8919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b="0" i="0" kern="1200" dirty="0"/>
                <a:t>Full spectrum of cloud expertise, skills, and certifications to quickly fill knowledge and resource gaps</a:t>
              </a:r>
              <a:endParaRPr lang="en-US" kern="1200" dirty="0"/>
            </a:p>
          </p:txBody>
        </p:sp>
        <p:grpSp>
          <p:nvGrpSpPr>
            <p:cNvPr id="40" name="Group 39">
              <a:extLst>
                <a:ext uri="{FF2B5EF4-FFF2-40B4-BE49-F238E27FC236}">
                  <a16:creationId xmlns:a16="http://schemas.microsoft.com/office/drawing/2014/main" id="{54848CD8-E07C-49E5-A8F7-C63B9A55AFE1}"/>
                </a:ext>
              </a:extLst>
            </p:cNvPr>
            <p:cNvGrpSpPr/>
            <p:nvPr/>
          </p:nvGrpSpPr>
          <p:grpSpPr>
            <a:xfrm>
              <a:off x="4829797" y="2773441"/>
              <a:ext cx="891933" cy="891933"/>
              <a:chOff x="8381604" y="3520213"/>
              <a:chExt cx="891933" cy="891933"/>
            </a:xfrm>
          </p:grpSpPr>
          <p:sp>
            <p:nvSpPr>
              <p:cNvPr id="25" name="Oval 24">
                <a:extLst>
                  <a:ext uri="{FF2B5EF4-FFF2-40B4-BE49-F238E27FC236}">
                    <a16:creationId xmlns:a16="http://schemas.microsoft.com/office/drawing/2014/main" id="{218FE22E-58D7-4654-8866-4A16459044AC}"/>
                  </a:ext>
                </a:extLst>
              </p:cNvPr>
              <p:cNvSpPr/>
              <p:nvPr/>
            </p:nvSpPr>
            <p:spPr>
              <a:xfrm>
                <a:off x="8381604" y="3520213"/>
                <a:ext cx="891933" cy="891933"/>
              </a:xfrm>
              <a:prstGeom prst="ellipse">
                <a:avLst/>
              </a:prstGeom>
              <a:solidFill>
                <a:srgbClr val="FCD0B8"/>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dirty="0"/>
              </a:p>
            </p:txBody>
          </p:sp>
          <p:pic>
            <p:nvPicPr>
              <p:cNvPr id="35" name="Graphic 34" descr="Head with gears outline">
                <a:extLst>
                  <a:ext uri="{FF2B5EF4-FFF2-40B4-BE49-F238E27FC236}">
                    <a16:creationId xmlns:a16="http://schemas.microsoft.com/office/drawing/2014/main" id="{E9FC3501-1ED1-4866-A08D-5679B878FF16}"/>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515409" y="3656186"/>
                <a:ext cx="619985" cy="619985"/>
              </a:xfrm>
              <a:prstGeom prst="rect">
                <a:avLst/>
              </a:prstGeom>
            </p:spPr>
          </p:pic>
        </p:grpSp>
      </p:grpSp>
      <p:sp>
        <p:nvSpPr>
          <p:cNvPr id="26" name="Oval 25">
            <a:extLst>
              <a:ext uri="{FF2B5EF4-FFF2-40B4-BE49-F238E27FC236}">
                <a16:creationId xmlns:a16="http://schemas.microsoft.com/office/drawing/2014/main" id="{2DA24FA2-6C84-AF4F-BE0E-C13AF7D44F27}"/>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D</a:t>
            </a:r>
          </a:p>
        </p:txBody>
      </p:sp>
    </p:spTree>
    <p:extLst>
      <p:ext uri="{BB962C8B-B14F-4D97-AF65-F5344CB8AC3E}">
        <p14:creationId xmlns:p14="http://schemas.microsoft.com/office/powerpoint/2010/main" val="2776830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52AB734-98D8-CA46-8D58-9882E5D4170E}"/>
              </a:ext>
            </a:extLst>
          </p:cNvPr>
          <p:cNvPicPr>
            <a:picLocks noChangeAspect="1"/>
          </p:cNvPicPr>
          <p:nvPr/>
        </p:nvPicPr>
        <p:blipFill>
          <a:blip r:embed="rId2"/>
          <a:stretch>
            <a:fillRect/>
          </a:stretch>
        </p:blipFill>
        <p:spPr>
          <a:xfrm>
            <a:off x="393700" y="1307435"/>
            <a:ext cx="11404600" cy="5448300"/>
          </a:xfrm>
          <a:prstGeom prst="rect">
            <a:avLst/>
          </a:prstGeom>
        </p:spPr>
      </p:pic>
      <p:sp>
        <p:nvSpPr>
          <p:cNvPr id="32" name="Title 2">
            <a:extLst>
              <a:ext uri="{FF2B5EF4-FFF2-40B4-BE49-F238E27FC236}">
                <a16:creationId xmlns:a16="http://schemas.microsoft.com/office/drawing/2014/main" id="{4BBEDF73-14AA-554F-99AB-7D873E00355A}"/>
              </a:ext>
            </a:extLst>
          </p:cNvPr>
          <p:cNvSpPr>
            <a:spLocks noGrp="1"/>
          </p:cNvSpPr>
          <p:nvPr>
            <p:ph type="title"/>
          </p:nvPr>
        </p:nvSpPr>
        <p:spPr>
          <a:xfrm>
            <a:off x="512859" y="175716"/>
            <a:ext cx="7407308" cy="758874"/>
          </a:xfrm>
        </p:spPr>
        <p:txBody>
          <a:bodyPr>
            <a:normAutofit/>
          </a:bodyPr>
          <a:lstStyle/>
          <a:p>
            <a:r>
              <a:rPr lang="en-GB" sz="3600" b="1" dirty="0">
                <a:latin typeface="+mn-lt"/>
              </a:rPr>
              <a:t>Ransomware in the news...</a:t>
            </a:r>
          </a:p>
        </p:txBody>
      </p:sp>
    </p:spTree>
    <p:extLst>
      <p:ext uri="{BB962C8B-B14F-4D97-AF65-F5344CB8AC3E}">
        <p14:creationId xmlns:p14="http://schemas.microsoft.com/office/powerpoint/2010/main" val="3726176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F226047-01F1-DD40-89D3-9D8C44FFCD06}"/>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D</a:t>
            </a:r>
          </a:p>
        </p:txBody>
      </p:sp>
      <p:sp>
        <p:nvSpPr>
          <p:cNvPr id="13" name="object 3">
            <a:extLst>
              <a:ext uri="{FF2B5EF4-FFF2-40B4-BE49-F238E27FC236}">
                <a16:creationId xmlns:a16="http://schemas.microsoft.com/office/drawing/2014/main" id="{A19056AE-0A1E-8142-B401-ED520EB4F58D}"/>
              </a:ext>
            </a:extLst>
          </p:cNvPr>
          <p:cNvSpPr txBox="1"/>
          <p:nvPr/>
        </p:nvSpPr>
        <p:spPr>
          <a:xfrm>
            <a:off x="6642922" y="1805428"/>
            <a:ext cx="4518660" cy="4170372"/>
          </a:xfrm>
          <a:prstGeom prst="rect">
            <a:avLst/>
          </a:prstGeom>
          <a:noFill/>
        </p:spPr>
        <p:txBody>
          <a:bodyPr wrap="square">
            <a:spAutoFit/>
          </a:bodyPr>
          <a:lstStyle>
            <a:defPPr>
              <a:defRPr lang="en-US"/>
            </a:defPPr>
            <a:lvl1pPr marL="471487" indent="-457200">
              <a:lnSpc>
                <a:spcPct val="90000"/>
              </a:lnSpc>
              <a:spcBef>
                <a:spcPts val="0"/>
              </a:spcBef>
              <a:buClr>
                <a:schemeClr val="accent6">
                  <a:lumMod val="60000"/>
                  <a:lumOff val="40000"/>
                </a:schemeClr>
              </a:buClr>
              <a:buSzPts val="2000"/>
              <a:buFont typeface="Noto Sans Symbols"/>
              <a:buChar char="▪"/>
              <a:defRPr sz="1600">
                <a:solidFill>
                  <a:schemeClr val="dk1"/>
                </a:solidFill>
                <a:latin typeface="Calibri"/>
                <a:cs typeface="Calibr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spcAft>
                <a:spcPts val="600"/>
              </a:spcAft>
            </a:pPr>
            <a:r>
              <a:rPr sz="2000" dirty="0"/>
              <a:t>Global cloud-led, data-centric software  company</a:t>
            </a:r>
          </a:p>
          <a:p>
            <a:pPr>
              <a:lnSpc>
                <a:spcPct val="100000"/>
              </a:lnSpc>
              <a:spcAft>
                <a:spcPts val="600"/>
              </a:spcAft>
            </a:pPr>
            <a:r>
              <a:rPr sz="2000" dirty="0"/>
              <a:t>Industry-leading software, systems,  and cloud services</a:t>
            </a:r>
          </a:p>
          <a:p>
            <a:pPr>
              <a:lnSpc>
                <a:spcPct val="100000"/>
              </a:lnSpc>
              <a:spcAft>
                <a:spcPts val="600"/>
              </a:spcAft>
            </a:pPr>
            <a:r>
              <a:rPr sz="2000" dirty="0"/>
              <a:t>Founded in 1992, headquartered in  San Jose, California</a:t>
            </a:r>
          </a:p>
          <a:p>
            <a:pPr>
              <a:lnSpc>
                <a:spcPct val="100000"/>
              </a:lnSpc>
              <a:spcAft>
                <a:spcPts val="600"/>
              </a:spcAft>
            </a:pPr>
            <a:r>
              <a:rPr sz="2000" dirty="0"/>
              <a:t>$5.74B FY21 revenue</a:t>
            </a:r>
          </a:p>
          <a:p>
            <a:pPr>
              <a:lnSpc>
                <a:spcPct val="100000"/>
              </a:lnSpc>
              <a:spcAft>
                <a:spcPts val="600"/>
              </a:spcAft>
            </a:pPr>
            <a:r>
              <a:rPr sz="2000" dirty="0"/>
              <a:t>11,000+ employees and 4,000+ partners  helping organizations thrive in a hybrid  multi-cloud world</a:t>
            </a:r>
          </a:p>
          <a:p>
            <a:pPr>
              <a:lnSpc>
                <a:spcPct val="100000"/>
              </a:lnSpc>
              <a:spcAft>
                <a:spcPts val="600"/>
              </a:spcAft>
            </a:pPr>
            <a:r>
              <a:rPr sz="2000" dirty="0"/>
              <a:t>Fortune 500 company (NASDAQ: NTA</a:t>
            </a:r>
            <a:r>
              <a:rPr lang="en-GB" sz="2000" dirty="0"/>
              <a:t>P)</a:t>
            </a:r>
            <a:endParaRPr sz="2000" dirty="0"/>
          </a:p>
        </p:txBody>
      </p:sp>
      <p:sp>
        <p:nvSpPr>
          <p:cNvPr id="15" name="object 29">
            <a:extLst>
              <a:ext uri="{FF2B5EF4-FFF2-40B4-BE49-F238E27FC236}">
                <a16:creationId xmlns:a16="http://schemas.microsoft.com/office/drawing/2014/main" id="{F300A15B-7996-D04C-AF12-D5B283EE7C1C}"/>
              </a:ext>
            </a:extLst>
          </p:cNvPr>
          <p:cNvSpPr txBox="1"/>
          <p:nvPr/>
        </p:nvSpPr>
        <p:spPr>
          <a:xfrm>
            <a:off x="3613246" y="437848"/>
            <a:ext cx="6686469" cy="444352"/>
          </a:xfrm>
          <a:prstGeom prst="rect">
            <a:avLst/>
          </a:prstGeom>
        </p:spPr>
        <p:txBody>
          <a:bodyPr vert="horz" wrap="square" lIns="0" tIns="13335" rIns="0" bIns="0" rtlCol="0">
            <a:spAutoFit/>
          </a:bodyPr>
          <a:lstStyle/>
          <a:p>
            <a:pPr marL="12700">
              <a:lnSpc>
                <a:spcPct val="100000"/>
              </a:lnSpc>
              <a:spcBef>
                <a:spcPts val="105"/>
              </a:spcBef>
            </a:pPr>
            <a:r>
              <a:rPr sz="2800" b="1" spc="-5" dirty="0">
                <a:latin typeface="Arial"/>
                <a:cs typeface="Arial"/>
              </a:rPr>
              <a:t>Industry-leading</a:t>
            </a:r>
            <a:r>
              <a:rPr sz="2800" b="1" spc="-55" dirty="0">
                <a:latin typeface="Arial"/>
                <a:cs typeface="Arial"/>
              </a:rPr>
              <a:t> </a:t>
            </a:r>
            <a:r>
              <a:rPr sz="2800" b="1" spc="-5" dirty="0">
                <a:latin typeface="Arial"/>
                <a:cs typeface="Arial"/>
              </a:rPr>
              <a:t>cloud</a:t>
            </a:r>
            <a:r>
              <a:rPr sz="2800" b="1" spc="-40" dirty="0">
                <a:latin typeface="Arial"/>
                <a:cs typeface="Arial"/>
              </a:rPr>
              <a:t> </a:t>
            </a:r>
            <a:r>
              <a:rPr sz="2800" b="1" spc="-5" dirty="0">
                <a:latin typeface="Arial"/>
                <a:cs typeface="Arial"/>
              </a:rPr>
              <a:t>services</a:t>
            </a:r>
            <a:endParaRPr sz="2800" dirty="0">
              <a:latin typeface="Arial"/>
              <a:cs typeface="Arial"/>
            </a:endParaRPr>
          </a:p>
        </p:txBody>
      </p:sp>
      <p:sp>
        <p:nvSpPr>
          <p:cNvPr id="36" name="TextBox 35">
            <a:extLst>
              <a:ext uri="{FF2B5EF4-FFF2-40B4-BE49-F238E27FC236}">
                <a16:creationId xmlns:a16="http://schemas.microsoft.com/office/drawing/2014/main" id="{BB0931E1-60B4-CE47-A299-361C6B0E0704}"/>
              </a:ext>
            </a:extLst>
          </p:cNvPr>
          <p:cNvSpPr txBox="1"/>
          <p:nvPr/>
        </p:nvSpPr>
        <p:spPr>
          <a:xfrm>
            <a:off x="581193" y="1801158"/>
            <a:ext cx="5548774" cy="1323439"/>
          </a:xfrm>
          <a:prstGeom prst="rect">
            <a:avLst/>
          </a:prstGeom>
          <a:noFill/>
        </p:spPr>
        <p:txBody>
          <a:bodyPr wrap="square" rtlCol="0">
            <a:spAutoFit/>
          </a:bodyPr>
          <a:lstStyle/>
          <a:p>
            <a:r>
              <a:rPr lang="en-US" sz="2000" dirty="0"/>
              <a:t>NetApp is a global cloud-led, data-centric software company that gives organizations everywhere  the freedom to put data to work in the  applications that elevate their business.</a:t>
            </a:r>
          </a:p>
        </p:txBody>
      </p:sp>
      <p:pic>
        <p:nvPicPr>
          <p:cNvPr id="32" name="Picture 31" descr="A picture containing dark, night sky&#10;&#10;Description automatically generated">
            <a:extLst>
              <a:ext uri="{FF2B5EF4-FFF2-40B4-BE49-F238E27FC236}">
                <a16:creationId xmlns:a16="http://schemas.microsoft.com/office/drawing/2014/main" id="{296FB95C-816A-4B72-994D-3FBCD9424D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100" y="437340"/>
            <a:ext cx="2548383" cy="444860"/>
          </a:xfrm>
          <a:prstGeom prst="rect">
            <a:avLst/>
          </a:prstGeom>
        </p:spPr>
      </p:pic>
      <p:grpSp>
        <p:nvGrpSpPr>
          <p:cNvPr id="2" name="Group 1">
            <a:extLst>
              <a:ext uri="{FF2B5EF4-FFF2-40B4-BE49-F238E27FC236}">
                <a16:creationId xmlns:a16="http://schemas.microsoft.com/office/drawing/2014/main" id="{EBCF4DFC-6883-4FA9-9AC6-A55B98C264DE}"/>
              </a:ext>
            </a:extLst>
          </p:cNvPr>
          <p:cNvGrpSpPr/>
          <p:nvPr/>
        </p:nvGrpSpPr>
        <p:grpSpPr>
          <a:xfrm>
            <a:off x="417278" y="3733404"/>
            <a:ext cx="5548774" cy="1400269"/>
            <a:chOff x="324765" y="3815068"/>
            <a:chExt cx="5925402" cy="1495314"/>
          </a:xfrm>
        </p:grpSpPr>
        <p:grpSp>
          <p:nvGrpSpPr>
            <p:cNvPr id="35" name="Group 34">
              <a:extLst>
                <a:ext uri="{FF2B5EF4-FFF2-40B4-BE49-F238E27FC236}">
                  <a16:creationId xmlns:a16="http://schemas.microsoft.com/office/drawing/2014/main" id="{80389B17-849D-4FBA-8D99-512097A0F38B}"/>
                </a:ext>
              </a:extLst>
            </p:cNvPr>
            <p:cNvGrpSpPr/>
            <p:nvPr/>
          </p:nvGrpSpPr>
          <p:grpSpPr>
            <a:xfrm>
              <a:off x="324765" y="3815068"/>
              <a:ext cx="1458007" cy="1470548"/>
              <a:chOff x="4552192" y="1711410"/>
              <a:chExt cx="1458007" cy="1470548"/>
            </a:xfrm>
          </p:grpSpPr>
          <p:sp>
            <p:nvSpPr>
              <p:cNvPr id="37" name="Freeform: Shape 12">
                <a:extLst>
                  <a:ext uri="{FF2B5EF4-FFF2-40B4-BE49-F238E27FC236}">
                    <a16:creationId xmlns:a16="http://schemas.microsoft.com/office/drawing/2014/main" id="{91A01BF2-04E4-41FC-B6D0-2003DA016241}"/>
                  </a:ext>
                </a:extLst>
              </p:cNvPr>
              <p:cNvSpPr/>
              <p:nvPr/>
            </p:nvSpPr>
            <p:spPr>
              <a:xfrm>
                <a:off x="4552192" y="2804506"/>
                <a:ext cx="1458007" cy="377452"/>
              </a:xfrm>
              <a:custGeom>
                <a:avLst/>
                <a:gdLst>
                  <a:gd name="connsiteX0" fmla="*/ 0 w 2102414"/>
                  <a:gd name="connsiteY0" fmla="*/ 0 h 891933"/>
                  <a:gd name="connsiteX1" fmla="*/ 2102414 w 2102414"/>
                  <a:gd name="connsiteY1" fmla="*/ 0 h 891933"/>
                  <a:gd name="connsiteX2" fmla="*/ 2102414 w 2102414"/>
                  <a:gd name="connsiteY2" fmla="*/ 891933 h 891933"/>
                  <a:gd name="connsiteX3" fmla="*/ 0 w 2102414"/>
                  <a:gd name="connsiteY3" fmla="*/ 891933 h 891933"/>
                  <a:gd name="connsiteX4" fmla="*/ 0 w 2102414"/>
                  <a:gd name="connsiteY4" fmla="*/ 0 h 891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2414" h="891933">
                    <a:moveTo>
                      <a:pt x="0" y="0"/>
                    </a:moveTo>
                    <a:lnTo>
                      <a:pt x="2102414" y="0"/>
                    </a:lnTo>
                    <a:lnTo>
                      <a:pt x="2102414" y="891933"/>
                    </a:lnTo>
                    <a:lnTo>
                      <a:pt x="0" y="8919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2700" marR="5080" indent="52705" algn="ctr">
                  <a:lnSpc>
                    <a:spcPts val="1250"/>
                  </a:lnSpc>
                  <a:spcBef>
                    <a:spcPts val="204"/>
                  </a:spcBef>
                </a:pPr>
                <a:r>
                  <a:rPr lang="en-GB" sz="1400" spc="-5" dirty="0">
                    <a:latin typeface="Arial"/>
                    <a:cs typeface="Arial"/>
                  </a:rPr>
                  <a:t>Cloud </a:t>
                </a:r>
              </a:p>
              <a:p>
                <a:pPr marL="12700" marR="5080" indent="52705" algn="ctr">
                  <a:lnSpc>
                    <a:spcPts val="1250"/>
                  </a:lnSpc>
                  <a:spcBef>
                    <a:spcPts val="204"/>
                  </a:spcBef>
                </a:pPr>
                <a:r>
                  <a:rPr lang="en-GB" sz="1400" spc="-5" dirty="0">
                    <a:latin typeface="Arial"/>
                    <a:cs typeface="Arial"/>
                  </a:rPr>
                  <a:t>S</a:t>
                </a:r>
                <a:r>
                  <a:rPr lang="en-GB" sz="1400" spc="5" dirty="0">
                    <a:latin typeface="Arial"/>
                    <a:cs typeface="Arial"/>
                  </a:rPr>
                  <a:t>t</a:t>
                </a:r>
                <a:r>
                  <a:rPr lang="en-GB" sz="1400" spc="-5" dirty="0">
                    <a:latin typeface="Arial"/>
                    <a:cs typeface="Arial"/>
                  </a:rPr>
                  <a:t>o</a:t>
                </a:r>
                <a:r>
                  <a:rPr lang="en-GB" sz="1400" dirty="0">
                    <a:latin typeface="Arial"/>
                    <a:cs typeface="Arial"/>
                  </a:rPr>
                  <a:t>r</a:t>
                </a:r>
                <a:r>
                  <a:rPr lang="en-GB" sz="1400" spc="-5" dirty="0">
                    <a:latin typeface="Arial"/>
                    <a:cs typeface="Arial"/>
                  </a:rPr>
                  <a:t>a</a:t>
                </a:r>
                <a:r>
                  <a:rPr lang="en-GB" sz="1400" spc="10" dirty="0">
                    <a:latin typeface="Arial"/>
                    <a:cs typeface="Arial"/>
                  </a:rPr>
                  <a:t>g</a:t>
                </a:r>
                <a:r>
                  <a:rPr lang="en-GB" sz="1400" dirty="0">
                    <a:latin typeface="Arial"/>
                    <a:cs typeface="Arial"/>
                  </a:rPr>
                  <a:t>e</a:t>
                </a:r>
              </a:p>
            </p:txBody>
          </p:sp>
          <p:grpSp>
            <p:nvGrpSpPr>
              <p:cNvPr id="38" name="Group 37">
                <a:extLst>
                  <a:ext uri="{FF2B5EF4-FFF2-40B4-BE49-F238E27FC236}">
                    <a16:creationId xmlns:a16="http://schemas.microsoft.com/office/drawing/2014/main" id="{E8D52363-BB2F-4C40-834D-8F2840ECC8F0}"/>
                  </a:ext>
                </a:extLst>
              </p:cNvPr>
              <p:cNvGrpSpPr/>
              <p:nvPr/>
            </p:nvGrpSpPr>
            <p:grpSpPr>
              <a:xfrm>
                <a:off x="4829797" y="1711410"/>
                <a:ext cx="891933" cy="891933"/>
                <a:chOff x="4829797" y="3520213"/>
                <a:chExt cx="891933" cy="891933"/>
              </a:xfrm>
            </p:grpSpPr>
            <p:sp>
              <p:nvSpPr>
                <p:cNvPr id="39" name="Oval 38">
                  <a:extLst>
                    <a:ext uri="{FF2B5EF4-FFF2-40B4-BE49-F238E27FC236}">
                      <a16:creationId xmlns:a16="http://schemas.microsoft.com/office/drawing/2014/main" id="{1011A92D-305F-4933-9FFD-E9EC1F9803ED}"/>
                    </a:ext>
                  </a:extLst>
                </p:cNvPr>
                <p:cNvSpPr/>
                <p:nvPr/>
              </p:nvSpPr>
              <p:spPr>
                <a:xfrm>
                  <a:off x="4829797" y="3520213"/>
                  <a:ext cx="891933" cy="891933"/>
                </a:xfrm>
                <a:prstGeom prst="ellipse">
                  <a:avLst/>
                </a:prstGeom>
                <a:solidFill>
                  <a:srgbClr val="D6ECE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1400"/>
                </a:p>
              </p:txBody>
            </p:sp>
            <p:pic>
              <p:nvPicPr>
                <p:cNvPr id="40" name="Graphic 39" descr="Database outline">
                  <a:extLst>
                    <a:ext uri="{FF2B5EF4-FFF2-40B4-BE49-F238E27FC236}">
                      <a16:creationId xmlns:a16="http://schemas.microsoft.com/office/drawing/2014/main" id="{AD42718A-F3D2-4A1B-A272-C70F91C60F6D}"/>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965770" y="3615242"/>
                  <a:ext cx="619985" cy="619985"/>
                </a:xfrm>
                <a:prstGeom prst="rect">
                  <a:avLst/>
                </a:prstGeom>
              </p:spPr>
            </p:pic>
          </p:grpSp>
        </p:grpSp>
        <p:grpSp>
          <p:nvGrpSpPr>
            <p:cNvPr id="41" name="Group 40">
              <a:extLst>
                <a:ext uri="{FF2B5EF4-FFF2-40B4-BE49-F238E27FC236}">
                  <a16:creationId xmlns:a16="http://schemas.microsoft.com/office/drawing/2014/main" id="{385F47A6-A15A-41D9-871D-6C639DE9B6A7}"/>
                </a:ext>
              </a:extLst>
            </p:cNvPr>
            <p:cNvGrpSpPr/>
            <p:nvPr/>
          </p:nvGrpSpPr>
          <p:grpSpPr>
            <a:xfrm>
              <a:off x="3337755" y="3815068"/>
              <a:ext cx="1274003" cy="1458036"/>
              <a:chOff x="4629449" y="3835472"/>
              <a:chExt cx="1274003" cy="1458036"/>
            </a:xfrm>
          </p:grpSpPr>
          <p:sp>
            <p:nvSpPr>
              <p:cNvPr id="42" name="Freeform: Shape 17">
                <a:extLst>
                  <a:ext uri="{FF2B5EF4-FFF2-40B4-BE49-F238E27FC236}">
                    <a16:creationId xmlns:a16="http://schemas.microsoft.com/office/drawing/2014/main" id="{453FE50D-F408-4A73-9101-70697963E52C}"/>
                  </a:ext>
                </a:extLst>
              </p:cNvPr>
              <p:cNvSpPr/>
              <p:nvPr/>
            </p:nvSpPr>
            <p:spPr>
              <a:xfrm>
                <a:off x="4629449" y="4941083"/>
                <a:ext cx="1274003" cy="352425"/>
              </a:xfrm>
              <a:custGeom>
                <a:avLst/>
                <a:gdLst>
                  <a:gd name="connsiteX0" fmla="*/ 0 w 2102414"/>
                  <a:gd name="connsiteY0" fmla="*/ 0 h 891933"/>
                  <a:gd name="connsiteX1" fmla="*/ 2102414 w 2102414"/>
                  <a:gd name="connsiteY1" fmla="*/ 0 h 891933"/>
                  <a:gd name="connsiteX2" fmla="*/ 2102414 w 2102414"/>
                  <a:gd name="connsiteY2" fmla="*/ 891933 h 891933"/>
                  <a:gd name="connsiteX3" fmla="*/ 0 w 2102414"/>
                  <a:gd name="connsiteY3" fmla="*/ 891933 h 891933"/>
                  <a:gd name="connsiteX4" fmla="*/ 0 w 2102414"/>
                  <a:gd name="connsiteY4" fmla="*/ 0 h 891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2414" h="891933">
                    <a:moveTo>
                      <a:pt x="0" y="0"/>
                    </a:moveTo>
                    <a:lnTo>
                      <a:pt x="2102414" y="0"/>
                    </a:lnTo>
                    <a:lnTo>
                      <a:pt x="2102414" y="891933"/>
                    </a:lnTo>
                    <a:lnTo>
                      <a:pt x="0" y="8919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2700" marR="5080" indent="63500" algn="ctr">
                  <a:lnSpc>
                    <a:spcPts val="1250"/>
                  </a:lnSpc>
                  <a:spcBef>
                    <a:spcPts val="204"/>
                  </a:spcBef>
                </a:pPr>
                <a:r>
                  <a:rPr lang="en-GB" sz="1400" spc="-5" dirty="0">
                    <a:latin typeface="Arial"/>
                    <a:cs typeface="Arial"/>
                  </a:rPr>
                  <a:t>Cloud </a:t>
                </a:r>
              </a:p>
              <a:p>
                <a:pPr marL="12700" marR="5080" indent="63500" algn="ctr">
                  <a:lnSpc>
                    <a:spcPts val="1250"/>
                  </a:lnSpc>
                  <a:spcBef>
                    <a:spcPts val="204"/>
                  </a:spcBef>
                </a:pPr>
                <a:r>
                  <a:rPr lang="en-GB" sz="1400" dirty="0">
                    <a:latin typeface="Arial"/>
                    <a:cs typeface="Arial"/>
                  </a:rPr>
                  <a:t>C</a:t>
                </a:r>
                <a:r>
                  <a:rPr lang="en-GB" sz="1400" spc="-5" dirty="0">
                    <a:latin typeface="Arial"/>
                    <a:cs typeface="Arial"/>
                  </a:rPr>
                  <a:t>on</a:t>
                </a:r>
                <a:r>
                  <a:rPr lang="en-GB" sz="1400" dirty="0">
                    <a:latin typeface="Arial"/>
                    <a:cs typeface="Arial"/>
                  </a:rPr>
                  <a:t>tr</a:t>
                </a:r>
                <a:r>
                  <a:rPr lang="en-GB" sz="1400" spc="-5" dirty="0">
                    <a:latin typeface="Arial"/>
                    <a:cs typeface="Arial"/>
                  </a:rPr>
                  <a:t>o</a:t>
                </a:r>
                <a:r>
                  <a:rPr lang="en-GB" sz="1400" spc="-10" dirty="0">
                    <a:latin typeface="Arial"/>
                    <a:cs typeface="Arial"/>
                  </a:rPr>
                  <a:t>l</a:t>
                </a:r>
                <a:r>
                  <a:rPr lang="en-GB" sz="1400" dirty="0">
                    <a:latin typeface="Arial"/>
                    <a:cs typeface="Arial"/>
                  </a:rPr>
                  <a:t>s</a:t>
                </a:r>
              </a:p>
            </p:txBody>
          </p:sp>
          <p:grpSp>
            <p:nvGrpSpPr>
              <p:cNvPr id="43" name="Group 42">
                <a:extLst>
                  <a:ext uri="{FF2B5EF4-FFF2-40B4-BE49-F238E27FC236}">
                    <a16:creationId xmlns:a16="http://schemas.microsoft.com/office/drawing/2014/main" id="{3BF01F89-B35B-4433-B9A4-CDA416D93EBD}"/>
                  </a:ext>
                </a:extLst>
              </p:cNvPr>
              <p:cNvGrpSpPr/>
              <p:nvPr/>
            </p:nvGrpSpPr>
            <p:grpSpPr>
              <a:xfrm>
                <a:off x="4829797" y="3835472"/>
                <a:ext cx="891933" cy="891933"/>
                <a:chOff x="4829797" y="4891311"/>
                <a:chExt cx="891933" cy="891933"/>
              </a:xfrm>
            </p:grpSpPr>
            <p:sp>
              <p:nvSpPr>
                <p:cNvPr id="44" name="Oval 43">
                  <a:extLst>
                    <a:ext uri="{FF2B5EF4-FFF2-40B4-BE49-F238E27FC236}">
                      <a16:creationId xmlns:a16="http://schemas.microsoft.com/office/drawing/2014/main" id="{F99FA021-4C61-429B-BFE3-2574403387A1}"/>
                    </a:ext>
                  </a:extLst>
                </p:cNvPr>
                <p:cNvSpPr/>
                <p:nvPr/>
              </p:nvSpPr>
              <p:spPr>
                <a:xfrm>
                  <a:off x="4829797" y="4891311"/>
                  <a:ext cx="891933" cy="891933"/>
                </a:xfrm>
                <a:prstGeom prst="ellipse">
                  <a:avLst/>
                </a:prstGeom>
                <a:solidFill>
                  <a:srgbClr val="D6ECE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1400"/>
                </a:p>
              </p:txBody>
            </p:sp>
            <p:pic>
              <p:nvPicPr>
                <p:cNvPr id="45" name="Graphic 44" descr="Monitor outline">
                  <a:extLst>
                    <a:ext uri="{FF2B5EF4-FFF2-40B4-BE49-F238E27FC236}">
                      <a16:creationId xmlns:a16="http://schemas.microsoft.com/office/drawing/2014/main" id="{9C28D077-4B5E-43D2-96A7-AC9686119F8B}"/>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979418" y="5031616"/>
                  <a:ext cx="619985" cy="619985"/>
                </a:xfrm>
                <a:prstGeom prst="rect">
                  <a:avLst/>
                </a:prstGeom>
              </p:spPr>
            </p:pic>
          </p:grpSp>
        </p:grpSp>
        <p:grpSp>
          <p:nvGrpSpPr>
            <p:cNvPr id="46" name="Group 45">
              <a:extLst>
                <a:ext uri="{FF2B5EF4-FFF2-40B4-BE49-F238E27FC236}">
                  <a16:creationId xmlns:a16="http://schemas.microsoft.com/office/drawing/2014/main" id="{36DF4013-B675-4E81-81CB-80E4F745DCA9}"/>
                </a:ext>
              </a:extLst>
            </p:cNvPr>
            <p:cNvGrpSpPr/>
            <p:nvPr/>
          </p:nvGrpSpPr>
          <p:grpSpPr>
            <a:xfrm>
              <a:off x="1630276" y="3815068"/>
              <a:ext cx="1828178" cy="1470549"/>
              <a:chOff x="4361674" y="2773441"/>
              <a:chExt cx="1828178" cy="1470549"/>
            </a:xfrm>
          </p:grpSpPr>
          <p:sp>
            <p:nvSpPr>
              <p:cNvPr id="47" name="Freeform: Shape 22">
                <a:extLst>
                  <a:ext uri="{FF2B5EF4-FFF2-40B4-BE49-F238E27FC236}">
                    <a16:creationId xmlns:a16="http://schemas.microsoft.com/office/drawing/2014/main" id="{B0589976-E537-452A-8BE7-3936D11AF079}"/>
                  </a:ext>
                </a:extLst>
              </p:cNvPr>
              <p:cNvSpPr/>
              <p:nvPr/>
            </p:nvSpPr>
            <p:spPr>
              <a:xfrm>
                <a:off x="4361674" y="3866537"/>
                <a:ext cx="1828178" cy="377453"/>
              </a:xfrm>
              <a:custGeom>
                <a:avLst/>
                <a:gdLst>
                  <a:gd name="connsiteX0" fmla="*/ 0 w 2102414"/>
                  <a:gd name="connsiteY0" fmla="*/ 0 h 891933"/>
                  <a:gd name="connsiteX1" fmla="*/ 2102414 w 2102414"/>
                  <a:gd name="connsiteY1" fmla="*/ 0 h 891933"/>
                  <a:gd name="connsiteX2" fmla="*/ 2102414 w 2102414"/>
                  <a:gd name="connsiteY2" fmla="*/ 891933 h 891933"/>
                  <a:gd name="connsiteX3" fmla="*/ 0 w 2102414"/>
                  <a:gd name="connsiteY3" fmla="*/ 891933 h 891933"/>
                  <a:gd name="connsiteX4" fmla="*/ 0 w 2102414"/>
                  <a:gd name="connsiteY4" fmla="*/ 0 h 891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2414" h="891933">
                    <a:moveTo>
                      <a:pt x="0" y="0"/>
                    </a:moveTo>
                    <a:lnTo>
                      <a:pt x="2102414" y="0"/>
                    </a:lnTo>
                    <a:lnTo>
                      <a:pt x="2102414" y="891933"/>
                    </a:lnTo>
                    <a:lnTo>
                      <a:pt x="0" y="8919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2700" marR="5080" indent="42545" algn="ctr">
                  <a:lnSpc>
                    <a:spcPts val="1250"/>
                  </a:lnSpc>
                  <a:spcBef>
                    <a:spcPts val="204"/>
                  </a:spcBef>
                </a:pPr>
                <a:r>
                  <a:rPr lang="en-GB" sz="1400" spc="-5" dirty="0">
                    <a:latin typeface="Arial"/>
                    <a:cs typeface="Arial"/>
                  </a:rPr>
                  <a:t>Compute </a:t>
                </a:r>
                <a:r>
                  <a:rPr lang="en-GB" sz="1400" spc="-295" dirty="0">
                    <a:latin typeface="Arial"/>
                    <a:cs typeface="Arial"/>
                  </a:rPr>
                  <a:t> </a:t>
                </a:r>
              </a:p>
              <a:p>
                <a:pPr marL="12700" marR="5080" indent="42545" algn="ctr">
                  <a:lnSpc>
                    <a:spcPts val="1250"/>
                  </a:lnSpc>
                  <a:spcBef>
                    <a:spcPts val="204"/>
                  </a:spcBef>
                </a:pPr>
                <a:r>
                  <a:rPr lang="en-GB" sz="1400" spc="-5" dirty="0">
                    <a:latin typeface="Arial"/>
                    <a:cs typeface="Arial"/>
                  </a:rPr>
                  <a:t>Ope</a:t>
                </a:r>
                <a:r>
                  <a:rPr lang="en-GB" sz="1400" dirty="0">
                    <a:latin typeface="Arial"/>
                    <a:cs typeface="Arial"/>
                  </a:rPr>
                  <a:t>r</a:t>
                </a:r>
                <a:r>
                  <a:rPr lang="en-GB" sz="1400" spc="-5" dirty="0">
                    <a:latin typeface="Arial"/>
                    <a:cs typeface="Arial"/>
                  </a:rPr>
                  <a:t>a</a:t>
                </a:r>
                <a:r>
                  <a:rPr lang="en-GB" sz="1400" spc="5" dirty="0">
                    <a:latin typeface="Arial"/>
                    <a:cs typeface="Arial"/>
                  </a:rPr>
                  <a:t>t</a:t>
                </a:r>
                <a:r>
                  <a:rPr lang="en-GB" sz="1400" spc="-10" dirty="0">
                    <a:latin typeface="Arial"/>
                    <a:cs typeface="Arial"/>
                  </a:rPr>
                  <a:t>i</a:t>
                </a:r>
                <a:r>
                  <a:rPr lang="en-GB" sz="1400" spc="-5" dirty="0">
                    <a:latin typeface="Arial"/>
                    <a:cs typeface="Arial"/>
                  </a:rPr>
                  <a:t>ons</a:t>
                </a:r>
                <a:endParaRPr lang="en-GB" sz="1400" dirty="0">
                  <a:latin typeface="Arial"/>
                  <a:cs typeface="Arial"/>
                </a:endParaRPr>
              </a:p>
            </p:txBody>
          </p:sp>
          <p:grpSp>
            <p:nvGrpSpPr>
              <p:cNvPr id="48" name="Group 47">
                <a:extLst>
                  <a:ext uri="{FF2B5EF4-FFF2-40B4-BE49-F238E27FC236}">
                    <a16:creationId xmlns:a16="http://schemas.microsoft.com/office/drawing/2014/main" id="{A3B1DFD1-2500-47B2-B2C9-19FB0FE8A8A5}"/>
                  </a:ext>
                </a:extLst>
              </p:cNvPr>
              <p:cNvGrpSpPr/>
              <p:nvPr/>
            </p:nvGrpSpPr>
            <p:grpSpPr>
              <a:xfrm>
                <a:off x="4829797" y="2773441"/>
                <a:ext cx="891933" cy="891933"/>
                <a:chOff x="8381604" y="3520213"/>
                <a:chExt cx="891933" cy="891933"/>
              </a:xfrm>
            </p:grpSpPr>
            <p:sp>
              <p:nvSpPr>
                <p:cNvPr id="49" name="Oval 48">
                  <a:extLst>
                    <a:ext uri="{FF2B5EF4-FFF2-40B4-BE49-F238E27FC236}">
                      <a16:creationId xmlns:a16="http://schemas.microsoft.com/office/drawing/2014/main" id="{D8560AC3-F2AA-486B-A7B9-2995742AE467}"/>
                    </a:ext>
                  </a:extLst>
                </p:cNvPr>
                <p:cNvSpPr/>
                <p:nvPr/>
              </p:nvSpPr>
              <p:spPr>
                <a:xfrm>
                  <a:off x="8381604" y="3520213"/>
                  <a:ext cx="891933" cy="891933"/>
                </a:xfrm>
                <a:prstGeom prst="ellipse">
                  <a:avLst/>
                </a:prstGeom>
                <a:solidFill>
                  <a:srgbClr val="D6ECE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1400" dirty="0"/>
                </a:p>
              </p:txBody>
            </p:sp>
            <p:pic>
              <p:nvPicPr>
                <p:cNvPr id="50" name="Graphic 49" descr="Processor outline">
                  <a:extLst>
                    <a:ext uri="{FF2B5EF4-FFF2-40B4-BE49-F238E27FC236}">
                      <a16:creationId xmlns:a16="http://schemas.microsoft.com/office/drawing/2014/main" id="{138CF40E-0F59-488E-B3C2-BB2D5D13B2DB}"/>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529057" y="3656186"/>
                  <a:ext cx="619985" cy="619985"/>
                </a:xfrm>
                <a:prstGeom prst="rect">
                  <a:avLst/>
                </a:prstGeom>
              </p:spPr>
            </p:pic>
          </p:grpSp>
        </p:grpSp>
        <p:grpSp>
          <p:nvGrpSpPr>
            <p:cNvPr id="51" name="Group 50">
              <a:extLst>
                <a:ext uri="{FF2B5EF4-FFF2-40B4-BE49-F238E27FC236}">
                  <a16:creationId xmlns:a16="http://schemas.microsoft.com/office/drawing/2014/main" id="{220840B8-7260-4E43-8853-140EAA9E8878}"/>
                </a:ext>
              </a:extLst>
            </p:cNvPr>
            <p:cNvGrpSpPr/>
            <p:nvPr/>
          </p:nvGrpSpPr>
          <p:grpSpPr>
            <a:xfrm>
              <a:off x="4816799" y="3815068"/>
              <a:ext cx="1433368" cy="1495314"/>
              <a:chOff x="4572726" y="3835472"/>
              <a:chExt cx="1433368" cy="1495314"/>
            </a:xfrm>
          </p:grpSpPr>
          <p:sp>
            <p:nvSpPr>
              <p:cNvPr id="52" name="Freeform: Shape 17">
                <a:extLst>
                  <a:ext uri="{FF2B5EF4-FFF2-40B4-BE49-F238E27FC236}">
                    <a16:creationId xmlns:a16="http://schemas.microsoft.com/office/drawing/2014/main" id="{B6F7FEFA-C7E6-4150-8823-E5FBBDD08358}"/>
                  </a:ext>
                </a:extLst>
              </p:cNvPr>
              <p:cNvSpPr/>
              <p:nvPr/>
            </p:nvSpPr>
            <p:spPr>
              <a:xfrm>
                <a:off x="4572726" y="4903806"/>
                <a:ext cx="1433368" cy="426980"/>
              </a:xfrm>
              <a:custGeom>
                <a:avLst/>
                <a:gdLst>
                  <a:gd name="connsiteX0" fmla="*/ 0 w 2102414"/>
                  <a:gd name="connsiteY0" fmla="*/ 0 h 891933"/>
                  <a:gd name="connsiteX1" fmla="*/ 2102414 w 2102414"/>
                  <a:gd name="connsiteY1" fmla="*/ 0 h 891933"/>
                  <a:gd name="connsiteX2" fmla="*/ 2102414 w 2102414"/>
                  <a:gd name="connsiteY2" fmla="*/ 891933 h 891933"/>
                  <a:gd name="connsiteX3" fmla="*/ 0 w 2102414"/>
                  <a:gd name="connsiteY3" fmla="*/ 891933 h 891933"/>
                  <a:gd name="connsiteX4" fmla="*/ 0 w 2102414"/>
                  <a:gd name="connsiteY4" fmla="*/ 0 h 891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2414" h="891933">
                    <a:moveTo>
                      <a:pt x="0" y="0"/>
                    </a:moveTo>
                    <a:lnTo>
                      <a:pt x="2102414" y="0"/>
                    </a:lnTo>
                    <a:lnTo>
                      <a:pt x="2102414" y="891933"/>
                    </a:lnTo>
                    <a:lnTo>
                      <a:pt x="0" y="8919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64135" marR="5080" indent="-52069" algn="ctr">
                  <a:lnSpc>
                    <a:spcPts val="1250"/>
                  </a:lnSpc>
                  <a:spcBef>
                    <a:spcPts val="204"/>
                  </a:spcBef>
                </a:pPr>
                <a:r>
                  <a:rPr lang="en-GB" sz="1400" spc="-5" dirty="0">
                    <a:latin typeface="Arial"/>
                    <a:cs typeface="Arial"/>
                  </a:rPr>
                  <a:t>Cloud</a:t>
                </a:r>
                <a:r>
                  <a:rPr lang="en-GB" sz="1400" spc="-55" dirty="0">
                    <a:latin typeface="Arial"/>
                    <a:cs typeface="Arial"/>
                  </a:rPr>
                  <a:t> </a:t>
                </a:r>
                <a:r>
                  <a:rPr lang="en-GB" sz="1400" spc="-5" dirty="0">
                    <a:latin typeface="Arial"/>
                    <a:cs typeface="Arial"/>
                  </a:rPr>
                  <a:t>Services </a:t>
                </a:r>
              </a:p>
              <a:p>
                <a:pPr marL="64135" marR="5080" indent="-52069" algn="ctr">
                  <a:lnSpc>
                    <a:spcPts val="1250"/>
                  </a:lnSpc>
                  <a:spcBef>
                    <a:spcPts val="204"/>
                  </a:spcBef>
                </a:pPr>
                <a:r>
                  <a:rPr lang="en-GB" sz="1400" spc="-290" dirty="0">
                    <a:latin typeface="Arial"/>
                    <a:cs typeface="Arial"/>
                  </a:rPr>
                  <a:t> </a:t>
                </a:r>
                <a:r>
                  <a:rPr lang="en-GB" sz="1400" spc="-5" dirty="0">
                    <a:latin typeface="Arial"/>
                    <a:cs typeface="Arial"/>
                  </a:rPr>
                  <a:t>and</a:t>
                </a:r>
                <a:r>
                  <a:rPr lang="en-GB" sz="1400" spc="-40" dirty="0">
                    <a:latin typeface="Arial"/>
                    <a:cs typeface="Arial"/>
                  </a:rPr>
                  <a:t> </a:t>
                </a:r>
                <a:r>
                  <a:rPr lang="en-GB" sz="1400" spc="-5" dirty="0">
                    <a:latin typeface="Arial"/>
                    <a:cs typeface="Arial"/>
                  </a:rPr>
                  <a:t>Analytics</a:t>
                </a:r>
                <a:endParaRPr lang="en-GB" sz="1400" dirty="0">
                  <a:latin typeface="Arial"/>
                  <a:cs typeface="Arial"/>
                </a:endParaRPr>
              </a:p>
            </p:txBody>
          </p:sp>
          <p:grpSp>
            <p:nvGrpSpPr>
              <p:cNvPr id="53" name="Group 52">
                <a:extLst>
                  <a:ext uri="{FF2B5EF4-FFF2-40B4-BE49-F238E27FC236}">
                    <a16:creationId xmlns:a16="http://schemas.microsoft.com/office/drawing/2014/main" id="{BCDF4AA3-3036-4EFF-B09B-CE6C51F2E838}"/>
                  </a:ext>
                </a:extLst>
              </p:cNvPr>
              <p:cNvGrpSpPr/>
              <p:nvPr/>
            </p:nvGrpSpPr>
            <p:grpSpPr>
              <a:xfrm>
                <a:off x="4829797" y="3835472"/>
                <a:ext cx="891933" cy="891933"/>
                <a:chOff x="4829797" y="4891311"/>
                <a:chExt cx="891933" cy="891933"/>
              </a:xfrm>
            </p:grpSpPr>
            <p:sp>
              <p:nvSpPr>
                <p:cNvPr id="54" name="Oval 53">
                  <a:extLst>
                    <a:ext uri="{FF2B5EF4-FFF2-40B4-BE49-F238E27FC236}">
                      <a16:creationId xmlns:a16="http://schemas.microsoft.com/office/drawing/2014/main" id="{2D9B810A-E3D7-4655-87F1-417A29BC8C58}"/>
                    </a:ext>
                  </a:extLst>
                </p:cNvPr>
                <p:cNvSpPr/>
                <p:nvPr/>
              </p:nvSpPr>
              <p:spPr>
                <a:xfrm>
                  <a:off x="4829797" y="4891311"/>
                  <a:ext cx="891933" cy="891933"/>
                </a:xfrm>
                <a:prstGeom prst="ellipse">
                  <a:avLst/>
                </a:prstGeom>
                <a:solidFill>
                  <a:srgbClr val="D6ECE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1400"/>
                </a:p>
              </p:txBody>
            </p:sp>
            <p:pic>
              <p:nvPicPr>
                <p:cNvPr id="55" name="Graphic 54" descr="Statistics outline">
                  <a:extLst>
                    <a:ext uri="{FF2B5EF4-FFF2-40B4-BE49-F238E27FC236}">
                      <a16:creationId xmlns:a16="http://schemas.microsoft.com/office/drawing/2014/main" id="{8784B138-DE96-424B-9E6F-04DFE9B062C9}"/>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4979418" y="5031616"/>
                  <a:ext cx="619985" cy="619985"/>
                </a:xfrm>
                <a:prstGeom prst="rect">
                  <a:avLst/>
                </a:prstGeom>
              </p:spPr>
            </p:pic>
          </p:grpSp>
        </p:grpSp>
      </p:grpSp>
    </p:spTree>
    <p:extLst>
      <p:ext uri="{BB962C8B-B14F-4D97-AF65-F5344CB8AC3E}">
        <p14:creationId xmlns:p14="http://schemas.microsoft.com/office/powerpoint/2010/main" val="2653059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C93ED1-F218-4E28-B6F1-B2E12C691A9B}"/>
              </a:ext>
            </a:extLst>
          </p:cNvPr>
          <p:cNvSpPr>
            <a:spLocks noGrp="1"/>
          </p:cNvSpPr>
          <p:nvPr>
            <p:ph type="title"/>
          </p:nvPr>
        </p:nvSpPr>
        <p:spPr>
          <a:xfrm>
            <a:off x="679809" y="233326"/>
            <a:ext cx="8910535" cy="758874"/>
          </a:xfrm>
        </p:spPr>
        <p:txBody>
          <a:bodyPr>
            <a:normAutofit/>
          </a:bodyPr>
          <a:lstStyle/>
          <a:p>
            <a:r>
              <a:rPr lang="en-GB" sz="3600" b="1" dirty="0">
                <a:latin typeface="+mn-lt"/>
              </a:rPr>
              <a:t>Why Cloud Insights?</a:t>
            </a:r>
          </a:p>
        </p:txBody>
      </p:sp>
      <p:pic>
        <p:nvPicPr>
          <p:cNvPr id="5" name="Picture 4">
            <a:extLst>
              <a:ext uri="{FF2B5EF4-FFF2-40B4-BE49-F238E27FC236}">
                <a16:creationId xmlns:a16="http://schemas.microsoft.com/office/drawing/2014/main" id="{B0EB34D2-24A5-4053-81A3-3D02FE8AD68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360226" y="292330"/>
            <a:ext cx="2318915" cy="615882"/>
          </a:xfrm>
          <a:prstGeom prst="rect">
            <a:avLst/>
          </a:prstGeom>
        </p:spPr>
      </p:pic>
      <p:sp>
        <p:nvSpPr>
          <p:cNvPr id="15" name="Freeform: Shape 14">
            <a:extLst>
              <a:ext uri="{FF2B5EF4-FFF2-40B4-BE49-F238E27FC236}">
                <a16:creationId xmlns:a16="http://schemas.microsoft.com/office/drawing/2014/main" id="{2A6AF47E-A210-4791-B7D4-C1108832D416}"/>
              </a:ext>
            </a:extLst>
          </p:cNvPr>
          <p:cNvSpPr/>
          <p:nvPr/>
        </p:nvSpPr>
        <p:spPr>
          <a:xfrm>
            <a:off x="237939" y="4828674"/>
            <a:ext cx="2535821" cy="133944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dirty="0"/>
              <a:t>Control the performance and usage of your workloads</a:t>
            </a:r>
          </a:p>
        </p:txBody>
      </p:sp>
      <p:sp>
        <p:nvSpPr>
          <p:cNvPr id="16" name="Oval 15">
            <a:extLst>
              <a:ext uri="{FF2B5EF4-FFF2-40B4-BE49-F238E27FC236}">
                <a16:creationId xmlns:a16="http://schemas.microsoft.com/office/drawing/2014/main" id="{790431A3-AF6F-42BB-BBED-FE774CD4E210}"/>
              </a:ext>
            </a:extLst>
          </p:cNvPr>
          <p:cNvSpPr/>
          <p:nvPr/>
        </p:nvSpPr>
        <p:spPr>
          <a:xfrm>
            <a:off x="4038904" y="3364831"/>
            <a:ext cx="1096173" cy="1096173"/>
          </a:xfrm>
          <a:prstGeom prst="ellipse">
            <a:avLst/>
          </a:prstGeom>
          <a:solidFill>
            <a:srgbClr val="D6ECE1"/>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8" name="Freeform: Shape 17">
            <a:extLst>
              <a:ext uri="{FF2B5EF4-FFF2-40B4-BE49-F238E27FC236}">
                <a16:creationId xmlns:a16="http://schemas.microsoft.com/office/drawing/2014/main" id="{E06C5782-275C-4D27-A1F0-0856BC49E789}"/>
              </a:ext>
            </a:extLst>
          </p:cNvPr>
          <p:cNvSpPr/>
          <p:nvPr/>
        </p:nvSpPr>
        <p:spPr>
          <a:xfrm>
            <a:off x="3314545" y="4828674"/>
            <a:ext cx="2535821" cy="133944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dirty="0"/>
              <a:t>When you have issues find the problems before they effect customer satisfaction </a:t>
            </a:r>
          </a:p>
        </p:txBody>
      </p:sp>
      <p:sp>
        <p:nvSpPr>
          <p:cNvPr id="19" name="Oval 18">
            <a:extLst>
              <a:ext uri="{FF2B5EF4-FFF2-40B4-BE49-F238E27FC236}">
                <a16:creationId xmlns:a16="http://schemas.microsoft.com/office/drawing/2014/main" id="{E0038A64-CA49-4441-A013-11DDA072A2BA}"/>
              </a:ext>
            </a:extLst>
          </p:cNvPr>
          <p:cNvSpPr/>
          <p:nvPr/>
        </p:nvSpPr>
        <p:spPr>
          <a:xfrm>
            <a:off x="7029158" y="3364831"/>
            <a:ext cx="1096173" cy="1096173"/>
          </a:xfrm>
          <a:prstGeom prst="ellipse">
            <a:avLst/>
          </a:prstGeom>
          <a:solidFill>
            <a:srgbClr val="D6ECE1"/>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1" name="Freeform: Shape 20">
            <a:extLst>
              <a:ext uri="{FF2B5EF4-FFF2-40B4-BE49-F238E27FC236}">
                <a16:creationId xmlns:a16="http://schemas.microsoft.com/office/drawing/2014/main" id="{0AC0510B-375A-4F55-AAA2-6C47C9FDCA9C}"/>
              </a:ext>
            </a:extLst>
          </p:cNvPr>
          <p:cNvSpPr/>
          <p:nvPr/>
        </p:nvSpPr>
        <p:spPr>
          <a:xfrm>
            <a:off x="6309334" y="4828674"/>
            <a:ext cx="2535821" cy="133944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dirty="0"/>
              <a:t>Optimize your growing cloud spend by understanding unused infrastructure and overprovisioned workloads</a:t>
            </a:r>
          </a:p>
        </p:txBody>
      </p:sp>
      <p:sp>
        <p:nvSpPr>
          <p:cNvPr id="22" name="Oval 21">
            <a:extLst>
              <a:ext uri="{FF2B5EF4-FFF2-40B4-BE49-F238E27FC236}">
                <a16:creationId xmlns:a16="http://schemas.microsoft.com/office/drawing/2014/main" id="{565EB925-4657-47D4-AB55-A8CD740A298D}"/>
              </a:ext>
            </a:extLst>
          </p:cNvPr>
          <p:cNvSpPr/>
          <p:nvPr/>
        </p:nvSpPr>
        <p:spPr>
          <a:xfrm>
            <a:off x="10019412" y="3364831"/>
            <a:ext cx="1096173" cy="1096173"/>
          </a:xfrm>
          <a:prstGeom prst="ellipse">
            <a:avLst/>
          </a:prstGeom>
          <a:solidFill>
            <a:srgbClr val="D6ECE1"/>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4" name="Freeform: Shape 23">
            <a:extLst>
              <a:ext uri="{FF2B5EF4-FFF2-40B4-BE49-F238E27FC236}">
                <a16:creationId xmlns:a16="http://schemas.microsoft.com/office/drawing/2014/main" id="{19555432-9A67-487D-AEA9-84529E0C5D13}"/>
              </a:ext>
            </a:extLst>
          </p:cNvPr>
          <p:cNvSpPr/>
          <p:nvPr/>
        </p:nvSpPr>
        <p:spPr>
          <a:xfrm>
            <a:off x="9299587" y="4828674"/>
            <a:ext cx="2535821" cy="1339444"/>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dirty="0"/>
              <a:t>Monitor all your IT infrastructure on-premises and in the cloud</a:t>
            </a:r>
          </a:p>
        </p:txBody>
      </p:sp>
      <p:grpSp>
        <p:nvGrpSpPr>
          <p:cNvPr id="38" name="Group 37">
            <a:extLst>
              <a:ext uri="{FF2B5EF4-FFF2-40B4-BE49-F238E27FC236}">
                <a16:creationId xmlns:a16="http://schemas.microsoft.com/office/drawing/2014/main" id="{DC714093-0C74-4AC3-9656-B7CBA781D007}"/>
              </a:ext>
            </a:extLst>
          </p:cNvPr>
          <p:cNvGrpSpPr/>
          <p:nvPr/>
        </p:nvGrpSpPr>
        <p:grpSpPr>
          <a:xfrm>
            <a:off x="957762" y="3364831"/>
            <a:ext cx="1096173" cy="1096173"/>
            <a:chOff x="957764" y="3623470"/>
            <a:chExt cx="1096173" cy="1096173"/>
          </a:xfrm>
        </p:grpSpPr>
        <p:sp>
          <p:nvSpPr>
            <p:cNvPr id="13" name="Oval 12">
              <a:extLst>
                <a:ext uri="{FF2B5EF4-FFF2-40B4-BE49-F238E27FC236}">
                  <a16:creationId xmlns:a16="http://schemas.microsoft.com/office/drawing/2014/main" id="{D8907799-648D-425E-922A-D6EFD9417921}"/>
                </a:ext>
              </a:extLst>
            </p:cNvPr>
            <p:cNvSpPr/>
            <p:nvPr/>
          </p:nvSpPr>
          <p:spPr>
            <a:xfrm>
              <a:off x="957764" y="3623470"/>
              <a:ext cx="1096173" cy="1096173"/>
            </a:xfrm>
            <a:prstGeom prst="ellipse">
              <a:avLst/>
            </a:prstGeom>
            <a:solidFill>
              <a:srgbClr val="D6ECE1"/>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30" name="Graphic 29" descr="Speedometer Middle outline">
              <a:extLst>
                <a:ext uri="{FF2B5EF4-FFF2-40B4-BE49-F238E27FC236}">
                  <a16:creationId xmlns:a16="http://schemas.microsoft.com/office/drawing/2014/main" id="{5A08C594-7B9A-42DB-9D35-647BBD88E44B}"/>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32612" y="3768404"/>
              <a:ext cx="731328" cy="731328"/>
            </a:xfrm>
            <a:prstGeom prst="rect">
              <a:avLst/>
            </a:prstGeom>
          </p:spPr>
        </p:pic>
      </p:grpSp>
      <p:pic>
        <p:nvPicPr>
          <p:cNvPr id="33" name="Graphic 32" descr="Exclamation mark outline">
            <a:extLst>
              <a:ext uri="{FF2B5EF4-FFF2-40B4-BE49-F238E27FC236}">
                <a16:creationId xmlns:a16="http://schemas.microsoft.com/office/drawing/2014/main" id="{D63170FB-DED9-481C-B20D-F2E972275653}"/>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237548" y="3563475"/>
            <a:ext cx="698884" cy="698884"/>
          </a:xfrm>
          <a:prstGeom prst="rect">
            <a:avLst/>
          </a:prstGeom>
        </p:spPr>
      </p:pic>
      <p:pic>
        <p:nvPicPr>
          <p:cNvPr id="35" name="Graphic 34" descr="Gantt Chart outline">
            <a:extLst>
              <a:ext uri="{FF2B5EF4-FFF2-40B4-BE49-F238E27FC236}">
                <a16:creationId xmlns:a16="http://schemas.microsoft.com/office/drawing/2014/main" id="{35E73E5E-3011-4E7E-9A16-9386F5A9404C}"/>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198929" y="3534602"/>
            <a:ext cx="756630" cy="756630"/>
          </a:xfrm>
          <a:prstGeom prst="rect">
            <a:avLst/>
          </a:prstGeom>
        </p:spPr>
      </p:pic>
      <p:pic>
        <p:nvPicPr>
          <p:cNvPr id="37" name="Graphic 36" descr="Cloud Computing outline">
            <a:extLst>
              <a:ext uri="{FF2B5EF4-FFF2-40B4-BE49-F238E27FC236}">
                <a16:creationId xmlns:a16="http://schemas.microsoft.com/office/drawing/2014/main" id="{302AA38E-D1F7-4995-8C8C-C42790DFF55D}"/>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10189183" y="3534602"/>
            <a:ext cx="756630" cy="756630"/>
          </a:xfrm>
          <a:prstGeom prst="rect">
            <a:avLst/>
          </a:prstGeom>
        </p:spPr>
      </p:pic>
      <p:pic>
        <p:nvPicPr>
          <p:cNvPr id="20" name="Picture 19">
            <a:extLst>
              <a:ext uri="{FF2B5EF4-FFF2-40B4-BE49-F238E27FC236}">
                <a16:creationId xmlns:a16="http://schemas.microsoft.com/office/drawing/2014/main" id="{20CFBD52-C5B7-B442-A9A8-729BD0FF7281}"/>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23" name="Oval 22">
            <a:extLst>
              <a:ext uri="{FF2B5EF4-FFF2-40B4-BE49-F238E27FC236}">
                <a16:creationId xmlns:a16="http://schemas.microsoft.com/office/drawing/2014/main" id="{7D6CA95A-0638-F04F-9817-FA02E7FF2187}"/>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35511245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D0A641-8450-41D6-AA85-AE8F5BDD9014}"/>
              </a:ext>
            </a:extLst>
          </p:cNvPr>
          <p:cNvSpPr>
            <a:spLocks noGrp="1"/>
          </p:cNvSpPr>
          <p:nvPr>
            <p:ph type="title"/>
          </p:nvPr>
        </p:nvSpPr>
        <p:spPr>
          <a:xfrm>
            <a:off x="830794" y="275188"/>
            <a:ext cx="7150774" cy="1325563"/>
          </a:xfrm>
        </p:spPr>
        <p:txBody>
          <a:bodyPr>
            <a:normAutofit/>
          </a:bodyPr>
          <a:lstStyle/>
          <a:p>
            <a:r>
              <a:rPr lang="en-GB" sz="3600" b="1" dirty="0">
                <a:latin typeface="+mn-lt"/>
              </a:rPr>
              <a:t>Control the performance and cost of your cloud workloads</a:t>
            </a:r>
          </a:p>
        </p:txBody>
      </p:sp>
      <p:sp>
        <p:nvSpPr>
          <p:cNvPr id="2" name="Text Placeholder 1">
            <a:extLst>
              <a:ext uri="{FF2B5EF4-FFF2-40B4-BE49-F238E27FC236}">
                <a16:creationId xmlns:a16="http://schemas.microsoft.com/office/drawing/2014/main" id="{391B8068-7509-47D3-94C7-45CF690EE2BE}"/>
              </a:ext>
            </a:extLst>
          </p:cNvPr>
          <p:cNvSpPr>
            <a:spLocks noGrp="1"/>
          </p:cNvSpPr>
          <p:nvPr>
            <p:ph type="body" idx="1"/>
          </p:nvPr>
        </p:nvSpPr>
        <p:spPr>
          <a:xfrm>
            <a:off x="831852" y="1600751"/>
            <a:ext cx="7149716" cy="707886"/>
          </a:xfrm>
          <a:noFill/>
        </p:spPr>
        <p:txBody>
          <a:bodyPr wrap="square">
            <a:spAutoFit/>
          </a:bodyPr>
          <a:lstStyle/>
          <a:p>
            <a:pPr>
              <a:lnSpc>
                <a:spcPct val="100000"/>
              </a:lnSpc>
            </a:pPr>
            <a:r>
              <a:rPr lang="en-US" sz="2000" dirty="0">
                <a:solidFill>
                  <a:schemeClr val="tx1"/>
                </a:solidFill>
                <a:latin typeface="+mn-lt"/>
              </a:rPr>
              <a:t>Find performance issues faster and optimize cloud usage to do more with your limited budget.</a:t>
            </a:r>
          </a:p>
        </p:txBody>
      </p:sp>
      <p:pic>
        <p:nvPicPr>
          <p:cNvPr id="4" name="Picture 3">
            <a:extLst>
              <a:ext uri="{FF2B5EF4-FFF2-40B4-BE49-F238E27FC236}">
                <a16:creationId xmlns:a16="http://schemas.microsoft.com/office/drawing/2014/main" id="{5BC000AB-3A80-4202-A0D6-FA5F4CB06CA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2621" y="5362992"/>
            <a:ext cx="2736010" cy="726658"/>
          </a:xfrm>
          <a:prstGeom prst="rect">
            <a:avLst/>
          </a:prstGeom>
        </p:spPr>
      </p:pic>
      <p:sp>
        <p:nvSpPr>
          <p:cNvPr id="5" name="Text Placeholder 1">
            <a:extLst>
              <a:ext uri="{FF2B5EF4-FFF2-40B4-BE49-F238E27FC236}">
                <a16:creationId xmlns:a16="http://schemas.microsoft.com/office/drawing/2014/main" id="{6B33FC53-5648-4E1E-8AFC-F19A370DA0D5}"/>
              </a:ext>
            </a:extLst>
          </p:cNvPr>
          <p:cNvSpPr txBox="1">
            <a:spLocks/>
          </p:cNvSpPr>
          <p:nvPr/>
        </p:nvSpPr>
        <p:spPr>
          <a:xfrm>
            <a:off x="830794" y="2413337"/>
            <a:ext cx="7149716" cy="1015663"/>
          </a:xfrm>
          <a:prstGeom prst="rect">
            <a:avLst/>
          </a:prstGeom>
          <a:noFill/>
        </p:spPr>
        <p:txBody>
          <a:bodyPr wrap="square">
            <a:spAutoFit/>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Calibri" panose="020F0502020204030204" pitchFamily="34" charset="0"/>
                <a:ea typeface="+mn-ea"/>
                <a:cs typeface="+mn-cs"/>
              </a:defRPr>
            </a:lvl1pPr>
            <a:lvl2pPr marL="742950" lvl="1" indent="-285750">
              <a:buSzPct val="60000"/>
              <a:buFont typeface="Wingdings" panose="05000000000000000000" pitchFamily="2" charset="2"/>
              <a:buChar cha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indent="-285750">
              <a:lnSpc>
                <a:spcPct val="100000"/>
              </a:lnSpc>
            </a:pPr>
            <a:r>
              <a:rPr lang="en-GB" sz="2000" dirty="0">
                <a:solidFill>
                  <a:schemeClr val="tx1"/>
                </a:solidFill>
                <a:sym typeface="Arial"/>
              </a:rPr>
              <a:t>NetApp Cloud Insights is a SaaS based monitoring tool that helps you quickly find performance problems and optimize usage of your cloud workloads.</a:t>
            </a:r>
            <a:endParaRPr lang="en-GB" sz="2000" dirty="0">
              <a:solidFill>
                <a:schemeClr val="tx1"/>
              </a:solidFill>
            </a:endParaRPr>
          </a:p>
        </p:txBody>
      </p:sp>
      <p:pic>
        <p:nvPicPr>
          <p:cNvPr id="6" name="Picture 5">
            <a:extLst>
              <a:ext uri="{FF2B5EF4-FFF2-40B4-BE49-F238E27FC236}">
                <a16:creationId xmlns:a16="http://schemas.microsoft.com/office/drawing/2014/main" id="{513750CE-A0E5-7B41-A87C-53D4CCE0643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45792" y="6465493"/>
            <a:ext cx="958062" cy="285503"/>
          </a:xfrm>
          <a:prstGeom prst="rect">
            <a:avLst/>
          </a:prstGeom>
        </p:spPr>
      </p:pic>
      <p:sp>
        <p:nvSpPr>
          <p:cNvPr id="7" name="Oval 6">
            <a:extLst>
              <a:ext uri="{FF2B5EF4-FFF2-40B4-BE49-F238E27FC236}">
                <a16:creationId xmlns:a16="http://schemas.microsoft.com/office/drawing/2014/main" id="{B7FAE250-15CC-D04C-AFDC-FA7F6FDFF5F0}"/>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10349085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167CA-1056-4EFA-8BA3-2F67584512D6}"/>
              </a:ext>
            </a:extLst>
          </p:cNvPr>
          <p:cNvSpPr>
            <a:spLocks noGrp="1"/>
          </p:cNvSpPr>
          <p:nvPr>
            <p:ph type="title"/>
          </p:nvPr>
        </p:nvSpPr>
        <p:spPr>
          <a:xfrm>
            <a:off x="838199" y="303022"/>
            <a:ext cx="4170007" cy="726658"/>
          </a:xfrm>
        </p:spPr>
        <p:txBody>
          <a:bodyPr>
            <a:normAutofit fontScale="90000"/>
          </a:bodyPr>
          <a:lstStyle/>
          <a:p>
            <a:r>
              <a:rPr lang="en-GB" b="1" dirty="0"/>
              <a:t>Outcomes Delivered</a:t>
            </a:r>
          </a:p>
        </p:txBody>
      </p:sp>
      <p:sp>
        <p:nvSpPr>
          <p:cNvPr id="3" name="Text Placeholder 2">
            <a:extLst>
              <a:ext uri="{FF2B5EF4-FFF2-40B4-BE49-F238E27FC236}">
                <a16:creationId xmlns:a16="http://schemas.microsoft.com/office/drawing/2014/main" id="{57497D73-5B46-46DE-9D06-51914B3F3EEF}"/>
              </a:ext>
            </a:extLst>
          </p:cNvPr>
          <p:cNvSpPr>
            <a:spLocks noGrp="1"/>
          </p:cNvSpPr>
          <p:nvPr>
            <p:ph type="body" idx="1"/>
          </p:nvPr>
        </p:nvSpPr>
        <p:spPr>
          <a:xfrm>
            <a:off x="5516879" y="1745759"/>
            <a:ext cx="3108963" cy="978729"/>
          </a:xfrm>
          <a:noFill/>
        </p:spPr>
        <p:txBody>
          <a:bodyPr wrap="square">
            <a:spAutoFit/>
          </a:bodyPr>
          <a:lstStyle/>
          <a:p>
            <a:pPr marL="471487" indent="-457200">
              <a:spcBef>
                <a:spcPts val="0"/>
              </a:spcBef>
              <a:buClr>
                <a:schemeClr val="accent6">
                  <a:lumMod val="60000"/>
                  <a:lumOff val="40000"/>
                </a:schemeClr>
              </a:buClr>
              <a:buSzPts val="2000"/>
              <a:buFont typeface="Noto Sans Symbols"/>
              <a:buChar char="▪"/>
            </a:pPr>
            <a:r>
              <a:rPr lang="en-US" sz="1600" dirty="0">
                <a:solidFill>
                  <a:schemeClr val="dk1"/>
                </a:solidFill>
                <a:latin typeface="Calibri"/>
                <a:cs typeface="Calibri"/>
              </a:rPr>
              <a:t>Monitor shared resources across any infrastructure; </a:t>
            </a:r>
            <a:br>
              <a:rPr lang="en-US" sz="1600" dirty="0">
                <a:solidFill>
                  <a:schemeClr val="dk1"/>
                </a:solidFill>
                <a:latin typeface="Calibri"/>
                <a:cs typeface="Calibri"/>
              </a:rPr>
            </a:br>
            <a:r>
              <a:rPr lang="en-US" sz="1600" dirty="0">
                <a:solidFill>
                  <a:schemeClr val="dk1"/>
                </a:solidFill>
                <a:latin typeface="Calibri"/>
                <a:cs typeface="Calibri"/>
              </a:rPr>
              <a:t>On-premised, Cloud and Kubernetes</a:t>
            </a:r>
          </a:p>
        </p:txBody>
      </p:sp>
      <p:sp>
        <p:nvSpPr>
          <p:cNvPr id="4" name="Text Placeholder 3">
            <a:extLst>
              <a:ext uri="{FF2B5EF4-FFF2-40B4-BE49-F238E27FC236}">
                <a16:creationId xmlns:a16="http://schemas.microsoft.com/office/drawing/2014/main" id="{507249D3-8922-4383-AB95-8B54ED046730}"/>
              </a:ext>
            </a:extLst>
          </p:cNvPr>
          <p:cNvSpPr>
            <a:spLocks noGrp="1"/>
          </p:cNvSpPr>
          <p:nvPr>
            <p:ph type="body" idx="10"/>
          </p:nvPr>
        </p:nvSpPr>
        <p:spPr>
          <a:xfrm>
            <a:off x="8793476" y="1745759"/>
            <a:ext cx="3108963" cy="978730"/>
          </a:xfrm>
        </p:spPr>
        <p:txBody>
          <a:bodyPr>
            <a:normAutofit/>
          </a:bodyPr>
          <a:lstStyle/>
          <a:p>
            <a:pPr marL="471487" indent="-457200">
              <a:spcBef>
                <a:spcPts val="0"/>
              </a:spcBef>
              <a:buClr>
                <a:schemeClr val="accent6">
                  <a:lumMod val="60000"/>
                  <a:lumOff val="40000"/>
                </a:schemeClr>
              </a:buClr>
              <a:buSzPts val="2000"/>
              <a:buFont typeface="Noto Sans Symbols"/>
              <a:buChar char="▪"/>
            </a:pPr>
            <a:r>
              <a:rPr lang="en-GB" sz="1600" dirty="0" err="1">
                <a:solidFill>
                  <a:schemeClr val="dk1"/>
                </a:solidFill>
                <a:latin typeface="Calibri"/>
                <a:cs typeface="Calibri"/>
              </a:rPr>
              <a:t>Analyze</a:t>
            </a:r>
            <a:r>
              <a:rPr lang="en-GB" sz="1600" dirty="0">
                <a:solidFill>
                  <a:schemeClr val="dk1"/>
                </a:solidFill>
                <a:latin typeface="Calibri"/>
                <a:cs typeface="Calibri"/>
              </a:rPr>
              <a:t> relationships between shared resources and how they impact each other</a:t>
            </a:r>
          </a:p>
        </p:txBody>
      </p:sp>
      <p:sp>
        <p:nvSpPr>
          <p:cNvPr id="11" name="TextBox 10">
            <a:extLst>
              <a:ext uri="{FF2B5EF4-FFF2-40B4-BE49-F238E27FC236}">
                <a16:creationId xmlns:a16="http://schemas.microsoft.com/office/drawing/2014/main" id="{E6D974CC-F11C-43A4-A4C0-6904CFF46A05}"/>
              </a:ext>
            </a:extLst>
          </p:cNvPr>
          <p:cNvSpPr txBox="1"/>
          <p:nvPr/>
        </p:nvSpPr>
        <p:spPr>
          <a:xfrm>
            <a:off x="996689" y="892170"/>
            <a:ext cx="4170008" cy="411874"/>
          </a:xfrm>
          <a:prstGeom prst="rect">
            <a:avLst/>
          </a:prstGeom>
          <a:noFill/>
        </p:spPr>
        <p:txBody>
          <a:bodyPr wrap="square">
            <a:spAutoFit/>
          </a:bodyPr>
          <a:lstStyle/>
          <a:p>
            <a:pPr indent="-220122"/>
            <a:r>
              <a:rPr lang="en-US" sz="2000" dirty="0">
                <a:latin typeface="+mn-lt"/>
              </a:rPr>
              <a:t>– </a:t>
            </a:r>
            <a:r>
              <a:rPr lang="en-GB" sz="2000" dirty="0"/>
              <a:t>Why Do You Need Cloud Insights</a:t>
            </a:r>
          </a:p>
        </p:txBody>
      </p:sp>
      <p:sp>
        <p:nvSpPr>
          <p:cNvPr id="13" name="TextBox 12">
            <a:extLst>
              <a:ext uri="{FF2B5EF4-FFF2-40B4-BE49-F238E27FC236}">
                <a16:creationId xmlns:a16="http://schemas.microsoft.com/office/drawing/2014/main" id="{97D5E96E-518D-4F00-8F33-3AA4B36EE8D2}"/>
              </a:ext>
            </a:extLst>
          </p:cNvPr>
          <p:cNvSpPr txBox="1"/>
          <p:nvPr/>
        </p:nvSpPr>
        <p:spPr>
          <a:xfrm>
            <a:off x="1809754" y="1887497"/>
            <a:ext cx="3360422" cy="400110"/>
          </a:xfrm>
          <a:prstGeom prst="rect">
            <a:avLst/>
          </a:prstGeom>
          <a:noFill/>
        </p:spPr>
        <p:txBody>
          <a:bodyPr wrap="square">
            <a:spAutoFit/>
          </a:bodyPr>
          <a:lstStyle/>
          <a:p>
            <a:r>
              <a:rPr lang="en-GB" sz="2000" b="1" dirty="0"/>
              <a:t>Modernize and </a:t>
            </a:r>
            <a:r>
              <a:rPr lang="en-GB" sz="2000" b="1" dirty="0" err="1"/>
              <a:t>Analyze</a:t>
            </a:r>
            <a:endParaRPr lang="en-GB" sz="2000" b="1" dirty="0"/>
          </a:p>
        </p:txBody>
      </p:sp>
      <p:sp>
        <p:nvSpPr>
          <p:cNvPr id="14" name="TextBox 13">
            <a:extLst>
              <a:ext uri="{FF2B5EF4-FFF2-40B4-BE49-F238E27FC236}">
                <a16:creationId xmlns:a16="http://schemas.microsoft.com/office/drawing/2014/main" id="{8408631B-3A92-49A1-8E28-F59F7B31C1D1}"/>
              </a:ext>
            </a:extLst>
          </p:cNvPr>
          <p:cNvSpPr txBox="1"/>
          <p:nvPr/>
        </p:nvSpPr>
        <p:spPr>
          <a:xfrm>
            <a:off x="1809753" y="2971499"/>
            <a:ext cx="3360422" cy="400110"/>
          </a:xfrm>
          <a:prstGeom prst="rect">
            <a:avLst/>
          </a:prstGeom>
          <a:noFill/>
        </p:spPr>
        <p:txBody>
          <a:bodyPr wrap="square">
            <a:spAutoFit/>
          </a:bodyPr>
          <a:lstStyle/>
          <a:p>
            <a:r>
              <a:rPr lang="en-GB" sz="2000" b="1" dirty="0"/>
              <a:t>Optimize and Control Usage</a:t>
            </a:r>
          </a:p>
        </p:txBody>
      </p:sp>
      <p:sp>
        <p:nvSpPr>
          <p:cNvPr id="15" name="TextBox 14">
            <a:extLst>
              <a:ext uri="{FF2B5EF4-FFF2-40B4-BE49-F238E27FC236}">
                <a16:creationId xmlns:a16="http://schemas.microsoft.com/office/drawing/2014/main" id="{817120EC-B074-41BD-9188-CF7BEA245078}"/>
              </a:ext>
            </a:extLst>
          </p:cNvPr>
          <p:cNvSpPr txBox="1"/>
          <p:nvPr/>
        </p:nvSpPr>
        <p:spPr>
          <a:xfrm>
            <a:off x="1809751" y="4106930"/>
            <a:ext cx="3360422" cy="400110"/>
          </a:xfrm>
          <a:prstGeom prst="rect">
            <a:avLst/>
          </a:prstGeom>
          <a:noFill/>
        </p:spPr>
        <p:txBody>
          <a:bodyPr wrap="square">
            <a:spAutoFit/>
          </a:bodyPr>
          <a:lstStyle/>
          <a:p>
            <a:r>
              <a:rPr lang="en-GB" sz="2000" b="1" dirty="0"/>
              <a:t>Guarantee Availability</a:t>
            </a:r>
          </a:p>
        </p:txBody>
      </p:sp>
      <p:sp>
        <p:nvSpPr>
          <p:cNvPr id="22" name="Text Placeholder 2">
            <a:extLst>
              <a:ext uri="{FF2B5EF4-FFF2-40B4-BE49-F238E27FC236}">
                <a16:creationId xmlns:a16="http://schemas.microsoft.com/office/drawing/2014/main" id="{A3DC31C8-B17C-4CAA-8B54-0EB2F971775B}"/>
              </a:ext>
            </a:extLst>
          </p:cNvPr>
          <p:cNvSpPr txBox="1">
            <a:spLocks/>
          </p:cNvSpPr>
          <p:nvPr/>
        </p:nvSpPr>
        <p:spPr>
          <a:xfrm>
            <a:off x="5516879" y="3994808"/>
            <a:ext cx="3108963" cy="757130"/>
          </a:xfrm>
          <a:prstGeom prst="rect">
            <a:avLst/>
          </a:prstGeom>
          <a:noFill/>
        </p:spPr>
        <p:txBody>
          <a:bodyPr vert="horz" wrap="square" lIns="91440" tIns="45720" rIns="91440" bIns="45720" rtlCol="0">
            <a:spAutoFit/>
          </a:bodyPr>
          <a:lstStyle>
            <a:defPPr>
              <a:defRPr lang="en-US"/>
            </a:defPPr>
            <a:lvl1pPr marL="471487" indent="-457200">
              <a:lnSpc>
                <a:spcPct val="90000"/>
              </a:lnSpc>
              <a:spcBef>
                <a:spcPts val="0"/>
              </a:spcBef>
              <a:buClr>
                <a:schemeClr val="accent6">
                  <a:lumMod val="60000"/>
                  <a:lumOff val="40000"/>
                </a:schemeClr>
              </a:buClr>
              <a:buSzPts val="2000"/>
              <a:buFont typeface="Noto Sans Symbols"/>
              <a:buChar char="▪"/>
              <a:defRPr>
                <a:solidFill>
                  <a:schemeClr val="dk1"/>
                </a:solidFill>
                <a:latin typeface="Calibri"/>
                <a:cs typeface="Calibri"/>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en-US" sz="1600" dirty="0"/>
              <a:t>Determine the available headroom to prevent infrastructure saturation</a:t>
            </a:r>
          </a:p>
        </p:txBody>
      </p:sp>
      <p:sp>
        <p:nvSpPr>
          <p:cNvPr id="23" name="Text Placeholder 3">
            <a:extLst>
              <a:ext uri="{FF2B5EF4-FFF2-40B4-BE49-F238E27FC236}">
                <a16:creationId xmlns:a16="http://schemas.microsoft.com/office/drawing/2014/main" id="{566315BF-5D8B-4E20-B3F1-49DEFFC88AC2}"/>
              </a:ext>
            </a:extLst>
          </p:cNvPr>
          <p:cNvSpPr txBox="1">
            <a:spLocks/>
          </p:cNvSpPr>
          <p:nvPr/>
        </p:nvSpPr>
        <p:spPr>
          <a:xfrm>
            <a:off x="8793476" y="3994807"/>
            <a:ext cx="3108963" cy="978729"/>
          </a:xfrm>
          <a:prstGeom prst="rect">
            <a:avLst/>
          </a:prstGeom>
          <a:noFill/>
        </p:spPr>
        <p:txBody>
          <a:bodyPr vert="horz" wrap="square" lIns="91440" tIns="45720" rIns="91440" bIns="45720" rtlCol="0">
            <a:spAutoFit/>
          </a:bodyPr>
          <a:lstStyle>
            <a:lvl1pPr marL="471487" indent="-457200">
              <a:lnSpc>
                <a:spcPct val="90000"/>
              </a:lnSpc>
              <a:spcBef>
                <a:spcPts val="0"/>
              </a:spcBef>
              <a:buClr>
                <a:schemeClr val="accent6">
                  <a:lumMod val="60000"/>
                  <a:lumOff val="40000"/>
                </a:schemeClr>
              </a:buClr>
              <a:buSzPts val="2000"/>
              <a:buFont typeface="Noto Sans Symbols"/>
              <a:buChar char="▪"/>
              <a:defRPr>
                <a:solidFill>
                  <a:schemeClr val="dk1"/>
                </a:solidFill>
                <a:latin typeface="Calibri"/>
                <a:cs typeface="Calibri"/>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en-GB" sz="1600" dirty="0"/>
              <a:t>Right size application resources to prevent performance problems and downtime</a:t>
            </a:r>
          </a:p>
        </p:txBody>
      </p:sp>
      <p:sp>
        <p:nvSpPr>
          <p:cNvPr id="31" name="TextBox 30">
            <a:extLst>
              <a:ext uri="{FF2B5EF4-FFF2-40B4-BE49-F238E27FC236}">
                <a16:creationId xmlns:a16="http://schemas.microsoft.com/office/drawing/2014/main" id="{70982E40-CA98-4CD4-AE56-06CC5BFEF053}"/>
              </a:ext>
            </a:extLst>
          </p:cNvPr>
          <p:cNvSpPr txBox="1"/>
          <p:nvPr/>
        </p:nvSpPr>
        <p:spPr>
          <a:xfrm>
            <a:off x="1809751" y="5247789"/>
            <a:ext cx="3198453" cy="400110"/>
          </a:xfrm>
          <a:prstGeom prst="rect">
            <a:avLst/>
          </a:prstGeom>
          <a:noFill/>
        </p:spPr>
        <p:txBody>
          <a:bodyPr wrap="square">
            <a:spAutoFit/>
          </a:bodyPr>
          <a:lstStyle/>
          <a:p>
            <a:r>
              <a:rPr lang="en-GB" sz="2000" b="1" dirty="0"/>
              <a:t>Key Differentiators</a:t>
            </a:r>
          </a:p>
        </p:txBody>
      </p:sp>
      <p:sp>
        <p:nvSpPr>
          <p:cNvPr id="36" name="Text Placeholder 2">
            <a:extLst>
              <a:ext uri="{FF2B5EF4-FFF2-40B4-BE49-F238E27FC236}">
                <a16:creationId xmlns:a16="http://schemas.microsoft.com/office/drawing/2014/main" id="{24BA7EA1-F01F-415E-AA70-531D25265983}"/>
              </a:ext>
            </a:extLst>
          </p:cNvPr>
          <p:cNvSpPr txBox="1">
            <a:spLocks/>
          </p:cNvSpPr>
          <p:nvPr/>
        </p:nvSpPr>
        <p:spPr>
          <a:xfrm>
            <a:off x="5516879" y="5140067"/>
            <a:ext cx="3550920" cy="1015663"/>
          </a:xfrm>
          <a:prstGeom prst="rect">
            <a:avLst/>
          </a:prstGeom>
          <a:noFill/>
        </p:spPr>
        <p:txBody>
          <a:bodyPr vert="horz" wrap="square" lIns="91440" tIns="45720" rIns="91440" bIns="45720" rtlCol="0">
            <a:spAutoFit/>
          </a:bodyPr>
          <a:lstStyle>
            <a:defPPr>
              <a:defRPr lang="en-US"/>
            </a:defPPr>
            <a:lvl1pPr marL="471487" indent="-457200">
              <a:lnSpc>
                <a:spcPct val="90000"/>
              </a:lnSpc>
              <a:spcBef>
                <a:spcPts val="0"/>
              </a:spcBef>
              <a:buClr>
                <a:schemeClr val="accent6">
                  <a:lumMod val="60000"/>
                  <a:lumOff val="40000"/>
                </a:schemeClr>
              </a:buClr>
              <a:buSzPts val="2000"/>
              <a:buFont typeface="Noto Sans Symbols"/>
              <a:buChar char="▪"/>
              <a:defRPr>
                <a:solidFill>
                  <a:schemeClr val="dk1"/>
                </a:solidFill>
                <a:latin typeface="Calibri"/>
                <a:cs typeface="Calibri"/>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a:lnSpc>
                <a:spcPct val="100000"/>
              </a:lnSpc>
              <a:buClr>
                <a:schemeClr val="tx1"/>
              </a:buClr>
            </a:pPr>
            <a:r>
              <a:rPr lang="en-US" sz="1500" dirty="0"/>
              <a:t>Multi-Vendor Infrastructure</a:t>
            </a:r>
          </a:p>
          <a:p>
            <a:pPr>
              <a:lnSpc>
                <a:spcPct val="100000"/>
              </a:lnSpc>
              <a:buClr>
                <a:schemeClr val="tx1"/>
              </a:buClr>
            </a:pPr>
            <a:r>
              <a:rPr lang="en-GB" sz="1500" dirty="0"/>
              <a:t>Shared Infrastructure</a:t>
            </a:r>
          </a:p>
          <a:p>
            <a:pPr>
              <a:lnSpc>
                <a:spcPct val="100000"/>
              </a:lnSpc>
              <a:buClr>
                <a:schemeClr val="tx1"/>
              </a:buClr>
            </a:pPr>
            <a:r>
              <a:rPr lang="en-GB" sz="1500" dirty="0"/>
              <a:t>Full Stack Visibility</a:t>
            </a:r>
          </a:p>
          <a:p>
            <a:pPr>
              <a:lnSpc>
                <a:spcPct val="100000"/>
              </a:lnSpc>
              <a:buClr>
                <a:schemeClr val="tx1"/>
              </a:buClr>
            </a:pPr>
            <a:r>
              <a:rPr lang="en-GB" sz="1500" dirty="0"/>
              <a:t>Ransomware Protection</a:t>
            </a:r>
          </a:p>
        </p:txBody>
      </p:sp>
      <p:pic>
        <p:nvPicPr>
          <p:cNvPr id="40" name="Graphic 39" descr="Research outline">
            <a:extLst>
              <a:ext uri="{FF2B5EF4-FFF2-40B4-BE49-F238E27FC236}">
                <a16:creationId xmlns:a16="http://schemas.microsoft.com/office/drawing/2014/main" id="{D3DC663C-493B-463A-8898-BA83276F54A9}"/>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96691" y="1770089"/>
            <a:ext cx="645429" cy="645429"/>
          </a:xfrm>
          <a:prstGeom prst="rect">
            <a:avLst/>
          </a:prstGeom>
        </p:spPr>
      </p:pic>
      <p:pic>
        <p:nvPicPr>
          <p:cNvPr id="42" name="Graphic 41" descr="Business Growth outline">
            <a:extLst>
              <a:ext uri="{FF2B5EF4-FFF2-40B4-BE49-F238E27FC236}">
                <a16:creationId xmlns:a16="http://schemas.microsoft.com/office/drawing/2014/main" id="{EE90CCCB-A8B2-48A2-A583-D014552324D0}"/>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96690" y="2848839"/>
            <a:ext cx="645429" cy="645429"/>
          </a:xfrm>
          <a:prstGeom prst="rect">
            <a:avLst/>
          </a:prstGeom>
        </p:spPr>
      </p:pic>
      <p:pic>
        <p:nvPicPr>
          <p:cNvPr id="44" name="Graphic 43" descr="Badge Tick outline">
            <a:extLst>
              <a:ext uri="{FF2B5EF4-FFF2-40B4-BE49-F238E27FC236}">
                <a16:creationId xmlns:a16="http://schemas.microsoft.com/office/drawing/2014/main" id="{339F4F44-FE22-4365-9CE0-0E97D28CCE2E}"/>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96688" y="3984270"/>
            <a:ext cx="645429" cy="645429"/>
          </a:xfrm>
          <a:prstGeom prst="rect">
            <a:avLst/>
          </a:prstGeom>
        </p:spPr>
      </p:pic>
      <p:sp>
        <p:nvSpPr>
          <p:cNvPr id="18" name="Text Placeholder 2">
            <a:extLst>
              <a:ext uri="{FF2B5EF4-FFF2-40B4-BE49-F238E27FC236}">
                <a16:creationId xmlns:a16="http://schemas.microsoft.com/office/drawing/2014/main" id="{B8F2C4AA-2948-43D0-9490-01C070307F59}"/>
              </a:ext>
            </a:extLst>
          </p:cNvPr>
          <p:cNvSpPr txBox="1">
            <a:spLocks/>
          </p:cNvSpPr>
          <p:nvPr/>
        </p:nvSpPr>
        <p:spPr>
          <a:xfrm>
            <a:off x="5516879" y="2879234"/>
            <a:ext cx="3108963" cy="978729"/>
          </a:xfrm>
          <a:prstGeom prst="rect">
            <a:avLst/>
          </a:prstGeom>
          <a:noFill/>
        </p:spPr>
        <p:txBody>
          <a:bodyPr vert="horz" wrap="square" lIns="91440" tIns="45720" rIns="91440" bIns="45720" rtlCol="0">
            <a:spAutoFit/>
          </a:bodyPr>
          <a:lstStyle>
            <a:lvl1pPr marL="471487" indent="-457200">
              <a:lnSpc>
                <a:spcPct val="90000"/>
              </a:lnSpc>
              <a:spcBef>
                <a:spcPts val="0"/>
              </a:spcBef>
              <a:buClr>
                <a:schemeClr val="accent6">
                  <a:lumMod val="60000"/>
                  <a:lumOff val="40000"/>
                </a:schemeClr>
              </a:buClr>
              <a:buSzPts val="2000"/>
              <a:buFont typeface="Noto Sans Symbols"/>
              <a:buChar char="▪"/>
              <a:defRPr>
                <a:solidFill>
                  <a:schemeClr val="dk1"/>
                </a:solidFill>
                <a:latin typeface="Calibri"/>
                <a:cs typeface="Calibri"/>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en-US" sz="1600" dirty="0"/>
              <a:t>Optimize by identifying waste, increasing utilization and density of compute and storage</a:t>
            </a:r>
          </a:p>
        </p:txBody>
      </p:sp>
      <p:sp>
        <p:nvSpPr>
          <p:cNvPr id="19" name="Text Placeholder 3">
            <a:extLst>
              <a:ext uri="{FF2B5EF4-FFF2-40B4-BE49-F238E27FC236}">
                <a16:creationId xmlns:a16="http://schemas.microsoft.com/office/drawing/2014/main" id="{F8EF7B2A-A53F-4A54-833D-E677FB583F1B}"/>
              </a:ext>
            </a:extLst>
          </p:cNvPr>
          <p:cNvSpPr txBox="1">
            <a:spLocks/>
          </p:cNvSpPr>
          <p:nvPr/>
        </p:nvSpPr>
        <p:spPr>
          <a:xfrm>
            <a:off x="8793476" y="2879233"/>
            <a:ext cx="3108963" cy="978729"/>
          </a:xfrm>
          <a:prstGeom prst="rect">
            <a:avLst/>
          </a:prstGeom>
          <a:noFill/>
        </p:spPr>
        <p:txBody>
          <a:bodyPr vert="horz" wrap="square" lIns="91440" tIns="45720" rIns="91440" bIns="45720" rtlCol="0">
            <a:spAutoFit/>
          </a:bodyPr>
          <a:lstStyle>
            <a:lvl1pPr marL="471487" indent="-457200">
              <a:lnSpc>
                <a:spcPct val="90000"/>
              </a:lnSpc>
              <a:spcBef>
                <a:spcPts val="0"/>
              </a:spcBef>
              <a:buClr>
                <a:schemeClr val="accent6">
                  <a:lumMod val="60000"/>
                  <a:lumOff val="40000"/>
                </a:schemeClr>
              </a:buClr>
              <a:buSzPts val="2000"/>
              <a:buFont typeface="Noto Sans Symbols"/>
              <a:buChar char="▪"/>
              <a:defRPr>
                <a:solidFill>
                  <a:schemeClr val="dk1"/>
                </a:solidFill>
                <a:latin typeface="Calibri"/>
                <a:cs typeface="Calibri"/>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en-US" sz="1600" dirty="0"/>
              <a:t>Control usage with Show-back / Chargeback showing who is using what and how much</a:t>
            </a:r>
          </a:p>
        </p:txBody>
      </p:sp>
      <p:pic>
        <p:nvPicPr>
          <p:cNvPr id="47" name="Picture 46">
            <a:extLst>
              <a:ext uri="{FF2B5EF4-FFF2-40B4-BE49-F238E27FC236}">
                <a16:creationId xmlns:a16="http://schemas.microsoft.com/office/drawing/2014/main" id="{69547D83-8EA4-4171-A259-C0CF8C219F6E}"/>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pic>
        <p:nvPicPr>
          <p:cNvPr id="20" name="Picture 19">
            <a:extLst>
              <a:ext uri="{FF2B5EF4-FFF2-40B4-BE49-F238E27FC236}">
                <a16:creationId xmlns:a16="http://schemas.microsoft.com/office/drawing/2014/main" id="{333A2ABB-D50E-1D49-828A-571FCAB6893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996688" y="6465493"/>
            <a:ext cx="958062" cy="285503"/>
          </a:xfrm>
          <a:prstGeom prst="rect">
            <a:avLst/>
          </a:prstGeom>
        </p:spPr>
      </p:pic>
      <p:sp>
        <p:nvSpPr>
          <p:cNvPr id="21" name="Oval 20">
            <a:extLst>
              <a:ext uri="{FF2B5EF4-FFF2-40B4-BE49-F238E27FC236}">
                <a16:creationId xmlns:a16="http://schemas.microsoft.com/office/drawing/2014/main" id="{F88F3D39-756D-674D-A831-86C51AF683E3}"/>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5374989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AB7A44-A8C7-471C-AEB9-B0806C22EBCC}"/>
              </a:ext>
            </a:extLst>
          </p:cNvPr>
          <p:cNvSpPr>
            <a:spLocks noGrp="1"/>
          </p:cNvSpPr>
          <p:nvPr>
            <p:ph type="body" idx="10"/>
          </p:nvPr>
        </p:nvSpPr>
        <p:spPr>
          <a:xfrm>
            <a:off x="5077471" y="1329596"/>
            <a:ext cx="6945916" cy="2311402"/>
          </a:xfrm>
          <a:noFill/>
        </p:spPr>
        <p:txBody>
          <a:bodyPr wrap="square">
            <a:spAutoFit/>
          </a:bodyPr>
          <a:lstStyle/>
          <a:p>
            <a:pPr marL="471487" lvl="1">
              <a:spcBef>
                <a:spcPts val="0"/>
              </a:spcBef>
              <a:buClr>
                <a:srgbClr val="FCD0B8"/>
              </a:buClr>
              <a:buSzPts val="2000"/>
            </a:pPr>
            <a:r>
              <a:rPr lang="en-US" sz="2400" b="1" dirty="0">
                <a:solidFill>
                  <a:schemeClr val="dk1"/>
                </a:solidFill>
                <a:latin typeface="Calibri"/>
                <a:cs typeface="Calibri"/>
              </a:rPr>
              <a:t>Business Challenges</a:t>
            </a:r>
          </a:p>
          <a:p>
            <a:pPr marL="471487" indent="-457200">
              <a:spcBef>
                <a:spcPts val="0"/>
              </a:spcBef>
              <a:buClr>
                <a:schemeClr val="accent6">
                  <a:lumMod val="60000"/>
                  <a:lumOff val="40000"/>
                </a:schemeClr>
              </a:buClr>
              <a:buSzPts val="2000"/>
              <a:buFont typeface="Noto Sans Symbols"/>
              <a:buChar char="▪"/>
            </a:pPr>
            <a:endParaRPr lang="en-US" sz="600" dirty="0">
              <a:solidFill>
                <a:schemeClr val="dk1"/>
              </a:solidFill>
              <a:latin typeface="Calibri"/>
              <a:cs typeface="Calibri"/>
            </a:endParaRPr>
          </a:p>
          <a:p>
            <a:pPr marL="742950" lvl="1" indent="-285750">
              <a:spcBef>
                <a:spcPts val="400"/>
              </a:spcBef>
              <a:buSzPct val="60000"/>
              <a:buFont typeface="Wingdings" panose="05000000000000000000" pitchFamily="2" charset="2"/>
              <a:buChar char="§"/>
            </a:pPr>
            <a:r>
              <a:rPr lang="en-US" sz="1800" dirty="0">
                <a:solidFill>
                  <a:schemeClr val="tx1"/>
                </a:solidFill>
              </a:rPr>
              <a:t>Poor performance effecting customer satisfaction</a:t>
            </a:r>
          </a:p>
          <a:p>
            <a:pPr marL="742950" lvl="1" indent="-285750">
              <a:spcBef>
                <a:spcPts val="400"/>
              </a:spcBef>
              <a:buSzPct val="60000"/>
              <a:buFont typeface="Wingdings" panose="05000000000000000000" pitchFamily="2" charset="2"/>
              <a:buChar char="§"/>
            </a:pPr>
            <a:r>
              <a:rPr lang="en-US" sz="1800" dirty="0">
                <a:solidFill>
                  <a:schemeClr val="tx1"/>
                </a:solidFill>
              </a:rPr>
              <a:t>Runaway cloud costs</a:t>
            </a:r>
          </a:p>
          <a:p>
            <a:pPr marL="742950" lvl="1" indent="-285750">
              <a:spcBef>
                <a:spcPts val="400"/>
              </a:spcBef>
              <a:buSzPct val="60000"/>
              <a:buFont typeface="Wingdings" panose="05000000000000000000" pitchFamily="2" charset="2"/>
              <a:buChar char="§"/>
            </a:pPr>
            <a:r>
              <a:rPr lang="en-US" sz="1800" dirty="0">
                <a:solidFill>
                  <a:schemeClr val="tx1"/>
                </a:solidFill>
              </a:rPr>
              <a:t>High cost of maintaining multiple tools</a:t>
            </a:r>
          </a:p>
          <a:p>
            <a:pPr marL="742950" lvl="1" indent="-285750">
              <a:spcBef>
                <a:spcPts val="400"/>
              </a:spcBef>
              <a:buSzPct val="60000"/>
              <a:buFont typeface="Wingdings" panose="05000000000000000000" pitchFamily="2" charset="2"/>
              <a:buChar char="§"/>
            </a:pPr>
            <a:r>
              <a:rPr lang="en-US" sz="1800" dirty="0">
                <a:solidFill>
                  <a:schemeClr val="tx1"/>
                </a:solidFill>
              </a:rPr>
              <a:t>High cost of system outages</a:t>
            </a:r>
          </a:p>
          <a:p>
            <a:pPr marL="742950" lvl="1" indent="-285750">
              <a:spcBef>
                <a:spcPts val="400"/>
              </a:spcBef>
              <a:buSzPct val="60000"/>
              <a:buFont typeface="Wingdings" panose="05000000000000000000" pitchFamily="2" charset="2"/>
              <a:buChar char="§"/>
            </a:pPr>
            <a:r>
              <a:rPr lang="en-US" sz="1800" dirty="0">
                <a:solidFill>
                  <a:schemeClr val="tx1"/>
                </a:solidFill>
              </a:rPr>
              <a:t>Inability to measure SLAs and usage for optimization</a:t>
            </a:r>
          </a:p>
          <a:p>
            <a:pPr marL="742950" lvl="1" indent="-285750">
              <a:spcBef>
                <a:spcPts val="400"/>
              </a:spcBef>
              <a:buSzPct val="60000"/>
              <a:buFont typeface="Wingdings" panose="05000000000000000000" pitchFamily="2" charset="2"/>
              <a:buChar char="§"/>
            </a:pPr>
            <a:r>
              <a:rPr lang="en-US" sz="1800" dirty="0">
                <a:solidFill>
                  <a:schemeClr val="tx1"/>
                </a:solidFill>
              </a:rPr>
              <a:t>Protection against Ransomware</a:t>
            </a:r>
          </a:p>
        </p:txBody>
      </p:sp>
      <p:sp>
        <p:nvSpPr>
          <p:cNvPr id="3" name="Title 2">
            <a:extLst>
              <a:ext uri="{FF2B5EF4-FFF2-40B4-BE49-F238E27FC236}">
                <a16:creationId xmlns:a16="http://schemas.microsoft.com/office/drawing/2014/main" id="{1DF89FF3-1667-4E21-9F34-AA0654BF94A7}"/>
              </a:ext>
            </a:extLst>
          </p:cNvPr>
          <p:cNvSpPr>
            <a:spLocks noGrp="1"/>
          </p:cNvSpPr>
          <p:nvPr>
            <p:ph type="title"/>
          </p:nvPr>
        </p:nvSpPr>
        <p:spPr>
          <a:xfrm>
            <a:off x="4135953" y="7128"/>
            <a:ext cx="5120341" cy="774301"/>
          </a:xfrm>
        </p:spPr>
        <p:txBody>
          <a:bodyPr>
            <a:noAutofit/>
          </a:bodyPr>
          <a:lstStyle/>
          <a:p>
            <a:r>
              <a:rPr lang="en-GB" sz="3600" b="1" dirty="0">
                <a:latin typeface="+mn-lt"/>
              </a:rPr>
              <a:t>Operational Challenges</a:t>
            </a:r>
          </a:p>
        </p:txBody>
      </p:sp>
      <p:sp>
        <p:nvSpPr>
          <p:cNvPr id="5" name="TextBox 4">
            <a:extLst>
              <a:ext uri="{FF2B5EF4-FFF2-40B4-BE49-F238E27FC236}">
                <a16:creationId xmlns:a16="http://schemas.microsoft.com/office/drawing/2014/main" id="{E6794E20-9760-4164-8ABE-0A71B55F8C5E}"/>
              </a:ext>
            </a:extLst>
          </p:cNvPr>
          <p:cNvSpPr txBox="1"/>
          <p:nvPr/>
        </p:nvSpPr>
        <p:spPr>
          <a:xfrm>
            <a:off x="4135953" y="598950"/>
            <a:ext cx="6722547" cy="461665"/>
          </a:xfrm>
          <a:prstGeom prst="rect">
            <a:avLst/>
          </a:prstGeom>
          <a:noFill/>
        </p:spPr>
        <p:txBody>
          <a:bodyPr wrap="square">
            <a:spAutoFit/>
          </a:bodyPr>
          <a:lstStyle/>
          <a:p>
            <a:pPr marL="457178" indent="-220122"/>
            <a:r>
              <a:rPr lang="en-US" sz="2400" dirty="0">
                <a:latin typeface="+mn-lt"/>
              </a:rPr>
              <a:t>– </a:t>
            </a:r>
            <a:r>
              <a:rPr lang="en-GB" sz="2400" dirty="0"/>
              <a:t>Reasons to invest in Infrastructure Monitoring</a:t>
            </a:r>
          </a:p>
        </p:txBody>
      </p:sp>
      <p:sp>
        <p:nvSpPr>
          <p:cNvPr id="8" name="TextBox 7">
            <a:extLst>
              <a:ext uri="{FF2B5EF4-FFF2-40B4-BE49-F238E27FC236}">
                <a16:creationId xmlns:a16="http://schemas.microsoft.com/office/drawing/2014/main" id="{7612F850-A527-4991-8B1B-790FAF414E17}"/>
              </a:ext>
            </a:extLst>
          </p:cNvPr>
          <p:cNvSpPr txBox="1"/>
          <p:nvPr/>
        </p:nvSpPr>
        <p:spPr>
          <a:xfrm>
            <a:off x="5077469" y="3792377"/>
            <a:ext cx="6945918" cy="2472472"/>
          </a:xfrm>
          <a:prstGeom prst="rect">
            <a:avLst/>
          </a:prstGeom>
          <a:noFill/>
        </p:spPr>
        <p:txBody>
          <a:bodyPr wrap="square">
            <a:spAutoFit/>
          </a:bodyPr>
          <a:lstStyle/>
          <a:p>
            <a:pPr marL="471487" lvl="1">
              <a:buClr>
                <a:srgbClr val="FCD0B8"/>
              </a:buClr>
              <a:buSzPts val="2000"/>
            </a:pPr>
            <a:r>
              <a:rPr lang="en-US" sz="2400" b="1" dirty="0">
                <a:solidFill>
                  <a:schemeClr val="dk1"/>
                </a:solidFill>
                <a:latin typeface="Calibri"/>
                <a:cs typeface="Calibri"/>
              </a:rPr>
              <a:t>Technical Challenges</a:t>
            </a:r>
          </a:p>
          <a:p>
            <a:pPr marL="471487" indent="-457200">
              <a:spcBef>
                <a:spcPts val="0"/>
              </a:spcBef>
              <a:buClr>
                <a:schemeClr val="accent6">
                  <a:lumMod val="60000"/>
                  <a:lumOff val="40000"/>
                </a:schemeClr>
              </a:buClr>
              <a:buSzPts val="2000"/>
              <a:buFont typeface="Noto Sans Symbols"/>
              <a:buChar char="▪"/>
            </a:pPr>
            <a:endParaRPr lang="en-US" sz="600" dirty="0">
              <a:solidFill>
                <a:schemeClr val="dk1"/>
              </a:solidFill>
              <a:latin typeface="Calibri"/>
              <a:cs typeface="Calibri"/>
            </a:endParaRPr>
          </a:p>
          <a:p>
            <a:pPr marL="742950" lvl="1" indent="-285750">
              <a:spcBef>
                <a:spcPts val="400"/>
              </a:spcBef>
              <a:buSzPct val="60000"/>
              <a:buFont typeface="Wingdings" panose="05000000000000000000" pitchFamily="2" charset="2"/>
              <a:buChar char="§"/>
            </a:pPr>
            <a:r>
              <a:rPr lang="en-US" dirty="0"/>
              <a:t>Difficulty isolating problems and outages in complex hybrid infrastructure in a timely manner</a:t>
            </a:r>
          </a:p>
          <a:p>
            <a:pPr marL="742950" lvl="1" indent="-285750">
              <a:spcBef>
                <a:spcPts val="400"/>
              </a:spcBef>
              <a:buSzPct val="60000"/>
              <a:buFont typeface="Wingdings" panose="05000000000000000000" pitchFamily="2" charset="2"/>
              <a:buChar char="§"/>
            </a:pPr>
            <a:r>
              <a:rPr lang="en-US" dirty="0"/>
              <a:t>Lacking a single effective view of the full-service path </a:t>
            </a:r>
          </a:p>
          <a:p>
            <a:pPr marL="742950" lvl="1" indent="-285750">
              <a:spcBef>
                <a:spcPts val="400"/>
              </a:spcBef>
              <a:buSzPct val="60000"/>
              <a:buFont typeface="Wingdings" panose="05000000000000000000" pitchFamily="2" charset="2"/>
              <a:buChar char="§"/>
            </a:pPr>
            <a:r>
              <a:rPr lang="en-US" dirty="0"/>
              <a:t>Difficulty identifying workloads for right-sizing or optimization</a:t>
            </a:r>
          </a:p>
          <a:p>
            <a:pPr marL="742950" lvl="1" indent="-285750">
              <a:spcBef>
                <a:spcPts val="400"/>
              </a:spcBef>
              <a:buSzPct val="60000"/>
              <a:buFont typeface="Wingdings" panose="05000000000000000000" pitchFamily="2" charset="2"/>
              <a:buChar char="§"/>
            </a:pPr>
            <a:r>
              <a:rPr lang="en-US" dirty="0"/>
              <a:t>Inability to report on SLAs and SLOs</a:t>
            </a:r>
          </a:p>
          <a:p>
            <a:pPr marL="742950" lvl="1" indent="-285750">
              <a:spcBef>
                <a:spcPts val="400"/>
              </a:spcBef>
              <a:buSzPct val="60000"/>
              <a:buFont typeface="Wingdings" panose="05000000000000000000" pitchFamily="2" charset="2"/>
              <a:buChar char="§"/>
            </a:pPr>
            <a:r>
              <a:rPr lang="en-US" dirty="0"/>
              <a:t>Accurately provisioning cloud resources for cloud migrations</a:t>
            </a:r>
          </a:p>
        </p:txBody>
      </p:sp>
      <p:grpSp>
        <p:nvGrpSpPr>
          <p:cNvPr id="24" name="Group 23">
            <a:extLst>
              <a:ext uri="{FF2B5EF4-FFF2-40B4-BE49-F238E27FC236}">
                <a16:creationId xmlns:a16="http://schemas.microsoft.com/office/drawing/2014/main" id="{DF31F546-FE8F-4B2A-90AF-EAC2D7A3D90A}"/>
              </a:ext>
            </a:extLst>
          </p:cNvPr>
          <p:cNvGrpSpPr/>
          <p:nvPr/>
        </p:nvGrpSpPr>
        <p:grpSpPr>
          <a:xfrm>
            <a:off x="4087734" y="3921747"/>
            <a:ext cx="1140516" cy="1140516"/>
            <a:chOff x="3894298" y="3546291"/>
            <a:chExt cx="1243075" cy="1243075"/>
          </a:xfrm>
        </p:grpSpPr>
        <p:sp>
          <p:nvSpPr>
            <p:cNvPr id="21" name="Oval 20">
              <a:extLst>
                <a:ext uri="{FF2B5EF4-FFF2-40B4-BE49-F238E27FC236}">
                  <a16:creationId xmlns:a16="http://schemas.microsoft.com/office/drawing/2014/main" id="{5B4FE1C7-7D2A-43B5-AD2E-FDEC4F6CB00A}"/>
                </a:ext>
              </a:extLst>
            </p:cNvPr>
            <p:cNvSpPr/>
            <p:nvPr/>
          </p:nvSpPr>
          <p:spPr>
            <a:xfrm>
              <a:off x="3894298" y="3546291"/>
              <a:ext cx="1243075" cy="1243075"/>
            </a:xfrm>
            <a:prstGeom prst="ellipse">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Graphic 15" descr="Blueprint outline">
              <a:extLst>
                <a:ext uri="{FF2B5EF4-FFF2-40B4-BE49-F238E27FC236}">
                  <a16:creationId xmlns:a16="http://schemas.microsoft.com/office/drawing/2014/main" id="{86090602-995F-4F31-912F-F064EC6BF7E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058636" y="3710629"/>
              <a:ext cx="914400" cy="914400"/>
            </a:xfrm>
            <a:prstGeom prst="rect">
              <a:avLst/>
            </a:prstGeom>
          </p:spPr>
        </p:pic>
      </p:grpSp>
      <p:grpSp>
        <p:nvGrpSpPr>
          <p:cNvPr id="23" name="Group 22">
            <a:extLst>
              <a:ext uri="{FF2B5EF4-FFF2-40B4-BE49-F238E27FC236}">
                <a16:creationId xmlns:a16="http://schemas.microsoft.com/office/drawing/2014/main" id="{857B0229-CDC7-47F1-89F1-D582F8823BD9}"/>
              </a:ext>
            </a:extLst>
          </p:cNvPr>
          <p:cNvGrpSpPr/>
          <p:nvPr/>
        </p:nvGrpSpPr>
        <p:grpSpPr>
          <a:xfrm>
            <a:off x="4087734" y="1443750"/>
            <a:ext cx="1140516" cy="1140516"/>
            <a:chOff x="3894298" y="1153580"/>
            <a:chExt cx="1243075" cy="1243075"/>
          </a:xfrm>
        </p:grpSpPr>
        <p:sp>
          <p:nvSpPr>
            <p:cNvPr id="22" name="Oval 21">
              <a:extLst>
                <a:ext uri="{FF2B5EF4-FFF2-40B4-BE49-F238E27FC236}">
                  <a16:creationId xmlns:a16="http://schemas.microsoft.com/office/drawing/2014/main" id="{C5EB27D3-86F5-414E-AD3C-809281D64D4E}"/>
                </a:ext>
              </a:extLst>
            </p:cNvPr>
            <p:cNvSpPr/>
            <p:nvPr/>
          </p:nvSpPr>
          <p:spPr>
            <a:xfrm>
              <a:off x="3894298" y="1153580"/>
              <a:ext cx="1243075" cy="1243075"/>
            </a:xfrm>
            <a:prstGeom prst="ellipse">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Handshake outline">
              <a:extLst>
                <a:ext uri="{FF2B5EF4-FFF2-40B4-BE49-F238E27FC236}">
                  <a16:creationId xmlns:a16="http://schemas.microsoft.com/office/drawing/2014/main" id="{B72D5290-E99E-4132-878E-2A660F6CC257}"/>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058636" y="1318572"/>
              <a:ext cx="914400" cy="914400"/>
            </a:xfrm>
            <a:prstGeom prst="rect">
              <a:avLst/>
            </a:prstGeom>
          </p:spPr>
        </p:pic>
      </p:grpSp>
      <p:pic>
        <p:nvPicPr>
          <p:cNvPr id="25" name="Picture 24">
            <a:extLst>
              <a:ext uri="{FF2B5EF4-FFF2-40B4-BE49-F238E27FC236}">
                <a16:creationId xmlns:a16="http://schemas.microsoft.com/office/drawing/2014/main" id="{6E95FA0C-94ED-46AE-B47B-6D55A1A36767}"/>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87682" y="238188"/>
            <a:ext cx="2318915" cy="615882"/>
          </a:xfrm>
          <a:prstGeom prst="rect">
            <a:avLst/>
          </a:prstGeom>
        </p:spPr>
      </p:pic>
      <p:pic>
        <p:nvPicPr>
          <p:cNvPr id="13" name="Picture 12">
            <a:extLst>
              <a:ext uri="{FF2B5EF4-FFF2-40B4-BE49-F238E27FC236}">
                <a16:creationId xmlns:a16="http://schemas.microsoft.com/office/drawing/2014/main" id="{EA8D3A1F-559A-CB49-89F9-63D44B08154C}"/>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14" name="Oval 13">
            <a:extLst>
              <a:ext uri="{FF2B5EF4-FFF2-40B4-BE49-F238E27FC236}">
                <a16:creationId xmlns:a16="http://schemas.microsoft.com/office/drawing/2014/main" id="{01E3A146-05C6-9740-A796-6C2F8C09C9BC}"/>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18035235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1757CFA-1547-426A-9CA2-855B22C52748}"/>
              </a:ext>
            </a:extLst>
          </p:cNvPr>
          <p:cNvSpPr txBox="1">
            <a:spLocks/>
          </p:cNvSpPr>
          <p:nvPr/>
        </p:nvSpPr>
        <p:spPr>
          <a:xfrm>
            <a:off x="360947" y="56833"/>
            <a:ext cx="4948032"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Heterogeneous Support</a:t>
            </a:r>
            <a:endParaRPr lang="en-GB" sz="3600" b="1" dirty="0">
              <a:latin typeface="+mn-lt"/>
            </a:endParaRPr>
          </a:p>
        </p:txBody>
      </p:sp>
      <p:sp>
        <p:nvSpPr>
          <p:cNvPr id="5" name="TextBox 4">
            <a:extLst>
              <a:ext uri="{FF2B5EF4-FFF2-40B4-BE49-F238E27FC236}">
                <a16:creationId xmlns:a16="http://schemas.microsoft.com/office/drawing/2014/main" id="{84B4B72C-BCC3-46B7-AB4E-27E3618E76FD}"/>
              </a:ext>
            </a:extLst>
          </p:cNvPr>
          <p:cNvSpPr txBox="1"/>
          <p:nvPr/>
        </p:nvSpPr>
        <p:spPr>
          <a:xfrm>
            <a:off x="519437" y="645981"/>
            <a:ext cx="6618342" cy="400110"/>
          </a:xfrm>
          <a:prstGeom prst="rect">
            <a:avLst/>
          </a:prstGeom>
          <a:noFill/>
        </p:spPr>
        <p:txBody>
          <a:bodyPr wrap="square">
            <a:spAutoFit/>
          </a:bodyPr>
          <a:lstStyle/>
          <a:p>
            <a:pPr indent="-220122"/>
            <a:r>
              <a:rPr lang="en-US" sz="2000" dirty="0">
                <a:latin typeface="+mn-lt"/>
              </a:rPr>
              <a:t>– </a:t>
            </a:r>
            <a:r>
              <a:rPr lang="en-US" sz="2000" dirty="0"/>
              <a:t>Operating systems, infrastructure devices, and services</a:t>
            </a:r>
          </a:p>
        </p:txBody>
      </p:sp>
      <p:grpSp>
        <p:nvGrpSpPr>
          <p:cNvPr id="9" name="Group 8">
            <a:extLst>
              <a:ext uri="{FF2B5EF4-FFF2-40B4-BE49-F238E27FC236}">
                <a16:creationId xmlns:a16="http://schemas.microsoft.com/office/drawing/2014/main" id="{5543FFA9-C64E-4D40-8497-F5F8CAFB8205}"/>
              </a:ext>
            </a:extLst>
          </p:cNvPr>
          <p:cNvGrpSpPr/>
          <p:nvPr/>
        </p:nvGrpSpPr>
        <p:grpSpPr>
          <a:xfrm>
            <a:off x="1442531" y="1372639"/>
            <a:ext cx="9306937" cy="4917873"/>
            <a:chOff x="1017149" y="1372639"/>
            <a:chExt cx="9306937" cy="4917873"/>
          </a:xfrm>
        </p:grpSpPr>
        <p:pic>
          <p:nvPicPr>
            <p:cNvPr id="6" name="Picture 5" descr="A picture containing calendar&#10;&#10;Description automatically generated">
              <a:extLst>
                <a:ext uri="{FF2B5EF4-FFF2-40B4-BE49-F238E27FC236}">
                  <a16:creationId xmlns:a16="http://schemas.microsoft.com/office/drawing/2014/main" id="{3E070FDF-E711-42FF-A6E7-EAA5FDEC745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7149" y="1372639"/>
              <a:ext cx="5518295" cy="3717588"/>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7" name="Picture 6" descr="A picture containing logo&#10;&#10;Description automatically generated">
              <a:extLst>
                <a:ext uri="{FF2B5EF4-FFF2-40B4-BE49-F238E27FC236}">
                  <a16:creationId xmlns:a16="http://schemas.microsoft.com/office/drawing/2014/main" id="{8665F44F-6B7C-4A75-8746-ACA7B6C6287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895272" y="2031145"/>
              <a:ext cx="5518295" cy="3724041"/>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8" name="Picture 7" descr="Logo, company name&#10;&#10;Description automatically generated">
              <a:extLst>
                <a:ext uri="{FF2B5EF4-FFF2-40B4-BE49-F238E27FC236}">
                  <a16:creationId xmlns:a16="http://schemas.microsoft.com/office/drawing/2014/main" id="{BAD1C7D5-93D8-4F89-8798-6B0098EA67B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805791" y="3180435"/>
              <a:ext cx="5518295" cy="3110077"/>
            </a:xfrm>
            <a:prstGeom prst="rect">
              <a:avLst/>
            </a:prstGeom>
            <a:ln>
              <a:solidFill>
                <a:schemeClr val="bg1">
                  <a:lumMod val="75000"/>
                </a:schemeClr>
              </a:solidFill>
            </a:ln>
            <a:effectLst>
              <a:outerShdw blurRad="50800" dist="38100" dir="2700000" algn="tl" rotWithShape="0">
                <a:prstClr val="black">
                  <a:alpha val="40000"/>
                </a:prstClr>
              </a:outerShdw>
            </a:effectLst>
          </p:spPr>
        </p:pic>
      </p:grpSp>
      <p:pic>
        <p:nvPicPr>
          <p:cNvPr id="11" name="Picture 10">
            <a:extLst>
              <a:ext uri="{FF2B5EF4-FFF2-40B4-BE49-F238E27FC236}">
                <a16:creationId xmlns:a16="http://schemas.microsoft.com/office/drawing/2014/main" id="{ECCB3251-0023-45D3-9348-A36F3AFB94B8}"/>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pic>
        <p:nvPicPr>
          <p:cNvPr id="12" name="Picture 11">
            <a:extLst>
              <a:ext uri="{FF2B5EF4-FFF2-40B4-BE49-F238E27FC236}">
                <a16:creationId xmlns:a16="http://schemas.microsoft.com/office/drawing/2014/main" id="{983E49DF-FF31-3048-B6FD-C4FD16CD48A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13" name="Oval 12">
            <a:extLst>
              <a:ext uri="{FF2B5EF4-FFF2-40B4-BE49-F238E27FC236}">
                <a16:creationId xmlns:a16="http://schemas.microsoft.com/office/drawing/2014/main" id="{8D825146-581F-0D41-92F5-EFF5A97FB692}"/>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33527463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D72C93-FFE8-4C90-9717-614787FB3920}"/>
              </a:ext>
            </a:extLst>
          </p:cNvPr>
          <p:cNvSpPr>
            <a:spLocks noGrp="1"/>
          </p:cNvSpPr>
          <p:nvPr>
            <p:ph type="body" idx="1"/>
          </p:nvPr>
        </p:nvSpPr>
        <p:spPr>
          <a:xfrm>
            <a:off x="1967773" y="3138984"/>
            <a:ext cx="3341206" cy="2770497"/>
          </a:xfrm>
        </p:spPr>
        <p:txBody>
          <a:bodyPr anchor="ctr">
            <a:normAutofit/>
          </a:bodyPr>
          <a:lstStyle/>
          <a:p>
            <a:r>
              <a:rPr lang="en-US" b="1" dirty="0">
                <a:solidFill>
                  <a:schemeClr val="tx1"/>
                </a:solidFill>
              </a:rPr>
              <a:t>Common Use Cases</a:t>
            </a:r>
          </a:p>
        </p:txBody>
      </p:sp>
      <p:sp>
        <p:nvSpPr>
          <p:cNvPr id="4" name="Text Placeholder 3">
            <a:extLst>
              <a:ext uri="{FF2B5EF4-FFF2-40B4-BE49-F238E27FC236}">
                <a16:creationId xmlns:a16="http://schemas.microsoft.com/office/drawing/2014/main" id="{0A460E02-90F5-4505-A5FE-B3CB294E6179}"/>
              </a:ext>
            </a:extLst>
          </p:cNvPr>
          <p:cNvSpPr>
            <a:spLocks noGrp="1"/>
          </p:cNvSpPr>
          <p:nvPr>
            <p:ph type="body" idx="10"/>
          </p:nvPr>
        </p:nvSpPr>
        <p:spPr>
          <a:xfrm>
            <a:off x="6571619" y="3138984"/>
            <a:ext cx="5060822" cy="2770498"/>
          </a:xfrm>
        </p:spPr>
        <p:txBody>
          <a:bodyPr anchor="ctr">
            <a:normAutofit/>
          </a:bodyPr>
          <a:lstStyle/>
          <a:p>
            <a:pPr marL="342900" indent="-342900">
              <a:lnSpc>
                <a:spcPct val="150000"/>
              </a:lnSpc>
              <a:buSzPct val="80000"/>
              <a:buFont typeface="Wingdings" panose="05000000000000000000" pitchFamily="2" charset="2"/>
              <a:buChar char="§"/>
            </a:pPr>
            <a:r>
              <a:rPr lang="en-US" sz="2000" dirty="0">
                <a:solidFill>
                  <a:schemeClr val="tx1"/>
                </a:solidFill>
              </a:rPr>
              <a:t>Cloud Visibility / Cloud Migration</a:t>
            </a:r>
          </a:p>
          <a:p>
            <a:pPr marL="342900" indent="-342900">
              <a:lnSpc>
                <a:spcPct val="150000"/>
              </a:lnSpc>
              <a:buSzPct val="80000"/>
              <a:buFont typeface="Wingdings" panose="05000000000000000000" pitchFamily="2" charset="2"/>
              <a:buChar char="§"/>
            </a:pPr>
            <a:r>
              <a:rPr lang="en-US" sz="2000" dirty="0">
                <a:solidFill>
                  <a:schemeClr val="tx1"/>
                </a:solidFill>
              </a:rPr>
              <a:t>Troubleshooting and Operational Efficiency</a:t>
            </a:r>
          </a:p>
          <a:p>
            <a:pPr marL="342900" indent="-342900">
              <a:lnSpc>
                <a:spcPct val="150000"/>
              </a:lnSpc>
              <a:buSzPct val="80000"/>
              <a:buFont typeface="Wingdings" panose="05000000000000000000" pitchFamily="2" charset="2"/>
              <a:buChar char="§"/>
            </a:pPr>
            <a:r>
              <a:rPr lang="en-US" sz="2000" dirty="0">
                <a:solidFill>
                  <a:schemeClr val="tx1"/>
                </a:solidFill>
              </a:rPr>
              <a:t>Forecasting and Trend Analysis</a:t>
            </a:r>
          </a:p>
          <a:p>
            <a:pPr marL="342900" indent="-342900">
              <a:lnSpc>
                <a:spcPct val="150000"/>
              </a:lnSpc>
              <a:buSzPct val="80000"/>
              <a:buFont typeface="Wingdings" panose="05000000000000000000" pitchFamily="2" charset="2"/>
              <a:buChar char="§"/>
            </a:pPr>
            <a:r>
              <a:rPr lang="en-US" sz="2000" dirty="0">
                <a:solidFill>
                  <a:schemeClr val="tx1"/>
                </a:solidFill>
              </a:rPr>
              <a:t>Security</a:t>
            </a:r>
          </a:p>
        </p:txBody>
      </p:sp>
      <p:sp>
        <p:nvSpPr>
          <p:cNvPr id="5" name="Title 1">
            <a:extLst>
              <a:ext uri="{FF2B5EF4-FFF2-40B4-BE49-F238E27FC236}">
                <a16:creationId xmlns:a16="http://schemas.microsoft.com/office/drawing/2014/main" id="{484C5E5C-CC82-45F0-937F-2020B7AC2481}"/>
              </a:ext>
            </a:extLst>
          </p:cNvPr>
          <p:cNvSpPr txBox="1">
            <a:spLocks/>
          </p:cNvSpPr>
          <p:nvPr/>
        </p:nvSpPr>
        <p:spPr>
          <a:xfrm>
            <a:off x="360947" y="187621"/>
            <a:ext cx="4948032"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Cloud Insights</a:t>
            </a:r>
            <a:endParaRPr lang="en-GB" sz="4800" b="1" dirty="0">
              <a:latin typeface="+mn-lt"/>
            </a:endParaRPr>
          </a:p>
        </p:txBody>
      </p:sp>
      <p:pic>
        <p:nvPicPr>
          <p:cNvPr id="12" name="Graphic 11" descr="Clipboard outline">
            <a:extLst>
              <a:ext uri="{FF2B5EF4-FFF2-40B4-BE49-F238E27FC236}">
                <a16:creationId xmlns:a16="http://schemas.microsoft.com/office/drawing/2014/main" id="{B355F8E0-AAEF-4F9E-9E47-34B9E0C6726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930544" y="4067686"/>
            <a:ext cx="914400" cy="914400"/>
          </a:xfrm>
          <a:prstGeom prst="rect">
            <a:avLst/>
          </a:prstGeom>
        </p:spPr>
      </p:pic>
      <p:pic>
        <p:nvPicPr>
          <p:cNvPr id="13" name="Picture 12">
            <a:extLst>
              <a:ext uri="{FF2B5EF4-FFF2-40B4-BE49-F238E27FC236}">
                <a16:creationId xmlns:a16="http://schemas.microsoft.com/office/drawing/2014/main" id="{0BFC728A-EA97-4863-89EA-B2F842DF708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pic>
        <p:nvPicPr>
          <p:cNvPr id="8" name="Picture 7">
            <a:extLst>
              <a:ext uri="{FF2B5EF4-FFF2-40B4-BE49-F238E27FC236}">
                <a16:creationId xmlns:a16="http://schemas.microsoft.com/office/drawing/2014/main" id="{328A6E79-183C-8C42-92A5-6B56DCAE5DB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9" name="Oval 8">
            <a:extLst>
              <a:ext uri="{FF2B5EF4-FFF2-40B4-BE49-F238E27FC236}">
                <a16:creationId xmlns:a16="http://schemas.microsoft.com/office/drawing/2014/main" id="{F5A14629-18B2-3E44-848B-34FFF279A31F}"/>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16036058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02F477A-7DB0-4965-9BEA-209A1729D284}"/>
              </a:ext>
            </a:extLst>
          </p:cNvPr>
          <p:cNvSpPr txBox="1">
            <a:spLocks/>
          </p:cNvSpPr>
          <p:nvPr/>
        </p:nvSpPr>
        <p:spPr>
          <a:xfrm>
            <a:off x="360947" y="41692"/>
            <a:ext cx="8667587"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Summary</a:t>
            </a:r>
            <a:endParaRPr lang="en-GB" sz="9600" b="1" dirty="0">
              <a:latin typeface="+mn-lt"/>
            </a:endParaRPr>
          </a:p>
        </p:txBody>
      </p:sp>
      <p:sp>
        <p:nvSpPr>
          <p:cNvPr id="5" name="TextBox 4">
            <a:extLst>
              <a:ext uri="{FF2B5EF4-FFF2-40B4-BE49-F238E27FC236}">
                <a16:creationId xmlns:a16="http://schemas.microsoft.com/office/drawing/2014/main" id="{7EF3E8CC-9771-4A22-B2BD-717D1347DE9D}"/>
              </a:ext>
            </a:extLst>
          </p:cNvPr>
          <p:cNvSpPr txBox="1"/>
          <p:nvPr/>
        </p:nvSpPr>
        <p:spPr>
          <a:xfrm>
            <a:off x="519437" y="630840"/>
            <a:ext cx="6319514" cy="400110"/>
          </a:xfrm>
          <a:prstGeom prst="rect">
            <a:avLst/>
          </a:prstGeom>
          <a:noFill/>
        </p:spPr>
        <p:txBody>
          <a:bodyPr wrap="square">
            <a:spAutoFit/>
          </a:bodyPr>
          <a:lstStyle/>
          <a:p>
            <a:pPr indent="-220122"/>
            <a:r>
              <a:rPr lang="en-US" sz="2000" dirty="0">
                <a:latin typeface="+mn-lt"/>
              </a:rPr>
              <a:t>– </a:t>
            </a:r>
            <a:r>
              <a:rPr lang="en-US" sz="2000" dirty="0"/>
              <a:t>Value and Benefits</a:t>
            </a:r>
          </a:p>
        </p:txBody>
      </p:sp>
      <p:pic>
        <p:nvPicPr>
          <p:cNvPr id="6" name="Picture 5">
            <a:extLst>
              <a:ext uri="{FF2B5EF4-FFF2-40B4-BE49-F238E27FC236}">
                <a16:creationId xmlns:a16="http://schemas.microsoft.com/office/drawing/2014/main" id="{6AE15EF8-4ACB-4F25-B08F-E6A932B37EA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sp>
        <p:nvSpPr>
          <p:cNvPr id="8" name="TextBox 7">
            <a:extLst>
              <a:ext uri="{FF2B5EF4-FFF2-40B4-BE49-F238E27FC236}">
                <a16:creationId xmlns:a16="http://schemas.microsoft.com/office/drawing/2014/main" id="{81EB2855-0B27-4AC6-B35A-C039050CED22}"/>
              </a:ext>
            </a:extLst>
          </p:cNvPr>
          <p:cNvSpPr txBox="1"/>
          <p:nvPr/>
        </p:nvSpPr>
        <p:spPr>
          <a:xfrm>
            <a:off x="1443556" y="5268501"/>
            <a:ext cx="10748443" cy="553998"/>
          </a:xfrm>
          <a:prstGeom prst="rect">
            <a:avLst/>
          </a:prstGeom>
          <a:noFill/>
        </p:spPr>
        <p:txBody>
          <a:bodyPr wrap="square">
            <a:spAutoFit/>
          </a:bodyPr>
          <a:lstStyle/>
          <a:p>
            <a:pPr marL="285750" indent="-285750">
              <a:buFont typeface="Wingdings" panose="05000000000000000000" pitchFamily="2" charset="2"/>
              <a:buChar char="§"/>
            </a:pPr>
            <a:r>
              <a:rPr lang="en-US" sz="1500" dirty="0"/>
              <a:t>REST APIs for CMDB integration enables true cost of infrastructure or application ownership analysis with chargeback reporting.</a:t>
            </a:r>
          </a:p>
          <a:p>
            <a:pPr marL="285750" indent="-285750">
              <a:buFont typeface="Wingdings" panose="05000000000000000000" pitchFamily="2" charset="2"/>
              <a:buChar char="§"/>
            </a:pPr>
            <a:r>
              <a:rPr lang="en-US" sz="1500" dirty="0"/>
              <a:t>Provide infrastructure or application owners with performance and capacity information to make intelligent requirements decisions.</a:t>
            </a:r>
          </a:p>
        </p:txBody>
      </p:sp>
      <p:sp>
        <p:nvSpPr>
          <p:cNvPr id="10" name="TextBox 9">
            <a:extLst>
              <a:ext uri="{FF2B5EF4-FFF2-40B4-BE49-F238E27FC236}">
                <a16:creationId xmlns:a16="http://schemas.microsoft.com/office/drawing/2014/main" id="{8E112DE1-562A-41E1-A699-7B3AE93EEA7F}"/>
              </a:ext>
            </a:extLst>
          </p:cNvPr>
          <p:cNvSpPr txBox="1"/>
          <p:nvPr/>
        </p:nvSpPr>
        <p:spPr>
          <a:xfrm>
            <a:off x="1443557" y="1929473"/>
            <a:ext cx="10748442" cy="553998"/>
          </a:xfrm>
          <a:prstGeom prst="rect">
            <a:avLst/>
          </a:prstGeom>
          <a:noFill/>
        </p:spPr>
        <p:txBody>
          <a:bodyPr wrap="square">
            <a:spAutoFit/>
          </a:bodyPr>
          <a:lstStyle/>
          <a:p>
            <a:pPr marL="285750" indent="-285750">
              <a:buFont typeface="Wingdings" panose="05000000000000000000" pitchFamily="2" charset="2"/>
              <a:buChar char="§"/>
            </a:pPr>
            <a:r>
              <a:rPr lang="en-US" sz="1500" dirty="0"/>
              <a:t>Avoid potentially costly initial over-provisioning of cloud resources before migrating.</a:t>
            </a:r>
          </a:p>
          <a:p>
            <a:pPr marL="285750" indent="-285750">
              <a:buFont typeface="Wingdings" panose="05000000000000000000" pitchFamily="2" charset="2"/>
              <a:buChar char="§"/>
            </a:pPr>
            <a:r>
              <a:rPr lang="en-US" sz="1500" dirty="0"/>
              <a:t>Analyze and control cloud costs before they get out of hand.</a:t>
            </a:r>
          </a:p>
        </p:txBody>
      </p:sp>
      <p:sp>
        <p:nvSpPr>
          <p:cNvPr id="12" name="TextBox 11">
            <a:extLst>
              <a:ext uri="{FF2B5EF4-FFF2-40B4-BE49-F238E27FC236}">
                <a16:creationId xmlns:a16="http://schemas.microsoft.com/office/drawing/2014/main" id="{BF01AB29-2428-4B2C-B558-625C0467F223}"/>
              </a:ext>
            </a:extLst>
          </p:cNvPr>
          <p:cNvSpPr txBox="1"/>
          <p:nvPr/>
        </p:nvSpPr>
        <p:spPr>
          <a:xfrm>
            <a:off x="1443557" y="3612017"/>
            <a:ext cx="10748442" cy="553998"/>
          </a:xfrm>
          <a:prstGeom prst="rect">
            <a:avLst/>
          </a:prstGeom>
          <a:noFill/>
        </p:spPr>
        <p:txBody>
          <a:bodyPr wrap="square">
            <a:spAutoFit/>
          </a:bodyPr>
          <a:lstStyle/>
          <a:p>
            <a:pPr marL="285750" indent="-285750">
              <a:buFont typeface="Wingdings" panose="05000000000000000000" pitchFamily="2" charset="2"/>
              <a:buChar char="§"/>
            </a:pPr>
            <a:r>
              <a:rPr lang="en-US" sz="1500" dirty="0"/>
              <a:t>Reduce the time to find and resolve infrastructure issues and identify areas of potential risk before they become an issue.</a:t>
            </a:r>
          </a:p>
          <a:p>
            <a:pPr marL="285750" indent="-285750">
              <a:buFont typeface="Wingdings" panose="05000000000000000000" pitchFamily="2" charset="2"/>
              <a:buChar char="§"/>
            </a:pPr>
            <a:r>
              <a:rPr lang="en-US" sz="1500" dirty="0"/>
              <a:t>Improve application availability and application user / owner satisfaction.</a:t>
            </a:r>
          </a:p>
        </p:txBody>
      </p:sp>
      <p:sp>
        <p:nvSpPr>
          <p:cNvPr id="15" name="TextBox 14">
            <a:extLst>
              <a:ext uri="{FF2B5EF4-FFF2-40B4-BE49-F238E27FC236}">
                <a16:creationId xmlns:a16="http://schemas.microsoft.com/office/drawing/2014/main" id="{E2F392EA-1316-44B2-8FFB-B1ACA32B4FE6}"/>
              </a:ext>
            </a:extLst>
          </p:cNvPr>
          <p:cNvSpPr txBox="1"/>
          <p:nvPr/>
        </p:nvSpPr>
        <p:spPr>
          <a:xfrm>
            <a:off x="296782" y="1215346"/>
            <a:ext cx="11598440" cy="400110"/>
          </a:xfrm>
          <a:prstGeom prst="rect">
            <a:avLst/>
          </a:prstGeom>
          <a:noFill/>
        </p:spPr>
        <p:txBody>
          <a:bodyPr wrap="square">
            <a:spAutoFit/>
          </a:bodyPr>
          <a:lstStyle/>
          <a:p>
            <a:r>
              <a:rPr lang="en-US" sz="2000" b="1" dirty="0"/>
              <a:t>Make intelligent decisions before, during, and after hybrid cloud migrations</a:t>
            </a:r>
          </a:p>
        </p:txBody>
      </p:sp>
      <p:sp>
        <p:nvSpPr>
          <p:cNvPr id="17" name="TextBox 16">
            <a:extLst>
              <a:ext uri="{FF2B5EF4-FFF2-40B4-BE49-F238E27FC236}">
                <a16:creationId xmlns:a16="http://schemas.microsoft.com/office/drawing/2014/main" id="{5766CE70-BB56-4AC3-830A-53954296FF0B}"/>
              </a:ext>
            </a:extLst>
          </p:cNvPr>
          <p:cNvSpPr txBox="1"/>
          <p:nvPr/>
        </p:nvSpPr>
        <p:spPr>
          <a:xfrm>
            <a:off x="296781" y="2860077"/>
            <a:ext cx="11598440" cy="400110"/>
          </a:xfrm>
          <a:prstGeom prst="rect">
            <a:avLst/>
          </a:prstGeom>
          <a:noFill/>
        </p:spPr>
        <p:txBody>
          <a:bodyPr wrap="square">
            <a:spAutoFit/>
          </a:bodyPr>
          <a:lstStyle/>
          <a:p>
            <a:r>
              <a:rPr lang="en-US" sz="2000" b="1" dirty="0"/>
              <a:t>End-to-end visibility of application infrastructure resources, whether they’re in the cloud or on-prem</a:t>
            </a:r>
          </a:p>
        </p:txBody>
      </p:sp>
      <p:sp>
        <p:nvSpPr>
          <p:cNvPr id="19" name="TextBox 18">
            <a:extLst>
              <a:ext uri="{FF2B5EF4-FFF2-40B4-BE49-F238E27FC236}">
                <a16:creationId xmlns:a16="http://schemas.microsoft.com/office/drawing/2014/main" id="{DE457CD7-4D2D-4123-9B02-F40FF5D7B4CF}"/>
              </a:ext>
            </a:extLst>
          </p:cNvPr>
          <p:cNvSpPr txBox="1"/>
          <p:nvPr/>
        </p:nvSpPr>
        <p:spPr>
          <a:xfrm>
            <a:off x="296781" y="4533295"/>
            <a:ext cx="11598440" cy="400110"/>
          </a:xfrm>
          <a:prstGeom prst="rect">
            <a:avLst/>
          </a:prstGeom>
          <a:noFill/>
        </p:spPr>
        <p:txBody>
          <a:bodyPr wrap="square">
            <a:spAutoFit/>
          </a:bodyPr>
          <a:lstStyle/>
          <a:p>
            <a:r>
              <a:rPr lang="en-US" sz="2000" b="1" dirty="0"/>
              <a:t>Integrate optimization and cost management into a daily process</a:t>
            </a:r>
          </a:p>
        </p:txBody>
      </p:sp>
      <p:grpSp>
        <p:nvGrpSpPr>
          <p:cNvPr id="20" name="Group 19">
            <a:extLst>
              <a:ext uri="{FF2B5EF4-FFF2-40B4-BE49-F238E27FC236}">
                <a16:creationId xmlns:a16="http://schemas.microsoft.com/office/drawing/2014/main" id="{297B707E-1F4D-4284-9008-F8B507C9749D}"/>
              </a:ext>
            </a:extLst>
          </p:cNvPr>
          <p:cNvGrpSpPr/>
          <p:nvPr/>
        </p:nvGrpSpPr>
        <p:grpSpPr>
          <a:xfrm>
            <a:off x="296780" y="1702841"/>
            <a:ext cx="1071346" cy="1071346"/>
            <a:chOff x="3894298" y="3546291"/>
            <a:chExt cx="1243075" cy="1243075"/>
          </a:xfrm>
        </p:grpSpPr>
        <p:sp>
          <p:nvSpPr>
            <p:cNvPr id="21" name="Oval 20">
              <a:extLst>
                <a:ext uri="{FF2B5EF4-FFF2-40B4-BE49-F238E27FC236}">
                  <a16:creationId xmlns:a16="http://schemas.microsoft.com/office/drawing/2014/main" id="{D13EAFAF-4238-47FD-81B4-9A111AD80DDD}"/>
                </a:ext>
              </a:extLst>
            </p:cNvPr>
            <p:cNvSpPr/>
            <p:nvPr/>
          </p:nvSpPr>
          <p:spPr>
            <a:xfrm>
              <a:off x="3894298" y="3546291"/>
              <a:ext cx="1243075" cy="1243075"/>
            </a:xfrm>
            <a:prstGeom prst="ellipse">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2" name="Graphic 21" descr="Transfer outline">
              <a:extLst>
                <a:ext uri="{FF2B5EF4-FFF2-40B4-BE49-F238E27FC236}">
                  <a16:creationId xmlns:a16="http://schemas.microsoft.com/office/drawing/2014/main" id="{4D446372-E795-4E37-AD80-D59A5488004D}"/>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128718" y="3782636"/>
              <a:ext cx="774234" cy="774234"/>
            </a:xfrm>
            <a:prstGeom prst="rect">
              <a:avLst/>
            </a:prstGeom>
          </p:spPr>
        </p:pic>
      </p:grpSp>
      <p:grpSp>
        <p:nvGrpSpPr>
          <p:cNvPr id="23" name="Group 22">
            <a:extLst>
              <a:ext uri="{FF2B5EF4-FFF2-40B4-BE49-F238E27FC236}">
                <a16:creationId xmlns:a16="http://schemas.microsoft.com/office/drawing/2014/main" id="{ECBC4112-9832-4064-9DCB-27A5AF117A41}"/>
              </a:ext>
            </a:extLst>
          </p:cNvPr>
          <p:cNvGrpSpPr/>
          <p:nvPr/>
        </p:nvGrpSpPr>
        <p:grpSpPr>
          <a:xfrm>
            <a:off x="296780" y="3377484"/>
            <a:ext cx="1071346" cy="1071346"/>
            <a:chOff x="3894298" y="3530455"/>
            <a:chExt cx="1243075" cy="1243075"/>
          </a:xfrm>
        </p:grpSpPr>
        <p:sp>
          <p:nvSpPr>
            <p:cNvPr id="24" name="Oval 23">
              <a:extLst>
                <a:ext uri="{FF2B5EF4-FFF2-40B4-BE49-F238E27FC236}">
                  <a16:creationId xmlns:a16="http://schemas.microsoft.com/office/drawing/2014/main" id="{37BEAC81-978A-438C-B6AA-A456E5AD961C}"/>
                </a:ext>
              </a:extLst>
            </p:cNvPr>
            <p:cNvSpPr/>
            <p:nvPr/>
          </p:nvSpPr>
          <p:spPr>
            <a:xfrm>
              <a:off x="3894298" y="3530455"/>
              <a:ext cx="1243075" cy="1243075"/>
            </a:xfrm>
            <a:prstGeom prst="ellipse">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5" name="Graphic 24" descr="Cloud Computing outline">
              <a:extLst>
                <a:ext uri="{FF2B5EF4-FFF2-40B4-BE49-F238E27FC236}">
                  <a16:creationId xmlns:a16="http://schemas.microsoft.com/office/drawing/2014/main" id="{AC41E857-810A-4AE4-BC48-90C6700D18C9}"/>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058636" y="3694793"/>
              <a:ext cx="914400" cy="914400"/>
            </a:xfrm>
            <a:prstGeom prst="rect">
              <a:avLst/>
            </a:prstGeom>
          </p:spPr>
        </p:pic>
      </p:grpSp>
      <p:grpSp>
        <p:nvGrpSpPr>
          <p:cNvPr id="18" name="Group 17">
            <a:extLst>
              <a:ext uri="{FF2B5EF4-FFF2-40B4-BE49-F238E27FC236}">
                <a16:creationId xmlns:a16="http://schemas.microsoft.com/office/drawing/2014/main" id="{189E9276-C9C5-4842-802D-05E552312CDA}"/>
              </a:ext>
            </a:extLst>
          </p:cNvPr>
          <p:cNvGrpSpPr/>
          <p:nvPr/>
        </p:nvGrpSpPr>
        <p:grpSpPr>
          <a:xfrm>
            <a:off x="308043" y="4997588"/>
            <a:ext cx="1071346" cy="1071346"/>
            <a:chOff x="372210" y="4997588"/>
            <a:chExt cx="1071346" cy="1071346"/>
          </a:xfrm>
        </p:grpSpPr>
        <p:sp>
          <p:nvSpPr>
            <p:cNvPr id="27" name="Oval 26">
              <a:extLst>
                <a:ext uri="{FF2B5EF4-FFF2-40B4-BE49-F238E27FC236}">
                  <a16:creationId xmlns:a16="http://schemas.microsoft.com/office/drawing/2014/main" id="{D97E74B6-1776-47CC-A7E0-4DDCF88DE480}"/>
                </a:ext>
              </a:extLst>
            </p:cNvPr>
            <p:cNvSpPr/>
            <p:nvPr/>
          </p:nvSpPr>
          <p:spPr>
            <a:xfrm>
              <a:off x="372210" y="4997588"/>
              <a:ext cx="1071346" cy="1071346"/>
            </a:xfrm>
            <a:prstGeom prst="ellipse">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6" name="Group 15">
              <a:extLst>
                <a:ext uri="{FF2B5EF4-FFF2-40B4-BE49-F238E27FC236}">
                  <a16:creationId xmlns:a16="http://schemas.microsoft.com/office/drawing/2014/main" id="{2ED80426-6ED3-44D0-816F-2232F27B0F78}"/>
                </a:ext>
              </a:extLst>
            </p:cNvPr>
            <p:cNvGrpSpPr/>
            <p:nvPr/>
          </p:nvGrpSpPr>
          <p:grpSpPr>
            <a:xfrm>
              <a:off x="538480" y="5155159"/>
              <a:ext cx="738806" cy="710586"/>
              <a:chOff x="538487" y="5544483"/>
              <a:chExt cx="738806" cy="710586"/>
            </a:xfrm>
          </p:grpSpPr>
          <p:sp>
            <p:nvSpPr>
              <p:cNvPr id="9" name="Freeform: Shape 8">
                <a:extLst>
                  <a:ext uri="{FF2B5EF4-FFF2-40B4-BE49-F238E27FC236}">
                    <a16:creationId xmlns:a16="http://schemas.microsoft.com/office/drawing/2014/main" id="{AD550A19-5D3F-4DAD-9818-DBCB8975B839}"/>
                  </a:ext>
                </a:extLst>
              </p:cNvPr>
              <p:cNvSpPr/>
              <p:nvPr/>
            </p:nvSpPr>
            <p:spPr>
              <a:xfrm>
                <a:off x="538487" y="6001341"/>
                <a:ext cx="517160" cy="138800"/>
              </a:xfrm>
              <a:custGeom>
                <a:avLst/>
                <a:gdLst>
                  <a:gd name="connsiteX0" fmla="*/ 8194 w 517160"/>
                  <a:gd name="connsiteY0" fmla="*/ 138800 h 138800"/>
                  <a:gd name="connsiteX1" fmla="*/ 0 w 517160"/>
                  <a:gd name="connsiteY1" fmla="*/ 130575 h 138800"/>
                  <a:gd name="connsiteX2" fmla="*/ 4631 w 517160"/>
                  <a:gd name="connsiteY2" fmla="*/ 123203 h 138800"/>
                  <a:gd name="connsiteX3" fmla="*/ 236949 w 517160"/>
                  <a:gd name="connsiteY3" fmla="*/ 11558 h 138800"/>
                  <a:gd name="connsiteX4" fmla="*/ 279095 w 517160"/>
                  <a:gd name="connsiteY4" fmla="*/ 0 h 138800"/>
                  <a:gd name="connsiteX5" fmla="*/ 476114 w 517160"/>
                  <a:gd name="connsiteY5" fmla="*/ 0 h 138800"/>
                  <a:gd name="connsiteX6" fmla="*/ 517160 w 517160"/>
                  <a:gd name="connsiteY6" fmla="*/ 41046 h 138800"/>
                  <a:gd name="connsiteX7" fmla="*/ 476114 w 517160"/>
                  <a:gd name="connsiteY7" fmla="*/ 82091 h 138800"/>
                  <a:gd name="connsiteX8" fmla="*/ 328350 w 517160"/>
                  <a:gd name="connsiteY8" fmla="*/ 82091 h 138800"/>
                  <a:gd name="connsiteX9" fmla="*/ 320141 w 517160"/>
                  <a:gd name="connsiteY9" fmla="*/ 73882 h 138800"/>
                  <a:gd name="connsiteX10" fmla="*/ 328350 w 517160"/>
                  <a:gd name="connsiteY10" fmla="*/ 65673 h 138800"/>
                  <a:gd name="connsiteX11" fmla="*/ 476114 w 517160"/>
                  <a:gd name="connsiteY11" fmla="*/ 65673 h 138800"/>
                  <a:gd name="connsiteX12" fmla="*/ 500742 w 517160"/>
                  <a:gd name="connsiteY12" fmla="*/ 41046 h 138800"/>
                  <a:gd name="connsiteX13" fmla="*/ 476114 w 517160"/>
                  <a:gd name="connsiteY13" fmla="*/ 16418 h 138800"/>
                  <a:gd name="connsiteX14" fmla="*/ 279095 w 517160"/>
                  <a:gd name="connsiteY14" fmla="*/ 16418 h 138800"/>
                  <a:gd name="connsiteX15" fmla="*/ 244617 w 517160"/>
                  <a:gd name="connsiteY15" fmla="*/ 26007 h 138800"/>
                  <a:gd name="connsiteX16" fmla="*/ 11756 w 517160"/>
                  <a:gd name="connsiteY16" fmla="*/ 137979 h 138800"/>
                  <a:gd name="connsiteX17" fmla="*/ 8194 w 517160"/>
                  <a:gd name="connsiteY17" fmla="*/ 138800 h 1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7160" h="138800">
                    <a:moveTo>
                      <a:pt x="8194" y="138800"/>
                    </a:moveTo>
                    <a:cubicBezTo>
                      <a:pt x="3660" y="138792"/>
                      <a:pt x="-9" y="135109"/>
                      <a:pt x="0" y="130575"/>
                    </a:cubicBezTo>
                    <a:cubicBezTo>
                      <a:pt x="6" y="127435"/>
                      <a:pt x="1804" y="124572"/>
                      <a:pt x="4631" y="123203"/>
                    </a:cubicBezTo>
                    <a:lnTo>
                      <a:pt x="236949" y="11558"/>
                    </a:lnTo>
                    <a:cubicBezTo>
                      <a:pt x="249761" y="4122"/>
                      <a:pt x="264283" y="140"/>
                      <a:pt x="279095" y="0"/>
                    </a:cubicBezTo>
                    <a:lnTo>
                      <a:pt x="476114" y="0"/>
                    </a:lnTo>
                    <a:cubicBezTo>
                      <a:pt x="498783" y="0"/>
                      <a:pt x="517160" y="18377"/>
                      <a:pt x="517160" y="41046"/>
                    </a:cubicBezTo>
                    <a:cubicBezTo>
                      <a:pt x="517160" y="63714"/>
                      <a:pt x="498783" y="82091"/>
                      <a:pt x="476114" y="82091"/>
                    </a:cubicBezTo>
                    <a:lnTo>
                      <a:pt x="328350" y="82091"/>
                    </a:lnTo>
                    <a:cubicBezTo>
                      <a:pt x="323816" y="82091"/>
                      <a:pt x="320141" y="78416"/>
                      <a:pt x="320141" y="73882"/>
                    </a:cubicBezTo>
                    <a:cubicBezTo>
                      <a:pt x="320141" y="69348"/>
                      <a:pt x="323816" y="65673"/>
                      <a:pt x="328350" y="65673"/>
                    </a:cubicBezTo>
                    <a:lnTo>
                      <a:pt x="476114" y="65673"/>
                    </a:lnTo>
                    <a:cubicBezTo>
                      <a:pt x="489716" y="65673"/>
                      <a:pt x="500742" y="54647"/>
                      <a:pt x="500742" y="41046"/>
                    </a:cubicBezTo>
                    <a:cubicBezTo>
                      <a:pt x="500742" y="27444"/>
                      <a:pt x="489716" y="16418"/>
                      <a:pt x="476114" y="16418"/>
                    </a:cubicBezTo>
                    <a:lnTo>
                      <a:pt x="279095" y="16418"/>
                    </a:lnTo>
                    <a:cubicBezTo>
                      <a:pt x="266960" y="16527"/>
                      <a:pt x="255066" y="19834"/>
                      <a:pt x="244617" y="26007"/>
                    </a:cubicBezTo>
                    <a:lnTo>
                      <a:pt x="11756" y="137979"/>
                    </a:lnTo>
                    <a:cubicBezTo>
                      <a:pt x="10647" y="138520"/>
                      <a:pt x="9428" y="138801"/>
                      <a:pt x="8194" y="138800"/>
                    </a:cubicBezTo>
                    <a:close/>
                  </a:path>
                </a:pathLst>
              </a:custGeom>
              <a:solidFill>
                <a:srgbClr val="000000"/>
              </a:solidFill>
              <a:ln w="8136" cap="flat">
                <a:noFill/>
                <a:prstDash val="solid"/>
                <a:miter/>
              </a:ln>
            </p:spPr>
            <p:txBody>
              <a:bodyPr rtlCol="0" anchor="ctr"/>
              <a:lstStyle/>
              <a:p>
                <a:endParaRPr lang="en-GB"/>
              </a:p>
            </p:txBody>
          </p:sp>
          <p:grpSp>
            <p:nvGrpSpPr>
              <p:cNvPr id="14" name="Group 13">
                <a:extLst>
                  <a:ext uri="{FF2B5EF4-FFF2-40B4-BE49-F238E27FC236}">
                    <a16:creationId xmlns:a16="http://schemas.microsoft.com/office/drawing/2014/main" id="{B5EF28FE-D22B-42A4-B917-145B7EAEB91F}"/>
                  </a:ext>
                </a:extLst>
              </p:cNvPr>
              <p:cNvGrpSpPr/>
              <p:nvPr/>
            </p:nvGrpSpPr>
            <p:grpSpPr>
              <a:xfrm>
                <a:off x="653401" y="5544483"/>
                <a:ext cx="623892" cy="710586"/>
                <a:chOff x="653401" y="5544483"/>
                <a:chExt cx="623892" cy="710586"/>
              </a:xfrm>
            </p:grpSpPr>
            <p:sp>
              <p:nvSpPr>
                <p:cNvPr id="11" name="Freeform: Shape 10">
                  <a:extLst>
                    <a:ext uri="{FF2B5EF4-FFF2-40B4-BE49-F238E27FC236}">
                      <a16:creationId xmlns:a16="http://schemas.microsoft.com/office/drawing/2014/main" id="{406B3C53-37C1-4A32-85C9-7B04D32FD6FD}"/>
                    </a:ext>
                  </a:extLst>
                </p:cNvPr>
                <p:cNvSpPr/>
                <p:nvPr/>
              </p:nvSpPr>
              <p:spPr>
                <a:xfrm>
                  <a:off x="653401" y="5934824"/>
                  <a:ext cx="623892" cy="320245"/>
                </a:xfrm>
                <a:custGeom>
                  <a:avLst/>
                  <a:gdLst>
                    <a:gd name="connsiteX0" fmla="*/ 8207 w 623892"/>
                    <a:gd name="connsiteY0" fmla="*/ 320246 h 320245"/>
                    <a:gd name="connsiteX1" fmla="*/ 0 w 623892"/>
                    <a:gd name="connsiteY1" fmla="*/ 312035 h 320245"/>
                    <a:gd name="connsiteX2" fmla="*/ 2404 w 623892"/>
                    <a:gd name="connsiteY2" fmla="*/ 306233 h 320245"/>
                    <a:gd name="connsiteX3" fmla="*/ 205227 w 623892"/>
                    <a:gd name="connsiteY3" fmla="*/ 229945 h 320245"/>
                    <a:gd name="connsiteX4" fmla="*/ 358738 w 623892"/>
                    <a:gd name="connsiteY4" fmla="*/ 229945 h 320245"/>
                    <a:gd name="connsiteX5" fmla="*/ 373662 w 623892"/>
                    <a:gd name="connsiteY5" fmla="*/ 224913 h 320245"/>
                    <a:gd name="connsiteX6" fmla="*/ 598838 w 623892"/>
                    <a:gd name="connsiteY6" fmla="*/ 60279 h 320245"/>
                    <a:gd name="connsiteX7" fmla="*/ 607474 w 623892"/>
                    <a:gd name="connsiteY7" fmla="*/ 41061 h 320245"/>
                    <a:gd name="connsiteX8" fmla="*/ 582847 w 623892"/>
                    <a:gd name="connsiteY8" fmla="*/ 16434 h 320245"/>
                    <a:gd name="connsiteX9" fmla="*/ 570164 w 623892"/>
                    <a:gd name="connsiteY9" fmla="*/ 19980 h 320245"/>
                    <a:gd name="connsiteX10" fmla="*/ 429336 w 623892"/>
                    <a:gd name="connsiteY10" fmla="*/ 100733 h 320245"/>
                    <a:gd name="connsiteX11" fmla="*/ 418198 w 623892"/>
                    <a:gd name="connsiteY11" fmla="*/ 97458 h 320245"/>
                    <a:gd name="connsiteX12" fmla="*/ 421176 w 623892"/>
                    <a:gd name="connsiteY12" fmla="*/ 86490 h 320245"/>
                    <a:gd name="connsiteX13" fmla="*/ 561552 w 623892"/>
                    <a:gd name="connsiteY13" fmla="*/ 6041 h 320245"/>
                    <a:gd name="connsiteX14" fmla="*/ 582847 w 623892"/>
                    <a:gd name="connsiteY14" fmla="*/ 7 h 320245"/>
                    <a:gd name="connsiteX15" fmla="*/ 623893 w 623892"/>
                    <a:gd name="connsiteY15" fmla="*/ 41053 h 320245"/>
                    <a:gd name="connsiteX16" fmla="*/ 610036 w 623892"/>
                    <a:gd name="connsiteY16" fmla="*/ 72330 h 320245"/>
                    <a:gd name="connsiteX17" fmla="*/ 609067 w 623892"/>
                    <a:gd name="connsiteY17" fmla="*/ 73151 h 320245"/>
                    <a:gd name="connsiteX18" fmla="*/ 383316 w 623892"/>
                    <a:gd name="connsiteY18" fmla="*/ 238203 h 320245"/>
                    <a:gd name="connsiteX19" fmla="*/ 358738 w 623892"/>
                    <a:gd name="connsiteY19" fmla="*/ 246363 h 320245"/>
                    <a:gd name="connsiteX20" fmla="*/ 205227 w 623892"/>
                    <a:gd name="connsiteY20" fmla="*/ 246363 h 320245"/>
                    <a:gd name="connsiteX21" fmla="*/ 14003 w 623892"/>
                    <a:gd name="connsiteY21" fmla="*/ 317865 h 320245"/>
                    <a:gd name="connsiteX22" fmla="*/ 8207 w 623892"/>
                    <a:gd name="connsiteY22" fmla="*/ 320246 h 32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23892" h="320245">
                      <a:moveTo>
                        <a:pt x="8207" y="320246"/>
                      </a:moveTo>
                      <a:cubicBezTo>
                        <a:pt x="3674" y="320245"/>
                        <a:pt x="-1" y="316569"/>
                        <a:pt x="0" y="312035"/>
                      </a:cubicBezTo>
                      <a:cubicBezTo>
                        <a:pt x="1" y="309859"/>
                        <a:pt x="865" y="307772"/>
                        <a:pt x="2404" y="306233"/>
                      </a:cubicBezTo>
                      <a:cubicBezTo>
                        <a:pt x="53029" y="255599"/>
                        <a:pt x="121272" y="229945"/>
                        <a:pt x="205227" y="229945"/>
                      </a:cubicBezTo>
                      <a:lnTo>
                        <a:pt x="358738" y="229945"/>
                      </a:lnTo>
                      <a:cubicBezTo>
                        <a:pt x="364124" y="229919"/>
                        <a:pt x="369359" y="228154"/>
                        <a:pt x="373662" y="224913"/>
                      </a:cubicBezTo>
                      <a:lnTo>
                        <a:pt x="598838" y="60279"/>
                      </a:lnTo>
                      <a:cubicBezTo>
                        <a:pt x="604067" y="55211"/>
                        <a:pt x="607157" y="48335"/>
                        <a:pt x="607474" y="41061"/>
                      </a:cubicBezTo>
                      <a:cubicBezTo>
                        <a:pt x="607474" y="27459"/>
                        <a:pt x="596449" y="16434"/>
                        <a:pt x="582847" y="16434"/>
                      </a:cubicBezTo>
                      <a:cubicBezTo>
                        <a:pt x="578357" y="16303"/>
                        <a:pt x="573934" y="17540"/>
                        <a:pt x="570164" y="19980"/>
                      </a:cubicBezTo>
                      <a:lnTo>
                        <a:pt x="429336" y="100733"/>
                      </a:lnTo>
                      <a:cubicBezTo>
                        <a:pt x="425356" y="102905"/>
                        <a:pt x="420369" y="101438"/>
                        <a:pt x="418198" y="97458"/>
                      </a:cubicBezTo>
                      <a:cubicBezTo>
                        <a:pt x="416091" y="93595"/>
                        <a:pt x="417404" y="88757"/>
                        <a:pt x="421176" y="86490"/>
                      </a:cubicBezTo>
                      <a:lnTo>
                        <a:pt x="561552" y="6041"/>
                      </a:lnTo>
                      <a:cubicBezTo>
                        <a:pt x="567894" y="1960"/>
                        <a:pt x="575307" y="-140"/>
                        <a:pt x="582847" y="7"/>
                      </a:cubicBezTo>
                      <a:cubicBezTo>
                        <a:pt x="605505" y="34"/>
                        <a:pt x="623866" y="18395"/>
                        <a:pt x="623893" y="41053"/>
                      </a:cubicBezTo>
                      <a:cubicBezTo>
                        <a:pt x="623621" y="52908"/>
                        <a:pt x="618634" y="64164"/>
                        <a:pt x="610036" y="72330"/>
                      </a:cubicBezTo>
                      <a:lnTo>
                        <a:pt x="609067" y="73151"/>
                      </a:lnTo>
                      <a:lnTo>
                        <a:pt x="383316" y="238203"/>
                      </a:lnTo>
                      <a:cubicBezTo>
                        <a:pt x="376203" y="243475"/>
                        <a:pt x="367591" y="246335"/>
                        <a:pt x="358738" y="246363"/>
                      </a:cubicBezTo>
                      <a:lnTo>
                        <a:pt x="205227" y="246363"/>
                      </a:lnTo>
                      <a:cubicBezTo>
                        <a:pt x="125771" y="246363"/>
                        <a:pt x="61427" y="270424"/>
                        <a:pt x="14003" y="317865"/>
                      </a:cubicBezTo>
                      <a:cubicBezTo>
                        <a:pt x="12462" y="319394"/>
                        <a:pt x="10378" y="320250"/>
                        <a:pt x="8207" y="320246"/>
                      </a:cubicBezTo>
                      <a:close/>
                    </a:path>
                  </a:pathLst>
                </a:custGeom>
                <a:solidFill>
                  <a:srgbClr val="000000"/>
                </a:solidFill>
                <a:ln w="8136" cap="flat">
                  <a:noFill/>
                  <a:prstDash val="solid"/>
                  <a:miter/>
                </a:ln>
              </p:spPr>
              <p:txBody>
                <a:bodyPr rtlCol="0" anchor="ctr"/>
                <a:lstStyle/>
                <a:p>
                  <a:endParaRPr lang="en-GB"/>
                </a:p>
              </p:txBody>
            </p:sp>
            <p:pic>
              <p:nvPicPr>
                <p:cNvPr id="3" name="Graphic 2" descr="Dollar outline">
                  <a:extLst>
                    <a:ext uri="{FF2B5EF4-FFF2-40B4-BE49-F238E27FC236}">
                      <a16:creationId xmlns:a16="http://schemas.microsoft.com/office/drawing/2014/main" id="{0FF6E748-977C-4926-A7D4-8259B7318D12}"/>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01345" y="5544483"/>
                  <a:ext cx="443936" cy="443936"/>
                </a:xfrm>
                <a:prstGeom prst="rect">
                  <a:avLst/>
                </a:prstGeom>
              </p:spPr>
            </p:pic>
          </p:grpSp>
        </p:grpSp>
      </p:grpSp>
      <p:pic>
        <p:nvPicPr>
          <p:cNvPr id="30" name="Picture 29">
            <a:extLst>
              <a:ext uri="{FF2B5EF4-FFF2-40B4-BE49-F238E27FC236}">
                <a16:creationId xmlns:a16="http://schemas.microsoft.com/office/drawing/2014/main" id="{707B00D4-0EC6-3042-8738-B6039381D53B}"/>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31" name="Oval 30">
            <a:extLst>
              <a:ext uri="{FF2B5EF4-FFF2-40B4-BE49-F238E27FC236}">
                <a16:creationId xmlns:a16="http://schemas.microsoft.com/office/drawing/2014/main" id="{457B8143-FCB3-D14D-A4CF-DFA40A7AB450}"/>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39607301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8D24F8A-DE7C-45D2-97DC-A47A7A77BC0F}"/>
              </a:ext>
            </a:extLst>
          </p:cNvPr>
          <p:cNvSpPr txBox="1">
            <a:spLocks/>
          </p:cNvSpPr>
          <p:nvPr/>
        </p:nvSpPr>
        <p:spPr>
          <a:xfrm>
            <a:off x="360947" y="41692"/>
            <a:ext cx="8667587"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Summary</a:t>
            </a:r>
            <a:endParaRPr lang="en-GB" sz="9600" b="1" dirty="0">
              <a:latin typeface="+mn-lt"/>
            </a:endParaRPr>
          </a:p>
        </p:txBody>
      </p:sp>
      <p:sp>
        <p:nvSpPr>
          <p:cNvPr id="4" name="TextBox 3">
            <a:extLst>
              <a:ext uri="{FF2B5EF4-FFF2-40B4-BE49-F238E27FC236}">
                <a16:creationId xmlns:a16="http://schemas.microsoft.com/office/drawing/2014/main" id="{8E8F3F3C-4AD3-4F63-844F-D12AF4872E96}"/>
              </a:ext>
            </a:extLst>
          </p:cNvPr>
          <p:cNvSpPr txBox="1"/>
          <p:nvPr/>
        </p:nvSpPr>
        <p:spPr>
          <a:xfrm>
            <a:off x="519437" y="630840"/>
            <a:ext cx="6319514" cy="400110"/>
          </a:xfrm>
          <a:prstGeom prst="rect">
            <a:avLst/>
          </a:prstGeom>
          <a:noFill/>
        </p:spPr>
        <p:txBody>
          <a:bodyPr wrap="square">
            <a:spAutoFit/>
          </a:bodyPr>
          <a:lstStyle/>
          <a:p>
            <a:pPr indent="-220122"/>
            <a:r>
              <a:rPr lang="en-US" sz="2000" dirty="0">
                <a:latin typeface="+mn-lt"/>
              </a:rPr>
              <a:t>– </a:t>
            </a:r>
            <a:r>
              <a:rPr lang="en-US" sz="2000" dirty="0"/>
              <a:t>Value and Benefits</a:t>
            </a:r>
          </a:p>
        </p:txBody>
      </p:sp>
      <p:pic>
        <p:nvPicPr>
          <p:cNvPr id="5" name="Picture 4">
            <a:extLst>
              <a:ext uri="{FF2B5EF4-FFF2-40B4-BE49-F238E27FC236}">
                <a16:creationId xmlns:a16="http://schemas.microsoft.com/office/drawing/2014/main" id="{58325551-E383-4123-8E4B-7184F47E471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sp>
        <p:nvSpPr>
          <p:cNvPr id="6" name="TextBox 5">
            <a:extLst>
              <a:ext uri="{FF2B5EF4-FFF2-40B4-BE49-F238E27FC236}">
                <a16:creationId xmlns:a16="http://schemas.microsoft.com/office/drawing/2014/main" id="{D10FADA9-B103-4EC2-9A91-DB69B086CA4C}"/>
              </a:ext>
            </a:extLst>
          </p:cNvPr>
          <p:cNvSpPr txBox="1"/>
          <p:nvPr/>
        </p:nvSpPr>
        <p:spPr>
          <a:xfrm>
            <a:off x="1746912" y="1470094"/>
            <a:ext cx="10445085" cy="461665"/>
          </a:xfrm>
          <a:prstGeom prst="rect">
            <a:avLst/>
          </a:prstGeom>
          <a:noFill/>
        </p:spPr>
        <p:txBody>
          <a:bodyPr wrap="square">
            <a:spAutoFit/>
          </a:bodyPr>
          <a:lstStyle>
            <a:defPPr>
              <a:defRPr lang="en-US"/>
            </a:defPPr>
            <a:lvl1pPr>
              <a:defRPr sz="2000" b="1"/>
            </a:lvl1pPr>
          </a:lstStyle>
          <a:p>
            <a:r>
              <a:rPr lang="en-US" sz="2400" dirty="0"/>
              <a:t>Optimize usage and achieve more with a limited budget</a:t>
            </a:r>
          </a:p>
        </p:txBody>
      </p:sp>
      <p:sp>
        <p:nvSpPr>
          <p:cNvPr id="7" name="TextBox 6">
            <a:extLst>
              <a:ext uri="{FF2B5EF4-FFF2-40B4-BE49-F238E27FC236}">
                <a16:creationId xmlns:a16="http://schemas.microsoft.com/office/drawing/2014/main" id="{E97C7255-AF47-4AB1-AA96-6AECF9270BC1}"/>
              </a:ext>
            </a:extLst>
          </p:cNvPr>
          <p:cNvSpPr txBox="1"/>
          <p:nvPr/>
        </p:nvSpPr>
        <p:spPr>
          <a:xfrm>
            <a:off x="1746913" y="3581769"/>
            <a:ext cx="10445085" cy="830997"/>
          </a:xfrm>
          <a:prstGeom prst="rect">
            <a:avLst/>
          </a:prstGeom>
          <a:noFill/>
        </p:spPr>
        <p:txBody>
          <a:bodyPr wrap="square">
            <a:spAutoFit/>
          </a:bodyPr>
          <a:lstStyle/>
          <a:p>
            <a:r>
              <a:rPr lang="en-US" sz="2400" b="1" dirty="0"/>
              <a:t>Protect organizational data from ransomware or being misused by malicious/compromised users</a:t>
            </a:r>
          </a:p>
        </p:txBody>
      </p:sp>
      <p:sp>
        <p:nvSpPr>
          <p:cNvPr id="11" name="TextBox 10">
            <a:extLst>
              <a:ext uri="{FF2B5EF4-FFF2-40B4-BE49-F238E27FC236}">
                <a16:creationId xmlns:a16="http://schemas.microsoft.com/office/drawing/2014/main" id="{C25E8E26-AEC9-4A39-ADB9-5C9C946D6150}"/>
              </a:ext>
            </a:extLst>
          </p:cNvPr>
          <p:cNvSpPr txBox="1"/>
          <p:nvPr/>
        </p:nvSpPr>
        <p:spPr>
          <a:xfrm>
            <a:off x="2020381" y="2435468"/>
            <a:ext cx="10171617" cy="584775"/>
          </a:xfrm>
          <a:prstGeom prst="rect">
            <a:avLst/>
          </a:prstGeom>
          <a:noFill/>
        </p:spPr>
        <p:txBody>
          <a:bodyPr wrap="square">
            <a:spAutoFit/>
          </a:bodyPr>
          <a:lstStyle/>
          <a:p>
            <a:pPr marL="285750" indent="-285750">
              <a:buFont typeface="Wingdings" panose="05000000000000000000" pitchFamily="2" charset="2"/>
              <a:buChar char="§"/>
            </a:pPr>
            <a:r>
              <a:rPr lang="en-US" sz="1600" dirty="0"/>
              <a:t>Avoid over-provisioning hybrid cloud infrastructure resources.</a:t>
            </a:r>
          </a:p>
          <a:p>
            <a:pPr marL="285750" indent="-285750">
              <a:buFont typeface="Wingdings" panose="05000000000000000000" pitchFamily="2" charset="2"/>
              <a:buChar char="§"/>
            </a:pPr>
            <a:r>
              <a:rPr lang="en-US" sz="1600" dirty="0"/>
              <a:t>Forecast infrastructure requirements based on historical trend analysis.</a:t>
            </a:r>
          </a:p>
        </p:txBody>
      </p:sp>
      <p:sp>
        <p:nvSpPr>
          <p:cNvPr id="12" name="TextBox 11">
            <a:extLst>
              <a:ext uri="{FF2B5EF4-FFF2-40B4-BE49-F238E27FC236}">
                <a16:creationId xmlns:a16="http://schemas.microsoft.com/office/drawing/2014/main" id="{0DCA7742-CAC9-42FC-9CC5-6FBB676A1DA1}"/>
              </a:ext>
            </a:extLst>
          </p:cNvPr>
          <p:cNvSpPr txBox="1"/>
          <p:nvPr/>
        </p:nvSpPr>
        <p:spPr>
          <a:xfrm>
            <a:off x="2020381" y="4843517"/>
            <a:ext cx="10171617" cy="830997"/>
          </a:xfrm>
          <a:prstGeom prst="rect">
            <a:avLst/>
          </a:prstGeom>
          <a:noFill/>
        </p:spPr>
        <p:txBody>
          <a:bodyPr wrap="square">
            <a:spAutoFit/>
          </a:bodyPr>
          <a:lstStyle/>
          <a:p>
            <a:pPr marL="342900" indent="-342900">
              <a:buFont typeface="Wingdings" panose="05000000000000000000" pitchFamily="2" charset="2"/>
              <a:buChar char="§"/>
            </a:pPr>
            <a:r>
              <a:rPr lang="en-US" sz="1600" dirty="0"/>
              <a:t>Limit critical data loss by detecting and stopping malicious activities.</a:t>
            </a:r>
          </a:p>
          <a:p>
            <a:pPr marL="342900" indent="-342900">
              <a:buFont typeface="Wingdings" panose="05000000000000000000" pitchFamily="2" charset="2"/>
              <a:buChar char="§"/>
            </a:pPr>
            <a:r>
              <a:rPr lang="en-US" sz="1600" dirty="0"/>
              <a:t>Ensure corporate compliance by auditing user data access to NetApp data stored on-prem or in the cloud.</a:t>
            </a:r>
          </a:p>
          <a:p>
            <a:pPr marL="342900" indent="-342900">
              <a:buFont typeface="Wingdings" panose="05000000000000000000" pitchFamily="2" charset="2"/>
              <a:buChar char="§"/>
            </a:pPr>
            <a:r>
              <a:rPr lang="en-US" sz="1600" dirty="0"/>
              <a:t>Avoid loss of business, damage to brand, loss of trust, fines, </a:t>
            </a:r>
            <a:r>
              <a:rPr lang="en-US" sz="1600" dirty="0" err="1"/>
              <a:t>etc</a:t>
            </a:r>
            <a:r>
              <a:rPr lang="en-US" sz="1600" dirty="0"/>
              <a:t>…</a:t>
            </a:r>
          </a:p>
        </p:txBody>
      </p:sp>
      <p:grpSp>
        <p:nvGrpSpPr>
          <p:cNvPr id="13" name="Group 12">
            <a:extLst>
              <a:ext uri="{FF2B5EF4-FFF2-40B4-BE49-F238E27FC236}">
                <a16:creationId xmlns:a16="http://schemas.microsoft.com/office/drawing/2014/main" id="{C5350802-F748-4274-8FD7-8451E1201EBB}"/>
              </a:ext>
            </a:extLst>
          </p:cNvPr>
          <p:cNvGrpSpPr/>
          <p:nvPr/>
        </p:nvGrpSpPr>
        <p:grpSpPr>
          <a:xfrm>
            <a:off x="296778" y="1989048"/>
            <a:ext cx="1450135" cy="1450135"/>
            <a:chOff x="3894298" y="3546291"/>
            <a:chExt cx="1243075" cy="1243075"/>
          </a:xfrm>
        </p:grpSpPr>
        <p:sp>
          <p:nvSpPr>
            <p:cNvPr id="14" name="Oval 13">
              <a:extLst>
                <a:ext uri="{FF2B5EF4-FFF2-40B4-BE49-F238E27FC236}">
                  <a16:creationId xmlns:a16="http://schemas.microsoft.com/office/drawing/2014/main" id="{678B2F96-AD9A-4C54-B9F7-A013D5EE49E6}"/>
                </a:ext>
              </a:extLst>
            </p:cNvPr>
            <p:cNvSpPr/>
            <p:nvPr/>
          </p:nvSpPr>
          <p:spPr>
            <a:xfrm>
              <a:off x="3894298" y="3546291"/>
              <a:ext cx="1243075" cy="1243075"/>
            </a:xfrm>
            <a:prstGeom prst="ellipse">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Graphic 14" descr="Business Growth outline">
              <a:extLst>
                <a:ext uri="{FF2B5EF4-FFF2-40B4-BE49-F238E27FC236}">
                  <a16:creationId xmlns:a16="http://schemas.microsoft.com/office/drawing/2014/main" id="{6D7E65E9-474A-4CA4-A66E-292F71E6C9DC}"/>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128718" y="3782636"/>
              <a:ext cx="774234" cy="774234"/>
            </a:xfrm>
            <a:prstGeom prst="rect">
              <a:avLst/>
            </a:prstGeom>
          </p:spPr>
        </p:pic>
      </p:grpSp>
      <p:grpSp>
        <p:nvGrpSpPr>
          <p:cNvPr id="16" name="Group 15">
            <a:extLst>
              <a:ext uri="{FF2B5EF4-FFF2-40B4-BE49-F238E27FC236}">
                <a16:creationId xmlns:a16="http://schemas.microsoft.com/office/drawing/2014/main" id="{B5FFD842-F78C-4BC6-BCA8-DEC7C0770DBF}"/>
              </a:ext>
            </a:extLst>
          </p:cNvPr>
          <p:cNvGrpSpPr/>
          <p:nvPr/>
        </p:nvGrpSpPr>
        <p:grpSpPr>
          <a:xfrm>
            <a:off x="296777" y="4555353"/>
            <a:ext cx="1450135" cy="1450135"/>
            <a:chOff x="3894298" y="3530455"/>
            <a:chExt cx="1243075" cy="1243075"/>
          </a:xfrm>
        </p:grpSpPr>
        <p:sp>
          <p:nvSpPr>
            <p:cNvPr id="17" name="Oval 16">
              <a:extLst>
                <a:ext uri="{FF2B5EF4-FFF2-40B4-BE49-F238E27FC236}">
                  <a16:creationId xmlns:a16="http://schemas.microsoft.com/office/drawing/2014/main" id="{22719A65-F40C-42D0-8605-B2D3FCA10B6E}"/>
                </a:ext>
              </a:extLst>
            </p:cNvPr>
            <p:cNvSpPr/>
            <p:nvPr/>
          </p:nvSpPr>
          <p:spPr>
            <a:xfrm>
              <a:off x="3894298" y="3530455"/>
              <a:ext cx="1243075" cy="1243075"/>
            </a:xfrm>
            <a:prstGeom prst="ellipse">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8" name="Graphic 17" descr="Shield Tick outline">
              <a:extLst>
                <a:ext uri="{FF2B5EF4-FFF2-40B4-BE49-F238E27FC236}">
                  <a16:creationId xmlns:a16="http://schemas.microsoft.com/office/drawing/2014/main" id="{B10E2E97-CF1F-41D3-B8A5-ADF966D13B08}"/>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058636" y="3694793"/>
              <a:ext cx="914400" cy="914400"/>
            </a:xfrm>
            <a:prstGeom prst="rect">
              <a:avLst/>
            </a:prstGeom>
          </p:spPr>
        </p:pic>
      </p:grpSp>
      <p:pic>
        <p:nvPicPr>
          <p:cNvPr id="20" name="Picture 19">
            <a:extLst>
              <a:ext uri="{FF2B5EF4-FFF2-40B4-BE49-F238E27FC236}">
                <a16:creationId xmlns:a16="http://schemas.microsoft.com/office/drawing/2014/main" id="{00F4D12A-C128-7443-9003-C2A0A6FFF816}"/>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21" name="Oval 20">
            <a:extLst>
              <a:ext uri="{FF2B5EF4-FFF2-40B4-BE49-F238E27FC236}">
                <a16:creationId xmlns:a16="http://schemas.microsoft.com/office/drawing/2014/main" id="{9C6C620D-5BC6-D14D-997A-300B9C0FE494}"/>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13880542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02F477A-7DB0-4965-9BEA-209A1729D284}"/>
              </a:ext>
            </a:extLst>
          </p:cNvPr>
          <p:cNvSpPr txBox="1">
            <a:spLocks/>
          </p:cNvSpPr>
          <p:nvPr/>
        </p:nvSpPr>
        <p:spPr>
          <a:xfrm>
            <a:off x="360947" y="229707"/>
            <a:ext cx="8667587"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Cloud Insights Clients</a:t>
            </a:r>
            <a:endParaRPr lang="en-GB" sz="3600" b="1" dirty="0">
              <a:latin typeface="+mn-lt"/>
            </a:endParaRPr>
          </a:p>
        </p:txBody>
      </p:sp>
      <p:pic>
        <p:nvPicPr>
          <p:cNvPr id="6" name="Picture 5">
            <a:extLst>
              <a:ext uri="{FF2B5EF4-FFF2-40B4-BE49-F238E27FC236}">
                <a16:creationId xmlns:a16="http://schemas.microsoft.com/office/drawing/2014/main" id="{6AE15EF8-4ACB-4F25-B08F-E6A932B37EA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sp>
        <p:nvSpPr>
          <p:cNvPr id="8" name="TextBox 7">
            <a:extLst>
              <a:ext uri="{FF2B5EF4-FFF2-40B4-BE49-F238E27FC236}">
                <a16:creationId xmlns:a16="http://schemas.microsoft.com/office/drawing/2014/main" id="{81EB2855-0B27-4AC6-B35A-C039050CED22}"/>
              </a:ext>
            </a:extLst>
          </p:cNvPr>
          <p:cNvSpPr txBox="1"/>
          <p:nvPr/>
        </p:nvSpPr>
        <p:spPr>
          <a:xfrm>
            <a:off x="1368127" y="3677478"/>
            <a:ext cx="10748443" cy="307777"/>
          </a:xfrm>
          <a:prstGeom prst="rect">
            <a:avLst/>
          </a:prstGeom>
          <a:noFill/>
        </p:spPr>
        <p:txBody>
          <a:bodyPr wrap="square">
            <a:spAutoFit/>
          </a:bodyPr>
          <a:lstStyle/>
          <a:p>
            <a:pPr marL="285750" indent="-285750">
              <a:buFont typeface="Wingdings" panose="05000000000000000000" pitchFamily="2" charset="2"/>
              <a:buChar char="§"/>
            </a:pPr>
            <a:r>
              <a:rPr lang="en-US" sz="1400" dirty="0"/>
              <a:t>Monitor and administer their cloud-based VDI and database environment to ensure content creators have the necessary resources</a:t>
            </a:r>
          </a:p>
        </p:txBody>
      </p:sp>
      <p:sp>
        <p:nvSpPr>
          <p:cNvPr id="10" name="TextBox 9">
            <a:extLst>
              <a:ext uri="{FF2B5EF4-FFF2-40B4-BE49-F238E27FC236}">
                <a16:creationId xmlns:a16="http://schemas.microsoft.com/office/drawing/2014/main" id="{8E112DE1-562A-41E1-A699-7B3AE93EEA7F}"/>
              </a:ext>
            </a:extLst>
          </p:cNvPr>
          <p:cNvSpPr txBox="1"/>
          <p:nvPr/>
        </p:nvSpPr>
        <p:spPr>
          <a:xfrm>
            <a:off x="1443557" y="1527424"/>
            <a:ext cx="10748442" cy="523220"/>
          </a:xfrm>
          <a:prstGeom prst="rect">
            <a:avLst/>
          </a:prstGeom>
          <a:noFill/>
        </p:spPr>
        <p:txBody>
          <a:bodyPr wrap="square">
            <a:spAutoFit/>
          </a:bodyPr>
          <a:lstStyle/>
          <a:p>
            <a:pPr marL="342900" indent="-342900">
              <a:buFont typeface="Wingdings" panose="05000000000000000000" pitchFamily="2" charset="2"/>
              <a:buChar char="§"/>
            </a:pPr>
            <a:r>
              <a:rPr lang="en-US" sz="1400" dirty="0"/>
              <a:t>Heterogeneous infrastructure monitoring, existing and via acquisitions</a:t>
            </a:r>
          </a:p>
          <a:p>
            <a:pPr marL="342900" indent="-342900">
              <a:buFont typeface="Wingdings" panose="05000000000000000000" pitchFamily="2" charset="2"/>
              <a:buChar char="§"/>
            </a:pPr>
            <a:r>
              <a:rPr lang="en-US" sz="1400" dirty="0"/>
              <a:t>Ransomware and malicious activity detection</a:t>
            </a:r>
          </a:p>
        </p:txBody>
      </p:sp>
      <p:sp>
        <p:nvSpPr>
          <p:cNvPr id="12" name="TextBox 11">
            <a:extLst>
              <a:ext uri="{FF2B5EF4-FFF2-40B4-BE49-F238E27FC236}">
                <a16:creationId xmlns:a16="http://schemas.microsoft.com/office/drawing/2014/main" id="{BF01AB29-2428-4B2C-B558-625C0467F223}"/>
              </a:ext>
            </a:extLst>
          </p:cNvPr>
          <p:cNvSpPr txBox="1"/>
          <p:nvPr/>
        </p:nvSpPr>
        <p:spPr>
          <a:xfrm>
            <a:off x="1443557" y="2564743"/>
            <a:ext cx="10748442" cy="523220"/>
          </a:xfrm>
          <a:prstGeom prst="rect">
            <a:avLst/>
          </a:prstGeom>
          <a:noFill/>
        </p:spPr>
        <p:txBody>
          <a:bodyPr wrap="square">
            <a:spAutoFit/>
          </a:bodyPr>
          <a:lstStyle/>
          <a:p>
            <a:pPr marL="342900" indent="-342900">
              <a:buFont typeface="Wingdings" panose="05000000000000000000" pitchFamily="2" charset="2"/>
              <a:buChar char="§"/>
            </a:pPr>
            <a:r>
              <a:rPr lang="en-US" sz="1400" dirty="0"/>
              <a:t>Cloud migration</a:t>
            </a:r>
          </a:p>
          <a:p>
            <a:pPr marL="342900" indent="-342900">
              <a:buFont typeface="Wingdings" panose="05000000000000000000" pitchFamily="2" charset="2"/>
              <a:buChar char="§"/>
            </a:pPr>
            <a:r>
              <a:rPr lang="en-US" sz="1400" dirty="0"/>
              <a:t>Cloud-based application chargeback</a:t>
            </a:r>
          </a:p>
        </p:txBody>
      </p:sp>
      <p:sp>
        <p:nvSpPr>
          <p:cNvPr id="15" name="TextBox 14">
            <a:extLst>
              <a:ext uri="{FF2B5EF4-FFF2-40B4-BE49-F238E27FC236}">
                <a16:creationId xmlns:a16="http://schemas.microsoft.com/office/drawing/2014/main" id="{E2F392EA-1316-44B2-8FFB-B1ACA32B4FE6}"/>
              </a:ext>
            </a:extLst>
          </p:cNvPr>
          <p:cNvSpPr txBox="1"/>
          <p:nvPr/>
        </p:nvSpPr>
        <p:spPr>
          <a:xfrm>
            <a:off x="1159774" y="1119059"/>
            <a:ext cx="10735445" cy="338554"/>
          </a:xfrm>
          <a:prstGeom prst="rect">
            <a:avLst/>
          </a:prstGeom>
          <a:noFill/>
        </p:spPr>
        <p:txBody>
          <a:bodyPr wrap="square">
            <a:spAutoFit/>
          </a:bodyPr>
          <a:lstStyle/>
          <a:p>
            <a:r>
              <a:rPr lang="en-US" sz="1600" b="1" dirty="0"/>
              <a:t>Major healthcare insurer and managed care provider</a:t>
            </a:r>
          </a:p>
        </p:txBody>
      </p:sp>
      <p:sp>
        <p:nvSpPr>
          <p:cNvPr id="17" name="TextBox 16">
            <a:extLst>
              <a:ext uri="{FF2B5EF4-FFF2-40B4-BE49-F238E27FC236}">
                <a16:creationId xmlns:a16="http://schemas.microsoft.com/office/drawing/2014/main" id="{5766CE70-BB56-4AC3-830A-53954296FF0B}"/>
              </a:ext>
            </a:extLst>
          </p:cNvPr>
          <p:cNvSpPr txBox="1"/>
          <p:nvPr/>
        </p:nvSpPr>
        <p:spPr>
          <a:xfrm>
            <a:off x="1159775" y="2155379"/>
            <a:ext cx="10735446" cy="338554"/>
          </a:xfrm>
          <a:prstGeom prst="rect">
            <a:avLst/>
          </a:prstGeom>
          <a:noFill/>
        </p:spPr>
        <p:txBody>
          <a:bodyPr wrap="square">
            <a:spAutoFit/>
          </a:bodyPr>
          <a:lstStyle/>
          <a:p>
            <a:r>
              <a:rPr lang="en-US" sz="1600" b="1" dirty="0"/>
              <a:t>Global computer security company</a:t>
            </a:r>
          </a:p>
        </p:txBody>
      </p:sp>
      <p:sp>
        <p:nvSpPr>
          <p:cNvPr id="19" name="TextBox 18">
            <a:extLst>
              <a:ext uri="{FF2B5EF4-FFF2-40B4-BE49-F238E27FC236}">
                <a16:creationId xmlns:a16="http://schemas.microsoft.com/office/drawing/2014/main" id="{DE457CD7-4D2D-4123-9B02-F40FF5D7B4CF}"/>
              </a:ext>
            </a:extLst>
          </p:cNvPr>
          <p:cNvSpPr txBox="1"/>
          <p:nvPr/>
        </p:nvSpPr>
        <p:spPr>
          <a:xfrm>
            <a:off x="1159774" y="3191641"/>
            <a:ext cx="10660018" cy="338554"/>
          </a:xfrm>
          <a:prstGeom prst="rect">
            <a:avLst/>
          </a:prstGeom>
          <a:noFill/>
        </p:spPr>
        <p:txBody>
          <a:bodyPr wrap="square">
            <a:spAutoFit/>
          </a:bodyPr>
          <a:lstStyle/>
          <a:p>
            <a:r>
              <a:rPr lang="en-US" sz="1600" b="1" dirty="0"/>
              <a:t>Global mortgage lending company</a:t>
            </a:r>
          </a:p>
        </p:txBody>
      </p:sp>
      <p:grpSp>
        <p:nvGrpSpPr>
          <p:cNvPr id="20" name="Group 19">
            <a:extLst>
              <a:ext uri="{FF2B5EF4-FFF2-40B4-BE49-F238E27FC236}">
                <a16:creationId xmlns:a16="http://schemas.microsoft.com/office/drawing/2014/main" id="{297B707E-1F4D-4284-9008-F8B507C9749D}"/>
              </a:ext>
            </a:extLst>
          </p:cNvPr>
          <p:cNvGrpSpPr/>
          <p:nvPr/>
        </p:nvGrpSpPr>
        <p:grpSpPr>
          <a:xfrm>
            <a:off x="515145" y="1483754"/>
            <a:ext cx="742834" cy="742834"/>
            <a:chOff x="3894298" y="3546291"/>
            <a:chExt cx="1243075" cy="1243075"/>
          </a:xfrm>
        </p:grpSpPr>
        <p:sp>
          <p:nvSpPr>
            <p:cNvPr id="21" name="Oval 20">
              <a:extLst>
                <a:ext uri="{FF2B5EF4-FFF2-40B4-BE49-F238E27FC236}">
                  <a16:creationId xmlns:a16="http://schemas.microsoft.com/office/drawing/2014/main" id="{D13EAFAF-4238-47FD-81B4-9A111AD80DDD}"/>
                </a:ext>
              </a:extLst>
            </p:cNvPr>
            <p:cNvSpPr/>
            <p:nvPr/>
          </p:nvSpPr>
          <p:spPr>
            <a:xfrm>
              <a:off x="3894298" y="3546291"/>
              <a:ext cx="1243075" cy="1243075"/>
            </a:xfrm>
            <a:prstGeom prst="ellipse">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2" name="Graphic 21" descr="Care outline">
              <a:extLst>
                <a:ext uri="{FF2B5EF4-FFF2-40B4-BE49-F238E27FC236}">
                  <a16:creationId xmlns:a16="http://schemas.microsoft.com/office/drawing/2014/main" id="{4D446372-E795-4E37-AD80-D59A5488004D}"/>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048685" y="3673312"/>
              <a:ext cx="943762" cy="943762"/>
            </a:xfrm>
            <a:prstGeom prst="rect">
              <a:avLst/>
            </a:prstGeom>
          </p:spPr>
        </p:pic>
      </p:grpSp>
      <p:grpSp>
        <p:nvGrpSpPr>
          <p:cNvPr id="23" name="Group 22">
            <a:extLst>
              <a:ext uri="{FF2B5EF4-FFF2-40B4-BE49-F238E27FC236}">
                <a16:creationId xmlns:a16="http://schemas.microsoft.com/office/drawing/2014/main" id="{ECBC4112-9832-4064-9DCB-27A5AF117A41}"/>
              </a:ext>
            </a:extLst>
          </p:cNvPr>
          <p:cNvGrpSpPr/>
          <p:nvPr/>
        </p:nvGrpSpPr>
        <p:grpSpPr>
          <a:xfrm>
            <a:off x="515145" y="2490831"/>
            <a:ext cx="742834" cy="742834"/>
            <a:chOff x="3894298" y="3530455"/>
            <a:chExt cx="1243075" cy="1243075"/>
          </a:xfrm>
        </p:grpSpPr>
        <p:sp>
          <p:nvSpPr>
            <p:cNvPr id="24" name="Oval 23">
              <a:extLst>
                <a:ext uri="{FF2B5EF4-FFF2-40B4-BE49-F238E27FC236}">
                  <a16:creationId xmlns:a16="http://schemas.microsoft.com/office/drawing/2014/main" id="{37BEAC81-978A-438C-B6AA-A456E5AD961C}"/>
                </a:ext>
              </a:extLst>
            </p:cNvPr>
            <p:cNvSpPr/>
            <p:nvPr/>
          </p:nvSpPr>
          <p:spPr>
            <a:xfrm>
              <a:off x="3894298" y="3530455"/>
              <a:ext cx="1243075" cy="1243075"/>
            </a:xfrm>
            <a:prstGeom prst="ellipse">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5" name="Graphic 24" descr="Globe outline">
              <a:extLst>
                <a:ext uri="{FF2B5EF4-FFF2-40B4-BE49-F238E27FC236}">
                  <a16:creationId xmlns:a16="http://schemas.microsoft.com/office/drawing/2014/main" id="{AC41E857-810A-4AE4-BC48-90C6700D18C9}"/>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116729" y="3687032"/>
              <a:ext cx="856304" cy="856304"/>
            </a:xfrm>
            <a:prstGeom prst="rect">
              <a:avLst/>
            </a:prstGeom>
          </p:spPr>
        </p:pic>
      </p:grpSp>
      <p:sp>
        <p:nvSpPr>
          <p:cNvPr id="26" name="TextBox 25">
            <a:extLst>
              <a:ext uri="{FF2B5EF4-FFF2-40B4-BE49-F238E27FC236}">
                <a16:creationId xmlns:a16="http://schemas.microsoft.com/office/drawing/2014/main" id="{1A9D4CF8-8335-4BC8-9CF6-0546F8973BD6}"/>
              </a:ext>
            </a:extLst>
          </p:cNvPr>
          <p:cNvSpPr txBox="1"/>
          <p:nvPr/>
        </p:nvSpPr>
        <p:spPr>
          <a:xfrm>
            <a:off x="1368127" y="4723186"/>
            <a:ext cx="10823873" cy="307777"/>
          </a:xfrm>
          <a:prstGeom prst="rect">
            <a:avLst/>
          </a:prstGeom>
          <a:noFill/>
        </p:spPr>
        <p:txBody>
          <a:bodyPr wrap="square">
            <a:spAutoFit/>
          </a:bodyPr>
          <a:lstStyle/>
          <a:p>
            <a:pPr marL="285750" indent="-285750">
              <a:buFont typeface="Wingdings" panose="05000000000000000000" pitchFamily="2" charset="2"/>
              <a:buChar char="§"/>
            </a:pPr>
            <a:r>
              <a:rPr lang="en-US" sz="1400" dirty="0"/>
              <a:t>Heterogeneous infrastructure monitoring, capacity planning, and ransomware detection on a 20PB sprawling storage estate</a:t>
            </a:r>
          </a:p>
        </p:txBody>
      </p:sp>
      <p:sp>
        <p:nvSpPr>
          <p:cNvPr id="28" name="TextBox 27">
            <a:extLst>
              <a:ext uri="{FF2B5EF4-FFF2-40B4-BE49-F238E27FC236}">
                <a16:creationId xmlns:a16="http://schemas.microsoft.com/office/drawing/2014/main" id="{4EA12BF8-0397-4CCD-BEEA-411FD78EFA7C}"/>
              </a:ext>
            </a:extLst>
          </p:cNvPr>
          <p:cNvSpPr txBox="1"/>
          <p:nvPr/>
        </p:nvSpPr>
        <p:spPr>
          <a:xfrm>
            <a:off x="1159774" y="4206170"/>
            <a:ext cx="10735448" cy="338554"/>
          </a:xfrm>
          <a:prstGeom prst="rect">
            <a:avLst/>
          </a:prstGeom>
          <a:noFill/>
        </p:spPr>
        <p:txBody>
          <a:bodyPr wrap="square">
            <a:spAutoFit/>
          </a:bodyPr>
          <a:lstStyle/>
          <a:p>
            <a:r>
              <a:rPr lang="en-US" sz="1600" b="1" dirty="0"/>
              <a:t>Global provider of outsourced services to the pharmaceutical, biotechnology, and medical device industries</a:t>
            </a:r>
          </a:p>
        </p:txBody>
      </p:sp>
      <p:sp>
        <p:nvSpPr>
          <p:cNvPr id="36" name="TextBox 35">
            <a:extLst>
              <a:ext uri="{FF2B5EF4-FFF2-40B4-BE49-F238E27FC236}">
                <a16:creationId xmlns:a16="http://schemas.microsoft.com/office/drawing/2014/main" id="{42E57378-9A01-4ABB-B5A0-8D39C5C4D8EF}"/>
              </a:ext>
            </a:extLst>
          </p:cNvPr>
          <p:cNvSpPr txBox="1"/>
          <p:nvPr/>
        </p:nvSpPr>
        <p:spPr>
          <a:xfrm>
            <a:off x="1356182" y="5627487"/>
            <a:ext cx="10888722" cy="523220"/>
          </a:xfrm>
          <a:prstGeom prst="rect">
            <a:avLst/>
          </a:prstGeom>
          <a:noFill/>
        </p:spPr>
        <p:txBody>
          <a:bodyPr wrap="square">
            <a:spAutoFit/>
          </a:bodyPr>
          <a:lstStyle/>
          <a:p>
            <a:pPr marL="285750" indent="-285750">
              <a:buFont typeface="Wingdings" panose="05000000000000000000" pitchFamily="2" charset="2"/>
              <a:buChar char="§"/>
            </a:pPr>
            <a:r>
              <a:rPr lang="en-US" sz="1400" dirty="0"/>
              <a:t>Heterogeneous infrastructure monitoring</a:t>
            </a:r>
          </a:p>
          <a:p>
            <a:pPr marL="285750" indent="-285750">
              <a:buFont typeface="Wingdings" panose="05000000000000000000" pitchFamily="2" charset="2"/>
              <a:buChar char="§"/>
            </a:pPr>
            <a:r>
              <a:rPr lang="en-US" sz="1400" dirty="0"/>
              <a:t>Cloud infrastructure monitoring: AWS, Google Cloud, Azure</a:t>
            </a:r>
          </a:p>
        </p:txBody>
      </p:sp>
      <p:sp>
        <p:nvSpPr>
          <p:cNvPr id="37" name="TextBox 36">
            <a:extLst>
              <a:ext uri="{FF2B5EF4-FFF2-40B4-BE49-F238E27FC236}">
                <a16:creationId xmlns:a16="http://schemas.microsoft.com/office/drawing/2014/main" id="{5C259A9D-CED9-43ED-A1FB-325FEAC77CC0}"/>
              </a:ext>
            </a:extLst>
          </p:cNvPr>
          <p:cNvSpPr txBox="1"/>
          <p:nvPr/>
        </p:nvSpPr>
        <p:spPr>
          <a:xfrm>
            <a:off x="1159774" y="5224093"/>
            <a:ext cx="10788351" cy="338554"/>
          </a:xfrm>
          <a:prstGeom prst="rect">
            <a:avLst/>
          </a:prstGeom>
          <a:noFill/>
        </p:spPr>
        <p:txBody>
          <a:bodyPr wrap="square">
            <a:spAutoFit/>
          </a:bodyPr>
          <a:lstStyle/>
          <a:p>
            <a:r>
              <a:rPr lang="en-US" sz="1600" b="1" dirty="0"/>
              <a:t>Globally-known companies in the consumer electronics, entertainment, pharmaceutical oil &amp; gas industries</a:t>
            </a:r>
          </a:p>
        </p:txBody>
      </p:sp>
      <p:grpSp>
        <p:nvGrpSpPr>
          <p:cNvPr id="48" name="Group 47">
            <a:extLst>
              <a:ext uri="{FF2B5EF4-FFF2-40B4-BE49-F238E27FC236}">
                <a16:creationId xmlns:a16="http://schemas.microsoft.com/office/drawing/2014/main" id="{C56B76B5-6AE3-4047-9AAC-131930783F6A}"/>
              </a:ext>
            </a:extLst>
          </p:cNvPr>
          <p:cNvGrpSpPr/>
          <p:nvPr/>
        </p:nvGrpSpPr>
        <p:grpSpPr>
          <a:xfrm>
            <a:off x="522377" y="3511112"/>
            <a:ext cx="742834" cy="742834"/>
            <a:chOff x="522377" y="3511112"/>
            <a:chExt cx="742834" cy="742834"/>
          </a:xfrm>
        </p:grpSpPr>
        <p:sp>
          <p:nvSpPr>
            <p:cNvPr id="27" name="Oval 26">
              <a:extLst>
                <a:ext uri="{FF2B5EF4-FFF2-40B4-BE49-F238E27FC236}">
                  <a16:creationId xmlns:a16="http://schemas.microsoft.com/office/drawing/2014/main" id="{D97E74B6-1776-47CC-A7E0-4DDCF88DE480}"/>
                </a:ext>
              </a:extLst>
            </p:cNvPr>
            <p:cNvSpPr/>
            <p:nvPr/>
          </p:nvSpPr>
          <p:spPr>
            <a:xfrm>
              <a:off x="522377" y="3511112"/>
              <a:ext cx="742834" cy="742834"/>
            </a:xfrm>
            <a:prstGeom prst="ellipse">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7" name="Graphic 46" descr="Computer outline">
              <a:extLst>
                <a:ext uri="{FF2B5EF4-FFF2-40B4-BE49-F238E27FC236}">
                  <a16:creationId xmlns:a16="http://schemas.microsoft.com/office/drawing/2014/main" id="{C22917C4-6228-4BCA-A0AF-D9B4222EE245}"/>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620581" y="3613684"/>
              <a:ext cx="546425" cy="546425"/>
            </a:xfrm>
            <a:prstGeom prst="rect">
              <a:avLst/>
            </a:prstGeom>
          </p:spPr>
        </p:pic>
      </p:grpSp>
      <p:grpSp>
        <p:nvGrpSpPr>
          <p:cNvPr id="52" name="Group 51">
            <a:extLst>
              <a:ext uri="{FF2B5EF4-FFF2-40B4-BE49-F238E27FC236}">
                <a16:creationId xmlns:a16="http://schemas.microsoft.com/office/drawing/2014/main" id="{A41BEB35-A702-47EC-8BAB-D540700DB622}"/>
              </a:ext>
            </a:extLst>
          </p:cNvPr>
          <p:cNvGrpSpPr/>
          <p:nvPr/>
        </p:nvGrpSpPr>
        <p:grpSpPr>
          <a:xfrm>
            <a:off x="515144" y="5522915"/>
            <a:ext cx="742834" cy="742834"/>
            <a:chOff x="522377" y="3511112"/>
            <a:chExt cx="742834" cy="742834"/>
          </a:xfrm>
        </p:grpSpPr>
        <p:sp>
          <p:nvSpPr>
            <p:cNvPr id="53" name="Oval 52">
              <a:extLst>
                <a:ext uri="{FF2B5EF4-FFF2-40B4-BE49-F238E27FC236}">
                  <a16:creationId xmlns:a16="http://schemas.microsoft.com/office/drawing/2014/main" id="{CDD4743F-80C9-4B04-8751-AE40C35C279B}"/>
                </a:ext>
              </a:extLst>
            </p:cNvPr>
            <p:cNvSpPr/>
            <p:nvPr/>
          </p:nvSpPr>
          <p:spPr>
            <a:xfrm>
              <a:off x="522377" y="3511112"/>
              <a:ext cx="742834" cy="742834"/>
            </a:xfrm>
            <a:prstGeom prst="ellipse">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4" name="Graphic 53" descr="Factory outline">
              <a:extLst>
                <a:ext uri="{FF2B5EF4-FFF2-40B4-BE49-F238E27FC236}">
                  <a16:creationId xmlns:a16="http://schemas.microsoft.com/office/drawing/2014/main" id="{617E1508-4B0E-4C69-B901-E3B8DF5F4C07}"/>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620581" y="3603051"/>
              <a:ext cx="546425" cy="546425"/>
            </a:xfrm>
            <a:prstGeom prst="rect">
              <a:avLst/>
            </a:prstGeom>
          </p:spPr>
        </p:pic>
      </p:grpSp>
      <p:grpSp>
        <p:nvGrpSpPr>
          <p:cNvPr id="5" name="Group 4">
            <a:extLst>
              <a:ext uri="{FF2B5EF4-FFF2-40B4-BE49-F238E27FC236}">
                <a16:creationId xmlns:a16="http://schemas.microsoft.com/office/drawing/2014/main" id="{3A803762-2EF1-4A98-9D7E-D879BF98D5AA}"/>
              </a:ext>
            </a:extLst>
          </p:cNvPr>
          <p:cNvGrpSpPr/>
          <p:nvPr/>
        </p:nvGrpSpPr>
        <p:grpSpPr>
          <a:xfrm>
            <a:off x="515145" y="4498925"/>
            <a:ext cx="742834" cy="742834"/>
            <a:chOff x="515145" y="4498925"/>
            <a:chExt cx="742834" cy="742834"/>
          </a:xfrm>
        </p:grpSpPr>
        <p:sp>
          <p:nvSpPr>
            <p:cNvPr id="50" name="Oval 49">
              <a:extLst>
                <a:ext uri="{FF2B5EF4-FFF2-40B4-BE49-F238E27FC236}">
                  <a16:creationId xmlns:a16="http://schemas.microsoft.com/office/drawing/2014/main" id="{152C3F71-F5AD-4AF9-ABFE-6B6BE4FA76EC}"/>
                </a:ext>
              </a:extLst>
            </p:cNvPr>
            <p:cNvSpPr/>
            <p:nvPr/>
          </p:nvSpPr>
          <p:spPr>
            <a:xfrm>
              <a:off x="515145" y="4498925"/>
              <a:ext cx="742834" cy="742834"/>
            </a:xfrm>
            <a:prstGeom prst="ellipse">
              <a:avLst/>
            </a:prstGeom>
            <a:solidFill>
              <a:srgbClr val="D6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Graphic 2" descr="Stethoscope outline">
              <a:extLst>
                <a:ext uri="{FF2B5EF4-FFF2-40B4-BE49-F238E27FC236}">
                  <a16:creationId xmlns:a16="http://schemas.microsoft.com/office/drawing/2014/main" id="{04E10400-29B5-4BEB-A7B3-EEA295144B7C}"/>
                </a:ext>
              </a:extLst>
            </p:cNvPr>
            <p:cNvPicPr>
              <a:picLocks noChangeAspect="1"/>
            </p:cNvPicPr>
            <p:nvPr/>
          </p:nvPicPr>
          <p:blipFill>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rcRect/>
            <a:stretch/>
          </p:blipFill>
          <p:spPr>
            <a:xfrm>
              <a:off x="607403" y="4602524"/>
              <a:ext cx="552370" cy="552370"/>
            </a:xfrm>
            <a:prstGeom prst="rect">
              <a:avLst/>
            </a:prstGeom>
          </p:spPr>
        </p:pic>
      </p:grpSp>
      <p:pic>
        <p:nvPicPr>
          <p:cNvPr id="30" name="Picture 29">
            <a:extLst>
              <a:ext uri="{FF2B5EF4-FFF2-40B4-BE49-F238E27FC236}">
                <a16:creationId xmlns:a16="http://schemas.microsoft.com/office/drawing/2014/main" id="{6B56EB2E-0E2E-5244-B82C-61A7A6A8612C}"/>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31" name="Oval 30">
            <a:extLst>
              <a:ext uri="{FF2B5EF4-FFF2-40B4-BE49-F238E27FC236}">
                <a16:creationId xmlns:a16="http://schemas.microsoft.com/office/drawing/2014/main" id="{BE536EF9-6568-DA4E-835F-D142312C92CB}"/>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2335753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E681F3-E10E-4273-91D5-CC1140A3C953}"/>
              </a:ext>
            </a:extLst>
          </p:cNvPr>
          <p:cNvSpPr>
            <a:spLocks noGrp="1"/>
          </p:cNvSpPr>
          <p:nvPr>
            <p:ph type="title"/>
          </p:nvPr>
        </p:nvSpPr>
        <p:spPr>
          <a:xfrm>
            <a:off x="838199" y="365125"/>
            <a:ext cx="5412475" cy="746045"/>
          </a:xfrm>
        </p:spPr>
        <p:txBody>
          <a:bodyPr wrap="square" anchor="b">
            <a:noAutofit/>
          </a:bodyPr>
          <a:lstStyle/>
          <a:p>
            <a:r>
              <a:rPr lang="en-US" dirty="0"/>
              <a:t>Ransomware happens. </a:t>
            </a:r>
          </a:p>
        </p:txBody>
      </p:sp>
      <p:sp>
        <p:nvSpPr>
          <p:cNvPr id="6" name="Text Placeholder 5">
            <a:extLst>
              <a:ext uri="{FF2B5EF4-FFF2-40B4-BE49-F238E27FC236}">
                <a16:creationId xmlns:a16="http://schemas.microsoft.com/office/drawing/2014/main" id="{058BB4DE-B817-45B1-AF1C-204AFF8BC56D}"/>
              </a:ext>
            </a:extLst>
          </p:cNvPr>
          <p:cNvSpPr>
            <a:spLocks noGrp="1"/>
          </p:cNvSpPr>
          <p:nvPr>
            <p:ph type="body" idx="1"/>
          </p:nvPr>
        </p:nvSpPr>
        <p:spPr>
          <a:xfrm>
            <a:off x="953945" y="1229519"/>
            <a:ext cx="5412476" cy="746045"/>
          </a:xfrm>
        </p:spPr>
        <p:txBody>
          <a:bodyPr anchor="t">
            <a:normAutofit/>
          </a:bodyPr>
          <a:lstStyle/>
          <a:p>
            <a:pPr>
              <a:spcAft>
                <a:spcPts val="600"/>
              </a:spcAft>
            </a:pPr>
            <a:r>
              <a:rPr lang="en-US" dirty="0"/>
              <a:t>No one wants to admit it.</a:t>
            </a:r>
          </a:p>
        </p:txBody>
      </p:sp>
      <p:sp>
        <p:nvSpPr>
          <p:cNvPr id="16" name="Content Placeholder 15">
            <a:extLst>
              <a:ext uri="{FF2B5EF4-FFF2-40B4-BE49-F238E27FC236}">
                <a16:creationId xmlns:a16="http://schemas.microsoft.com/office/drawing/2014/main" id="{71714A63-D600-4720-9213-AEB300A633CB}"/>
              </a:ext>
            </a:extLst>
          </p:cNvPr>
          <p:cNvSpPr>
            <a:spLocks noGrp="1"/>
          </p:cNvSpPr>
          <p:nvPr>
            <p:ph type="body" idx="10"/>
          </p:nvPr>
        </p:nvSpPr>
        <p:spPr>
          <a:xfrm>
            <a:off x="6974005" y="1229519"/>
            <a:ext cx="4871075" cy="4398962"/>
          </a:xfrm>
        </p:spPr>
        <p:txBody>
          <a:bodyPr/>
          <a:lstStyle/>
          <a:p>
            <a:pPr marL="0" marR="0" indent="0">
              <a:spcBef>
                <a:spcPts val="0"/>
              </a:spcBef>
              <a:spcAft>
                <a:spcPts val="800"/>
              </a:spcAft>
              <a:buNone/>
            </a:pPr>
            <a:r>
              <a:rPr lang="en-GB" sz="2400" dirty="0">
                <a:effectLst/>
                <a:ea typeface="Calibri" panose="020F0502020204030204" pitchFamily="34" charset="0"/>
                <a:cs typeface="Arial" panose="020B0604020202020204" pitchFamily="34" charset="0"/>
              </a:rPr>
              <a:t>“</a:t>
            </a:r>
            <a:r>
              <a:rPr lang="en-GB" sz="2400" dirty="0">
                <a:solidFill>
                  <a:schemeClr val="accent6"/>
                </a:solidFill>
                <a:effectLst/>
                <a:ea typeface="Calibri" panose="020F0502020204030204" pitchFamily="34" charset="0"/>
                <a:cs typeface="Arial" panose="020B0604020202020204" pitchFamily="34" charset="0"/>
              </a:rPr>
              <a:t>This is the most reliable ransomware protection we’ve found. </a:t>
            </a:r>
            <a:r>
              <a:rPr lang="en-GB" sz="2400" dirty="0">
                <a:effectLst/>
                <a:ea typeface="Calibri" panose="020F0502020204030204" pitchFamily="34" charset="0"/>
                <a:cs typeface="Arial" panose="020B0604020202020204" pitchFamily="34" charset="0"/>
              </a:rPr>
              <a:t>One of our critical applications looks a lot like ransomware to other tools, and false positives have halted business more than once. Not so with </a:t>
            </a:r>
            <a:r>
              <a:rPr lang="en-GB" sz="2400" dirty="0">
                <a:solidFill>
                  <a:schemeClr val="accent6"/>
                </a:solidFill>
                <a:effectLst/>
                <a:ea typeface="Calibri" panose="020F0502020204030204" pitchFamily="34" charset="0"/>
                <a:cs typeface="Arial" panose="020B0604020202020204" pitchFamily="34" charset="0"/>
              </a:rPr>
              <a:t>NetApp Cloud Insights</a:t>
            </a:r>
            <a:r>
              <a:rPr lang="en-GB" sz="2400" dirty="0">
                <a:effectLst/>
                <a:ea typeface="Calibri" panose="020F0502020204030204" pitchFamily="34" charset="0"/>
                <a:cs typeface="Arial" panose="020B0604020202020204" pitchFamily="34" charset="0"/>
              </a:rPr>
              <a:t>, which has been able to distinguish the difference between business as usual and an actual threat.” </a:t>
            </a:r>
          </a:p>
          <a:p>
            <a:pPr marL="0" marR="0" indent="0">
              <a:spcBef>
                <a:spcPts val="0"/>
              </a:spcBef>
              <a:spcAft>
                <a:spcPts val="800"/>
              </a:spcAft>
              <a:buNone/>
            </a:pPr>
            <a:r>
              <a:rPr lang="en-GB" dirty="0">
                <a:effectLst/>
                <a:ea typeface="Calibri" panose="020F0502020204030204" pitchFamily="34" charset="0"/>
                <a:cs typeface="Arial" panose="020B0604020202020204" pitchFamily="34" charset="0"/>
              </a:rPr>
              <a:t>– IT Director, Finance</a:t>
            </a:r>
            <a:r>
              <a:rPr lang="en-US" dirty="0">
                <a:effectLst/>
                <a:ea typeface="Calibri" panose="020F0502020204030204" pitchFamily="34" charset="0"/>
                <a:cs typeface="Arial" panose="020B0604020202020204" pitchFamily="34" charset="0"/>
              </a:rPr>
              <a:t> </a:t>
            </a:r>
            <a:endParaRPr lang="en-US" dirty="0"/>
          </a:p>
        </p:txBody>
      </p:sp>
      <p:sp>
        <p:nvSpPr>
          <p:cNvPr id="3" name="Slide Number Placeholder 2">
            <a:extLst>
              <a:ext uri="{FF2B5EF4-FFF2-40B4-BE49-F238E27FC236}">
                <a16:creationId xmlns:a16="http://schemas.microsoft.com/office/drawing/2014/main" id="{BB5B3E96-1DAB-404C-A05E-24D8F9C87FFF}"/>
              </a:ext>
            </a:extLst>
          </p:cNvPr>
          <p:cNvSpPr>
            <a:spLocks noGrp="1"/>
          </p:cNvSpPr>
          <p:nvPr>
            <p:ph type="sldNum" sz="quarter" idx="4294967295"/>
          </p:nvPr>
        </p:nvSpPr>
        <p:spPr>
          <a:xfrm>
            <a:off x="0" y="6546850"/>
            <a:ext cx="403225" cy="119063"/>
          </a:xfrm>
        </p:spPr>
        <p:txBody>
          <a:bodyPr wrap="square" anchor="ctr">
            <a:normAutofit fontScale="25000" lnSpcReduction="20000"/>
          </a:bodyPr>
          <a:lstStyle/>
          <a:p>
            <a:pPr>
              <a:lnSpc>
                <a:spcPct val="90000"/>
              </a:lnSpc>
              <a:spcAft>
                <a:spcPts val="600"/>
              </a:spcAft>
            </a:pPr>
            <a:fld id="{B071A5F3-A4FF-4CEE-8215-C08835B585C1}" type="slidenum">
              <a:rPr lang="en-US" smtClean="0"/>
              <a:pPr>
                <a:lnSpc>
                  <a:spcPct val="90000"/>
                </a:lnSpc>
                <a:spcAft>
                  <a:spcPts val="600"/>
                </a:spcAft>
              </a:pPr>
              <a:t>4</a:t>
            </a:fld>
            <a:endParaRPr lang="en-US"/>
          </a:p>
        </p:txBody>
      </p:sp>
      <p:pic>
        <p:nvPicPr>
          <p:cNvPr id="10244" name="Picture 4">
            <a:extLst>
              <a:ext uri="{FF2B5EF4-FFF2-40B4-BE49-F238E27FC236}">
                <a16:creationId xmlns:a16="http://schemas.microsoft.com/office/drawing/2014/main" id="{1D47ED5C-5F65-4939-BC13-7C131F1151D6}"/>
              </a:ext>
            </a:extLst>
          </p:cNvPr>
          <p:cNvPicPr>
            <a:picLocks noGrp="1" noChangeAspect="1" noChangeArrowheads="1"/>
          </p:cNvPicPr>
          <p:nvPr>
            <p:ph sz="quarter" idx="4294967295"/>
          </p:nvPr>
        </p:nvPicPr>
        <p:blipFill>
          <a:blip r:embed="rId3"/>
          <a:srcRect/>
          <a:stretch/>
        </p:blipFill>
        <p:spPr bwMode="auto">
          <a:xfrm>
            <a:off x="838199" y="1602541"/>
            <a:ext cx="4871075" cy="473899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41512C4-AA96-4876-A329-68416CC4A65B}"/>
              </a:ext>
            </a:extLst>
          </p:cNvPr>
          <p:cNvSpPr txBox="1"/>
          <p:nvPr/>
        </p:nvSpPr>
        <p:spPr>
          <a:xfrm>
            <a:off x="6833243" y="5940770"/>
            <a:ext cx="5011838" cy="1212159"/>
          </a:xfrm>
          <a:prstGeom prst="rect">
            <a:avLst/>
          </a:prstGeom>
          <a:noFill/>
        </p:spPr>
        <p:txBody>
          <a:bodyPr wrap="none" rtlCol="0">
            <a:noAutofit/>
          </a:bodyPr>
          <a:lstStyle/>
          <a:p>
            <a:pPr algn="l"/>
            <a:r>
              <a:rPr lang="en-US" sz="1100" b="1" dirty="0">
                <a:solidFill>
                  <a:schemeClr val="tx1">
                    <a:lumMod val="50000"/>
                    <a:lumOff val="50000"/>
                  </a:schemeClr>
                </a:solidFill>
              </a:rPr>
              <a:t>Note</a:t>
            </a:r>
            <a:r>
              <a:rPr lang="en-US" sz="1100" dirty="0">
                <a:solidFill>
                  <a:schemeClr val="tx1">
                    <a:lumMod val="50000"/>
                    <a:lumOff val="50000"/>
                  </a:schemeClr>
                </a:solidFill>
              </a:rPr>
              <a:t>: This is an actual quote from a NetApp customer. However, details have not </a:t>
            </a:r>
          </a:p>
          <a:p>
            <a:pPr algn="l"/>
            <a:r>
              <a:rPr lang="en-US" sz="1100" dirty="0">
                <a:solidFill>
                  <a:schemeClr val="tx1">
                    <a:lumMod val="50000"/>
                    <a:lumOff val="50000"/>
                  </a:schemeClr>
                </a:solidFill>
              </a:rPr>
              <a:t>been included to protect the customer’s anonymity.</a:t>
            </a:r>
          </a:p>
        </p:txBody>
      </p:sp>
    </p:spTree>
    <p:extLst>
      <p:ext uri="{BB962C8B-B14F-4D97-AF65-F5344CB8AC3E}">
        <p14:creationId xmlns:p14="http://schemas.microsoft.com/office/powerpoint/2010/main" val="42336751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4C79572B-F00D-422F-B1E3-2D912695271D}"/>
              </a:ext>
            </a:extLst>
          </p:cNvPr>
          <p:cNvGrpSpPr/>
          <p:nvPr/>
        </p:nvGrpSpPr>
        <p:grpSpPr>
          <a:xfrm>
            <a:off x="360947" y="1287218"/>
            <a:ext cx="8177613" cy="4961631"/>
            <a:chOff x="1864684" y="1301064"/>
            <a:chExt cx="8288977" cy="5029200"/>
          </a:xfrm>
        </p:grpSpPr>
        <p:pic>
          <p:nvPicPr>
            <p:cNvPr id="7" name="Picture 6" descr="Graphical user interface&#10;&#10;Description automatically generated">
              <a:extLst>
                <a:ext uri="{FF2B5EF4-FFF2-40B4-BE49-F238E27FC236}">
                  <a16:creationId xmlns:a16="http://schemas.microsoft.com/office/drawing/2014/main" id="{CE2BC929-197D-44A6-B59D-185A175EEA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64684" y="1301064"/>
              <a:ext cx="8288977" cy="5029200"/>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8" name="Picture 2" descr="Amazon Web Services - Wikipedia">
              <a:extLst>
                <a:ext uri="{FF2B5EF4-FFF2-40B4-BE49-F238E27FC236}">
                  <a16:creationId xmlns:a16="http://schemas.microsoft.com/office/drawing/2014/main" id="{BD0BA09E-6ECC-4126-8AAB-5A01AEFB4852}"/>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15361" t="-23937" r="-22131" b="-21239"/>
            <a:stretch/>
          </p:blipFill>
          <p:spPr bwMode="auto">
            <a:xfrm>
              <a:off x="4026728" y="2137275"/>
              <a:ext cx="803075" cy="508770"/>
            </a:xfrm>
            <a:prstGeom prst="rect">
              <a:avLst/>
            </a:prstGeom>
            <a:solidFill>
              <a:schemeClr val="bg1"/>
            </a:solidFill>
          </p:spPr>
        </p:pic>
        <p:pic>
          <p:nvPicPr>
            <p:cNvPr id="9" name="Picture 4" descr="Download Microsoft Azure (Windows Azure) Logo in SVG Vector or PNG File  Format - Logo.wine">
              <a:extLst>
                <a:ext uri="{FF2B5EF4-FFF2-40B4-BE49-F238E27FC236}">
                  <a16:creationId xmlns:a16="http://schemas.microsoft.com/office/drawing/2014/main" id="{6CE9F2C5-1597-483C-9B1D-3F6274ADF07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418273" y="2097406"/>
              <a:ext cx="824459" cy="5486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loud Computing Services | Google Cloud">
              <a:extLst>
                <a:ext uri="{FF2B5EF4-FFF2-40B4-BE49-F238E27FC236}">
                  <a16:creationId xmlns:a16="http://schemas.microsoft.com/office/drawing/2014/main" id="{9C3506E1-466F-412E-942E-A775A78B709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31202" y="2137275"/>
              <a:ext cx="869521" cy="457200"/>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3" name="Straight Arrow Connector 2">
            <a:extLst>
              <a:ext uri="{FF2B5EF4-FFF2-40B4-BE49-F238E27FC236}">
                <a16:creationId xmlns:a16="http://schemas.microsoft.com/office/drawing/2014/main" id="{F9E9D58C-58F2-4ABC-90AE-B90313C98F1B}"/>
              </a:ext>
            </a:extLst>
          </p:cNvPr>
          <p:cNvCxnSpPr>
            <a:stCxn id="15" idx="1"/>
          </p:cNvCxnSpPr>
          <p:nvPr/>
        </p:nvCxnSpPr>
        <p:spPr>
          <a:xfrm flipH="1" flipV="1">
            <a:off x="4844955" y="2947916"/>
            <a:ext cx="2610675" cy="20094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Title 1">
            <a:extLst>
              <a:ext uri="{FF2B5EF4-FFF2-40B4-BE49-F238E27FC236}">
                <a16:creationId xmlns:a16="http://schemas.microsoft.com/office/drawing/2014/main" id="{CD91384D-06F1-490F-80AB-58FAE4AE19A3}"/>
              </a:ext>
            </a:extLst>
          </p:cNvPr>
          <p:cNvSpPr txBox="1">
            <a:spLocks/>
          </p:cNvSpPr>
          <p:nvPr/>
        </p:nvSpPr>
        <p:spPr>
          <a:xfrm>
            <a:off x="360947" y="212357"/>
            <a:ext cx="8073369"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Cloud Visibility / Cloud Migration</a:t>
            </a:r>
            <a:endParaRPr lang="en-GB" sz="3600" b="1" dirty="0">
              <a:latin typeface="+mn-lt"/>
            </a:endParaRPr>
          </a:p>
        </p:txBody>
      </p:sp>
      <p:sp>
        <p:nvSpPr>
          <p:cNvPr id="5" name="TextBox 4">
            <a:extLst>
              <a:ext uri="{FF2B5EF4-FFF2-40B4-BE49-F238E27FC236}">
                <a16:creationId xmlns:a16="http://schemas.microsoft.com/office/drawing/2014/main" id="{E98B9FB8-1FC4-4FE8-A417-4CE793776E1D}"/>
              </a:ext>
            </a:extLst>
          </p:cNvPr>
          <p:cNvSpPr txBox="1"/>
          <p:nvPr/>
        </p:nvSpPr>
        <p:spPr>
          <a:xfrm>
            <a:off x="519436" y="801505"/>
            <a:ext cx="10828013" cy="400110"/>
          </a:xfrm>
          <a:prstGeom prst="rect">
            <a:avLst/>
          </a:prstGeom>
          <a:noFill/>
        </p:spPr>
        <p:txBody>
          <a:bodyPr wrap="square">
            <a:spAutoFit/>
          </a:bodyPr>
          <a:lstStyle/>
          <a:p>
            <a:pPr indent="-220122"/>
            <a:r>
              <a:rPr lang="en-US" sz="2000" dirty="0">
                <a:latin typeface="+mn-lt"/>
              </a:rPr>
              <a:t>– </a:t>
            </a:r>
            <a:r>
              <a:rPr lang="en-US" sz="2000" dirty="0"/>
              <a:t>Optimize costs and run efficiently</a:t>
            </a:r>
          </a:p>
        </p:txBody>
      </p:sp>
      <p:pic>
        <p:nvPicPr>
          <p:cNvPr id="6" name="Picture 5">
            <a:extLst>
              <a:ext uri="{FF2B5EF4-FFF2-40B4-BE49-F238E27FC236}">
                <a16:creationId xmlns:a16="http://schemas.microsoft.com/office/drawing/2014/main" id="{11F839BA-3DE9-4DE0-B913-58A5546C8AB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grpSp>
        <p:nvGrpSpPr>
          <p:cNvPr id="14" name="Group 13">
            <a:extLst>
              <a:ext uri="{FF2B5EF4-FFF2-40B4-BE49-F238E27FC236}">
                <a16:creationId xmlns:a16="http://schemas.microsoft.com/office/drawing/2014/main" id="{459DB1C0-5F2D-48AE-AC3B-C2C27FF020B8}"/>
              </a:ext>
            </a:extLst>
          </p:cNvPr>
          <p:cNvGrpSpPr/>
          <p:nvPr/>
        </p:nvGrpSpPr>
        <p:grpSpPr>
          <a:xfrm>
            <a:off x="7455630" y="4343885"/>
            <a:ext cx="4063090" cy="1226897"/>
            <a:chOff x="9512138" y="1850558"/>
            <a:chExt cx="2650607" cy="1119984"/>
          </a:xfrm>
        </p:grpSpPr>
        <p:sp>
          <p:nvSpPr>
            <p:cNvPr id="15" name="Rectangle 14">
              <a:extLst>
                <a:ext uri="{FF2B5EF4-FFF2-40B4-BE49-F238E27FC236}">
                  <a16:creationId xmlns:a16="http://schemas.microsoft.com/office/drawing/2014/main" id="{AFBD4D4E-F5B3-4793-B49D-62566B3A4C5C}"/>
                </a:ext>
              </a:extLst>
            </p:cNvPr>
            <p:cNvSpPr/>
            <p:nvPr/>
          </p:nvSpPr>
          <p:spPr>
            <a:xfrm>
              <a:off x="9512138" y="1850558"/>
              <a:ext cx="2650607" cy="111998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899BECC-5C40-4DE3-A0EF-CCA60EE1F120}"/>
                </a:ext>
              </a:extLst>
            </p:cNvPr>
            <p:cNvSpPr txBox="1"/>
            <p:nvPr/>
          </p:nvSpPr>
          <p:spPr>
            <a:xfrm>
              <a:off x="9643941" y="2123579"/>
              <a:ext cx="2387002" cy="842870"/>
            </a:xfrm>
            <a:prstGeom prst="rect">
              <a:avLst/>
            </a:prstGeom>
            <a:noFill/>
          </p:spPr>
          <p:txBody>
            <a:bodyPr wrap="square">
              <a:spAutoFit/>
            </a:bodyPr>
            <a:lstStyle/>
            <a:p>
              <a:pPr algn="ctr"/>
              <a:r>
                <a:rPr lang="en-US" sz="1800" dirty="0">
                  <a:solidFill>
                    <a:sysClr val="windowText" lastClr="000000"/>
                  </a:solidFill>
                </a:rPr>
                <a:t>Model on-prem versus cloud costs (these are fictitious values)</a:t>
              </a:r>
            </a:p>
          </p:txBody>
        </p:sp>
      </p:grpSp>
      <p:pic>
        <p:nvPicPr>
          <p:cNvPr id="19" name="Picture 18">
            <a:extLst>
              <a:ext uri="{FF2B5EF4-FFF2-40B4-BE49-F238E27FC236}">
                <a16:creationId xmlns:a16="http://schemas.microsoft.com/office/drawing/2014/main" id="{EFB926B0-4715-3349-92BD-35808F294CA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20" name="Oval 19">
            <a:extLst>
              <a:ext uri="{FF2B5EF4-FFF2-40B4-BE49-F238E27FC236}">
                <a16:creationId xmlns:a16="http://schemas.microsoft.com/office/drawing/2014/main" id="{03120B84-6FB9-5648-A7A2-A70BEADEAC18}"/>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31824479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1A2565-2CE1-47F7-853C-262286099519}"/>
              </a:ext>
            </a:extLst>
          </p:cNvPr>
          <p:cNvSpPr>
            <a:spLocks noGrp="1"/>
          </p:cNvSpPr>
          <p:nvPr>
            <p:ph type="body" idx="1"/>
          </p:nvPr>
        </p:nvSpPr>
        <p:spPr>
          <a:xfrm>
            <a:off x="1117267" y="1989222"/>
            <a:ext cx="4170008" cy="400110"/>
          </a:xfrm>
        </p:spPr>
        <p:txBody>
          <a:bodyPr>
            <a:normAutofit lnSpcReduction="10000"/>
          </a:bodyPr>
          <a:lstStyle/>
          <a:p>
            <a:pPr algn="ctr"/>
            <a:r>
              <a:rPr lang="en-US" b="1" dirty="0">
                <a:solidFill>
                  <a:schemeClr val="tx1"/>
                </a:solidFill>
              </a:rPr>
              <a:t>Cloud resources</a:t>
            </a:r>
          </a:p>
        </p:txBody>
      </p:sp>
      <p:sp>
        <p:nvSpPr>
          <p:cNvPr id="4" name="Text Placeholder 3">
            <a:extLst>
              <a:ext uri="{FF2B5EF4-FFF2-40B4-BE49-F238E27FC236}">
                <a16:creationId xmlns:a16="http://schemas.microsoft.com/office/drawing/2014/main" id="{D3BCB4E0-32CA-4FFB-A619-5BD61854C9C1}"/>
              </a:ext>
            </a:extLst>
          </p:cNvPr>
          <p:cNvSpPr>
            <a:spLocks noGrp="1"/>
          </p:cNvSpPr>
          <p:nvPr>
            <p:ph type="body" idx="10"/>
          </p:nvPr>
        </p:nvSpPr>
        <p:spPr>
          <a:xfrm>
            <a:off x="6904727" y="1989221"/>
            <a:ext cx="4222624" cy="400110"/>
          </a:xfrm>
        </p:spPr>
        <p:txBody>
          <a:bodyPr>
            <a:normAutofit lnSpcReduction="10000"/>
          </a:bodyPr>
          <a:lstStyle/>
          <a:p>
            <a:pPr algn="ctr"/>
            <a:r>
              <a:rPr lang="en-US" b="1" dirty="0">
                <a:solidFill>
                  <a:schemeClr val="tx1"/>
                </a:solidFill>
              </a:rPr>
              <a:t>On-prem resources</a:t>
            </a:r>
          </a:p>
        </p:txBody>
      </p:sp>
      <p:sp>
        <p:nvSpPr>
          <p:cNvPr id="5" name="Title 1">
            <a:extLst>
              <a:ext uri="{FF2B5EF4-FFF2-40B4-BE49-F238E27FC236}">
                <a16:creationId xmlns:a16="http://schemas.microsoft.com/office/drawing/2014/main" id="{D188B3F5-7B38-4C6B-BC3B-A19C09743924}"/>
              </a:ext>
            </a:extLst>
          </p:cNvPr>
          <p:cNvSpPr txBox="1">
            <a:spLocks/>
          </p:cNvSpPr>
          <p:nvPr/>
        </p:nvSpPr>
        <p:spPr>
          <a:xfrm>
            <a:off x="360947" y="35656"/>
            <a:ext cx="8073369"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Cloud Visibility / Cloud Migration</a:t>
            </a:r>
            <a:endParaRPr lang="en-GB" sz="3600" b="1" dirty="0">
              <a:latin typeface="+mn-lt"/>
            </a:endParaRPr>
          </a:p>
        </p:txBody>
      </p:sp>
      <p:pic>
        <p:nvPicPr>
          <p:cNvPr id="6" name="Picture 5">
            <a:extLst>
              <a:ext uri="{FF2B5EF4-FFF2-40B4-BE49-F238E27FC236}">
                <a16:creationId xmlns:a16="http://schemas.microsoft.com/office/drawing/2014/main" id="{2403F6B5-2753-415F-ABDF-85DD576510F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sp>
        <p:nvSpPr>
          <p:cNvPr id="7" name="TextBox 6">
            <a:extLst>
              <a:ext uri="{FF2B5EF4-FFF2-40B4-BE49-F238E27FC236}">
                <a16:creationId xmlns:a16="http://schemas.microsoft.com/office/drawing/2014/main" id="{A42661CF-5D8F-4938-AB65-877A160B2BA8}"/>
              </a:ext>
            </a:extLst>
          </p:cNvPr>
          <p:cNvSpPr txBox="1"/>
          <p:nvPr/>
        </p:nvSpPr>
        <p:spPr>
          <a:xfrm>
            <a:off x="519436" y="624804"/>
            <a:ext cx="10828013" cy="400110"/>
          </a:xfrm>
          <a:prstGeom prst="rect">
            <a:avLst/>
          </a:prstGeom>
          <a:noFill/>
        </p:spPr>
        <p:txBody>
          <a:bodyPr wrap="square">
            <a:spAutoFit/>
          </a:bodyPr>
          <a:lstStyle/>
          <a:p>
            <a:pPr indent="-220122"/>
            <a:r>
              <a:rPr lang="en-US" sz="2000" dirty="0">
                <a:latin typeface="+mn-lt"/>
              </a:rPr>
              <a:t>– </a:t>
            </a:r>
            <a:r>
              <a:rPr lang="en-US" sz="2000" dirty="0"/>
              <a:t>Managing hybrid-cloud assets: Side-by-side utilization and cost comparison</a:t>
            </a:r>
          </a:p>
        </p:txBody>
      </p:sp>
      <p:pic>
        <p:nvPicPr>
          <p:cNvPr id="8" name="Picture 7" descr="Graphical user interface, application&#10;&#10;Description automatically generated">
            <a:extLst>
              <a:ext uri="{FF2B5EF4-FFF2-40B4-BE49-F238E27FC236}">
                <a16:creationId xmlns:a16="http://schemas.microsoft.com/office/drawing/2014/main" id="{A7B072BE-D9B7-4277-A177-96B82AC987B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5725" y="2523363"/>
            <a:ext cx="5013093" cy="3200400"/>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9" name="Picture 8" descr="Graphical user interface, application&#10;&#10;Description automatically generated">
            <a:extLst>
              <a:ext uri="{FF2B5EF4-FFF2-40B4-BE49-F238E27FC236}">
                <a16:creationId xmlns:a16="http://schemas.microsoft.com/office/drawing/2014/main" id="{5D655AB4-BB28-428D-B0BA-68C51A55018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91895" y="2523363"/>
            <a:ext cx="5013093" cy="3200400"/>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ACA8699E-5E64-134C-A4E3-13B52BAA9F3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12" name="Oval 11">
            <a:extLst>
              <a:ext uri="{FF2B5EF4-FFF2-40B4-BE49-F238E27FC236}">
                <a16:creationId xmlns:a16="http://schemas.microsoft.com/office/drawing/2014/main" id="{5BDBC6F5-6636-AB4B-8C06-989E455666B6}"/>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14890038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5AA65B2-C90D-4C5F-88FA-14B4B721F86F}"/>
              </a:ext>
            </a:extLst>
          </p:cNvPr>
          <p:cNvSpPr txBox="1">
            <a:spLocks/>
          </p:cNvSpPr>
          <p:nvPr/>
        </p:nvSpPr>
        <p:spPr>
          <a:xfrm>
            <a:off x="360947" y="35656"/>
            <a:ext cx="8667587"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Troubleshooting and Operational Efficiency</a:t>
            </a:r>
            <a:endParaRPr lang="en-GB" sz="6000" b="1" dirty="0">
              <a:latin typeface="+mn-lt"/>
            </a:endParaRPr>
          </a:p>
        </p:txBody>
      </p:sp>
      <p:pic>
        <p:nvPicPr>
          <p:cNvPr id="6" name="Picture 5">
            <a:extLst>
              <a:ext uri="{FF2B5EF4-FFF2-40B4-BE49-F238E27FC236}">
                <a16:creationId xmlns:a16="http://schemas.microsoft.com/office/drawing/2014/main" id="{54C7AA3F-E1DF-48D1-8FE9-309D3F320FD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sp>
        <p:nvSpPr>
          <p:cNvPr id="7" name="TextBox 6">
            <a:extLst>
              <a:ext uri="{FF2B5EF4-FFF2-40B4-BE49-F238E27FC236}">
                <a16:creationId xmlns:a16="http://schemas.microsoft.com/office/drawing/2014/main" id="{7E2BCEE3-98FF-44C4-B1C9-3DA9FDC189FF}"/>
              </a:ext>
            </a:extLst>
          </p:cNvPr>
          <p:cNvSpPr txBox="1"/>
          <p:nvPr/>
        </p:nvSpPr>
        <p:spPr>
          <a:xfrm>
            <a:off x="519436" y="624804"/>
            <a:ext cx="10828013" cy="400110"/>
          </a:xfrm>
          <a:prstGeom prst="rect">
            <a:avLst/>
          </a:prstGeom>
          <a:noFill/>
        </p:spPr>
        <p:txBody>
          <a:bodyPr wrap="square">
            <a:spAutoFit/>
          </a:bodyPr>
          <a:lstStyle/>
          <a:p>
            <a:pPr indent="-220122"/>
            <a:r>
              <a:rPr lang="en-US" sz="2000" dirty="0">
                <a:latin typeface="+mn-lt"/>
              </a:rPr>
              <a:t>– </a:t>
            </a:r>
            <a:r>
              <a:rPr lang="en-US" sz="2000" dirty="0"/>
              <a:t>Reduce potential future application outages with proactive alerting</a:t>
            </a:r>
          </a:p>
        </p:txBody>
      </p:sp>
      <p:grpSp>
        <p:nvGrpSpPr>
          <p:cNvPr id="36" name="Group 35">
            <a:extLst>
              <a:ext uri="{FF2B5EF4-FFF2-40B4-BE49-F238E27FC236}">
                <a16:creationId xmlns:a16="http://schemas.microsoft.com/office/drawing/2014/main" id="{00F2D5B8-1C2F-4C7A-97E2-656A411FCF8C}"/>
              </a:ext>
            </a:extLst>
          </p:cNvPr>
          <p:cNvGrpSpPr/>
          <p:nvPr/>
        </p:nvGrpSpPr>
        <p:grpSpPr>
          <a:xfrm>
            <a:off x="609600" y="1738082"/>
            <a:ext cx="10972800" cy="4150847"/>
            <a:chOff x="609600" y="1738082"/>
            <a:chExt cx="10972800" cy="4150847"/>
          </a:xfrm>
        </p:grpSpPr>
        <p:pic>
          <p:nvPicPr>
            <p:cNvPr id="8" name="Picture 7" descr="Graphical user interface, chart&#10;&#10;Description automatically generated">
              <a:extLst>
                <a:ext uri="{FF2B5EF4-FFF2-40B4-BE49-F238E27FC236}">
                  <a16:creationId xmlns:a16="http://schemas.microsoft.com/office/drawing/2014/main" id="{D2C1453D-1E17-46FF-ACF1-F6782C4092E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9600" y="2363243"/>
              <a:ext cx="10972800" cy="3525686"/>
            </a:xfrm>
            <a:prstGeom prst="rect">
              <a:avLst/>
            </a:prstGeom>
            <a:ln>
              <a:solidFill>
                <a:schemeClr val="bg1">
                  <a:lumMod val="65000"/>
                </a:schemeClr>
              </a:solidFill>
            </a:ln>
            <a:effectLst>
              <a:outerShdw blurRad="50800" dist="38100" dir="2700000" algn="tl" rotWithShape="0">
                <a:prstClr val="black">
                  <a:alpha val="40000"/>
                </a:prstClr>
              </a:outerShdw>
            </a:effectLst>
          </p:spPr>
        </p:pic>
        <p:cxnSp>
          <p:nvCxnSpPr>
            <p:cNvPr id="16" name="Straight Arrow Connector 15">
              <a:extLst>
                <a:ext uri="{FF2B5EF4-FFF2-40B4-BE49-F238E27FC236}">
                  <a16:creationId xmlns:a16="http://schemas.microsoft.com/office/drawing/2014/main" id="{73CAD678-EDBD-4EE0-9902-A0A0154325AB}"/>
                </a:ext>
              </a:extLst>
            </p:cNvPr>
            <p:cNvCxnSpPr>
              <a:cxnSpLocks/>
              <a:stCxn id="10" idx="1"/>
            </p:cNvCxnSpPr>
            <p:nvPr/>
          </p:nvCxnSpPr>
          <p:spPr>
            <a:xfrm flipH="1">
              <a:off x="5252484" y="3638936"/>
              <a:ext cx="554356" cy="6034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2750FBE4-78BA-4CF3-B82C-81ABD0E3EB43}"/>
                </a:ext>
              </a:extLst>
            </p:cNvPr>
            <p:cNvCxnSpPr>
              <a:cxnSpLocks/>
              <a:stCxn id="13" idx="1"/>
            </p:cNvCxnSpPr>
            <p:nvPr/>
          </p:nvCxnSpPr>
          <p:spPr>
            <a:xfrm flipH="1">
              <a:off x="6251944" y="2231337"/>
              <a:ext cx="1245057" cy="3057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9" name="Group 8">
              <a:extLst>
                <a:ext uri="{FF2B5EF4-FFF2-40B4-BE49-F238E27FC236}">
                  <a16:creationId xmlns:a16="http://schemas.microsoft.com/office/drawing/2014/main" id="{38221356-FECA-49FB-AAE9-7C379BB38E3C}"/>
                </a:ext>
              </a:extLst>
            </p:cNvPr>
            <p:cNvGrpSpPr/>
            <p:nvPr/>
          </p:nvGrpSpPr>
          <p:grpSpPr>
            <a:xfrm>
              <a:off x="5806840" y="3114524"/>
              <a:ext cx="4074693" cy="1048823"/>
              <a:chOff x="9732289" y="1850558"/>
              <a:chExt cx="2236724" cy="1119984"/>
            </a:xfrm>
          </p:grpSpPr>
          <p:sp>
            <p:nvSpPr>
              <p:cNvPr id="10" name="Rectangle 9">
                <a:extLst>
                  <a:ext uri="{FF2B5EF4-FFF2-40B4-BE49-F238E27FC236}">
                    <a16:creationId xmlns:a16="http://schemas.microsoft.com/office/drawing/2014/main" id="{CB9E16E1-D86C-4E30-A049-36412B9B20CA}"/>
                  </a:ext>
                </a:extLst>
              </p:cNvPr>
              <p:cNvSpPr/>
              <p:nvPr/>
            </p:nvSpPr>
            <p:spPr>
              <a:xfrm>
                <a:off x="9732289" y="1850558"/>
                <a:ext cx="2236724" cy="111998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CFFBF588-5441-4802-8F0A-7FE6C1D610D9}"/>
                  </a:ext>
                </a:extLst>
              </p:cNvPr>
              <p:cNvSpPr txBox="1"/>
              <p:nvPr/>
            </p:nvSpPr>
            <p:spPr>
              <a:xfrm>
                <a:off x="9732289" y="1903379"/>
                <a:ext cx="2236724" cy="985976"/>
              </a:xfrm>
              <a:prstGeom prst="rect">
                <a:avLst/>
              </a:prstGeom>
              <a:noFill/>
            </p:spPr>
            <p:txBody>
              <a:bodyPr wrap="square">
                <a:spAutoFit/>
              </a:bodyPr>
              <a:lstStyle/>
              <a:p>
                <a:pPr algn="ctr"/>
                <a:r>
                  <a:rPr lang="en-US" sz="1800" dirty="0">
                    <a:solidFill>
                      <a:sysClr val="windowText" lastClr="000000"/>
                    </a:solidFill>
                  </a:rPr>
                  <a:t>Storage nodes consistently over-utilized, potentially leading to application interruption or outage</a:t>
                </a:r>
              </a:p>
            </p:txBody>
          </p:sp>
        </p:grpSp>
        <p:grpSp>
          <p:nvGrpSpPr>
            <p:cNvPr id="12" name="Group 11">
              <a:extLst>
                <a:ext uri="{FF2B5EF4-FFF2-40B4-BE49-F238E27FC236}">
                  <a16:creationId xmlns:a16="http://schemas.microsoft.com/office/drawing/2014/main" id="{247C2F0D-8765-42B6-B3EF-16174DA43DD8}"/>
                </a:ext>
              </a:extLst>
            </p:cNvPr>
            <p:cNvGrpSpPr/>
            <p:nvPr/>
          </p:nvGrpSpPr>
          <p:grpSpPr>
            <a:xfrm>
              <a:off x="7497001" y="1738082"/>
              <a:ext cx="3914274" cy="986510"/>
              <a:chOff x="8986991" y="1850557"/>
              <a:chExt cx="3175754" cy="1119984"/>
            </a:xfrm>
          </p:grpSpPr>
          <p:sp>
            <p:nvSpPr>
              <p:cNvPr id="13" name="Rectangle 12">
                <a:extLst>
                  <a:ext uri="{FF2B5EF4-FFF2-40B4-BE49-F238E27FC236}">
                    <a16:creationId xmlns:a16="http://schemas.microsoft.com/office/drawing/2014/main" id="{F71B9654-7EBC-4510-845E-746B29A9975A}"/>
                  </a:ext>
                </a:extLst>
              </p:cNvPr>
              <p:cNvSpPr/>
              <p:nvPr/>
            </p:nvSpPr>
            <p:spPr>
              <a:xfrm>
                <a:off x="8986991" y="1850557"/>
                <a:ext cx="3175754" cy="111998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EFDC8D12-65E6-484E-8DB7-1FAB78F1E2FB}"/>
                  </a:ext>
                </a:extLst>
              </p:cNvPr>
              <p:cNvSpPr txBox="1"/>
              <p:nvPr/>
            </p:nvSpPr>
            <p:spPr>
              <a:xfrm>
                <a:off x="9062752" y="2051583"/>
                <a:ext cx="3043952" cy="733779"/>
              </a:xfrm>
              <a:prstGeom prst="rect">
                <a:avLst/>
              </a:prstGeom>
              <a:noFill/>
            </p:spPr>
            <p:txBody>
              <a:bodyPr wrap="square">
                <a:spAutoFit/>
              </a:bodyPr>
              <a:lstStyle/>
              <a:p>
                <a:pPr algn="ctr"/>
                <a:r>
                  <a:rPr lang="en-US" sz="1800" dirty="0">
                    <a:solidFill>
                      <a:sysClr val="windowText" lastClr="000000"/>
                    </a:solidFill>
                  </a:rPr>
                  <a:t>Thresholds determined by application owners, IT staff, </a:t>
                </a:r>
                <a:r>
                  <a:rPr lang="en-US" sz="1800" dirty="0" err="1">
                    <a:solidFill>
                      <a:sysClr val="windowText" lastClr="000000"/>
                    </a:solidFill>
                  </a:rPr>
                  <a:t>etc</a:t>
                </a:r>
                <a:r>
                  <a:rPr lang="en-US" sz="1800" dirty="0">
                    <a:solidFill>
                      <a:sysClr val="windowText" lastClr="000000"/>
                    </a:solidFill>
                  </a:rPr>
                  <a:t>…</a:t>
                </a:r>
              </a:p>
            </p:txBody>
          </p:sp>
        </p:grpSp>
      </p:grpSp>
      <p:pic>
        <p:nvPicPr>
          <p:cNvPr id="17" name="Picture 16">
            <a:extLst>
              <a:ext uri="{FF2B5EF4-FFF2-40B4-BE49-F238E27FC236}">
                <a16:creationId xmlns:a16="http://schemas.microsoft.com/office/drawing/2014/main" id="{1BBB4069-1CAA-B844-A8E3-12BDA8B3EF7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18" name="Oval 17">
            <a:extLst>
              <a:ext uri="{FF2B5EF4-FFF2-40B4-BE49-F238E27FC236}">
                <a16:creationId xmlns:a16="http://schemas.microsoft.com/office/drawing/2014/main" id="{622ECD2E-0203-184E-848A-00BCFCFDEAEF}"/>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42026542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4C217ED-D082-48F1-A08F-7CF72B5D435B}"/>
              </a:ext>
            </a:extLst>
          </p:cNvPr>
          <p:cNvGrpSpPr/>
          <p:nvPr/>
        </p:nvGrpSpPr>
        <p:grpSpPr>
          <a:xfrm>
            <a:off x="608076" y="2464187"/>
            <a:ext cx="10972800" cy="3631842"/>
            <a:chOff x="608076" y="2464187"/>
            <a:chExt cx="10972800" cy="3631842"/>
          </a:xfrm>
        </p:grpSpPr>
        <p:pic>
          <p:nvPicPr>
            <p:cNvPr id="7" name="Picture 6" descr="Chart, line chart&#10;&#10;Description automatically generated">
              <a:extLst>
                <a:ext uri="{FF2B5EF4-FFF2-40B4-BE49-F238E27FC236}">
                  <a16:creationId xmlns:a16="http://schemas.microsoft.com/office/drawing/2014/main" id="{D520515A-B33F-47FD-B891-3DE558F4265F}"/>
                </a:ext>
              </a:extLst>
            </p:cNvPr>
            <p:cNvPicPr>
              <a:picLocks noChangeAspect="1"/>
            </p:cNvPicPr>
            <p:nvPr/>
          </p:nvPicPr>
          <p:blipFill>
            <a:blip r:embed="rId3"/>
            <a:stretch>
              <a:fillRect/>
            </a:stretch>
          </p:blipFill>
          <p:spPr>
            <a:xfrm>
              <a:off x="608076" y="2464187"/>
              <a:ext cx="10972800" cy="3631842"/>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25" name="Picture 24" descr="Graphical user interface, text, application&#10;&#10;Description automatically generated">
              <a:extLst>
                <a:ext uri="{FF2B5EF4-FFF2-40B4-BE49-F238E27FC236}">
                  <a16:creationId xmlns:a16="http://schemas.microsoft.com/office/drawing/2014/main" id="{5E343EC8-578E-421F-A66E-BB8BAF1F3F6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604117" y="4148439"/>
              <a:ext cx="1428949" cy="213681"/>
            </a:xfrm>
            <a:prstGeom prst="rect">
              <a:avLst/>
            </a:prstGeom>
          </p:spPr>
        </p:pic>
        <p:pic>
          <p:nvPicPr>
            <p:cNvPr id="27" name="Picture 26" descr="Graphical user interface, text, application&#10;&#10;Description automatically generated">
              <a:extLst>
                <a:ext uri="{FF2B5EF4-FFF2-40B4-BE49-F238E27FC236}">
                  <a16:creationId xmlns:a16="http://schemas.microsoft.com/office/drawing/2014/main" id="{C00D9656-9AEA-4789-A724-2D851D33BA2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604117" y="3808805"/>
              <a:ext cx="1428949" cy="213681"/>
            </a:xfrm>
            <a:prstGeom prst="rect">
              <a:avLst/>
            </a:prstGeom>
          </p:spPr>
        </p:pic>
        <p:pic>
          <p:nvPicPr>
            <p:cNvPr id="28" name="Picture 27" descr="Graphical user interface, text, application&#10;&#10;Description automatically generated">
              <a:extLst>
                <a:ext uri="{FF2B5EF4-FFF2-40B4-BE49-F238E27FC236}">
                  <a16:creationId xmlns:a16="http://schemas.microsoft.com/office/drawing/2014/main" id="{02AC9C40-B663-4A89-84F1-02428E7A8A6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604117" y="3133810"/>
              <a:ext cx="1428949" cy="213681"/>
            </a:xfrm>
            <a:prstGeom prst="rect">
              <a:avLst/>
            </a:prstGeom>
          </p:spPr>
        </p:pic>
        <p:pic>
          <p:nvPicPr>
            <p:cNvPr id="29" name="Picture 28" descr="Graphical user interface, text, application&#10;&#10;Description automatically generated">
              <a:extLst>
                <a:ext uri="{FF2B5EF4-FFF2-40B4-BE49-F238E27FC236}">
                  <a16:creationId xmlns:a16="http://schemas.microsoft.com/office/drawing/2014/main" id="{B8BAB1E3-3714-4ADA-AF35-466C575DB4C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604117" y="4830984"/>
              <a:ext cx="1428949" cy="213681"/>
            </a:xfrm>
            <a:prstGeom prst="rect">
              <a:avLst/>
            </a:prstGeom>
          </p:spPr>
        </p:pic>
      </p:grpSp>
      <p:cxnSp>
        <p:nvCxnSpPr>
          <p:cNvPr id="21" name="Straight Arrow Connector 20">
            <a:extLst>
              <a:ext uri="{FF2B5EF4-FFF2-40B4-BE49-F238E27FC236}">
                <a16:creationId xmlns:a16="http://schemas.microsoft.com/office/drawing/2014/main" id="{C1346236-740D-43EE-A623-BADCDBB07530}"/>
              </a:ext>
            </a:extLst>
          </p:cNvPr>
          <p:cNvCxnSpPr>
            <a:cxnSpLocks/>
            <a:stCxn id="18" idx="1"/>
          </p:cNvCxnSpPr>
          <p:nvPr/>
        </p:nvCxnSpPr>
        <p:spPr>
          <a:xfrm flipH="1" flipV="1">
            <a:off x="8516229" y="5049672"/>
            <a:ext cx="497859" cy="7770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1B58F3C9-9CD3-4563-9805-6AD07AED5B02}"/>
              </a:ext>
            </a:extLst>
          </p:cNvPr>
          <p:cNvCxnSpPr>
            <a:cxnSpLocks/>
            <a:stCxn id="23" idx="3"/>
          </p:cNvCxnSpPr>
          <p:nvPr/>
        </p:nvCxnSpPr>
        <p:spPr>
          <a:xfrm>
            <a:off x="5915229" y="4908260"/>
            <a:ext cx="49760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F3B4CB0-5A7F-4ECB-A3D3-C397F9576C42}"/>
              </a:ext>
            </a:extLst>
          </p:cNvPr>
          <p:cNvCxnSpPr>
            <a:cxnSpLocks/>
            <a:stCxn id="11" idx="3"/>
          </p:cNvCxnSpPr>
          <p:nvPr/>
        </p:nvCxnSpPr>
        <p:spPr>
          <a:xfrm>
            <a:off x="8010506" y="1821448"/>
            <a:ext cx="748483" cy="11463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Title 1">
            <a:extLst>
              <a:ext uri="{FF2B5EF4-FFF2-40B4-BE49-F238E27FC236}">
                <a16:creationId xmlns:a16="http://schemas.microsoft.com/office/drawing/2014/main" id="{961ABFF6-2830-4428-930E-171ACC47AB15}"/>
              </a:ext>
            </a:extLst>
          </p:cNvPr>
          <p:cNvSpPr txBox="1">
            <a:spLocks/>
          </p:cNvSpPr>
          <p:nvPr/>
        </p:nvSpPr>
        <p:spPr>
          <a:xfrm>
            <a:off x="360947" y="115866"/>
            <a:ext cx="8667587"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Troubleshooting and Operational Efficiency</a:t>
            </a:r>
            <a:endParaRPr lang="en-GB" sz="6000" b="1" dirty="0">
              <a:latin typeface="+mn-lt"/>
            </a:endParaRPr>
          </a:p>
        </p:txBody>
      </p:sp>
      <p:pic>
        <p:nvPicPr>
          <p:cNvPr id="5" name="Picture 4">
            <a:extLst>
              <a:ext uri="{FF2B5EF4-FFF2-40B4-BE49-F238E27FC236}">
                <a16:creationId xmlns:a16="http://schemas.microsoft.com/office/drawing/2014/main" id="{8F09EF6B-EDE9-4B0D-9605-D6C7B74087A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sp>
        <p:nvSpPr>
          <p:cNvPr id="6" name="TextBox 5">
            <a:extLst>
              <a:ext uri="{FF2B5EF4-FFF2-40B4-BE49-F238E27FC236}">
                <a16:creationId xmlns:a16="http://schemas.microsoft.com/office/drawing/2014/main" id="{5A8EBCDF-D87F-4F3E-85F2-B97C3CE559E3}"/>
              </a:ext>
            </a:extLst>
          </p:cNvPr>
          <p:cNvSpPr txBox="1"/>
          <p:nvPr/>
        </p:nvSpPr>
        <p:spPr>
          <a:xfrm>
            <a:off x="519436" y="705014"/>
            <a:ext cx="10828013" cy="338554"/>
          </a:xfrm>
          <a:prstGeom prst="rect">
            <a:avLst/>
          </a:prstGeom>
          <a:noFill/>
        </p:spPr>
        <p:txBody>
          <a:bodyPr wrap="square">
            <a:spAutoFit/>
          </a:bodyPr>
          <a:lstStyle/>
          <a:p>
            <a:pPr indent="-220122"/>
            <a:r>
              <a:rPr lang="en-US" sz="1600" dirty="0">
                <a:latin typeface="+mn-lt"/>
              </a:rPr>
              <a:t>– </a:t>
            </a:r>
            <a:r>
              <a:rPr lang="en-US" sz="1600" dirty="0"/>
              <a:t>End-to-end visibility of application infrastructure resources, whether they’re in the cloud or on-prem</a:t>
            </a:r>
          </a:p>
        </p:txBody>
      </p:sp>
      <p:grpSp>
        <p:nvGrpSpPr>
          <p:cNvPr id="14" name="Group 13">
            <a:extLst>
              <a:ext uri="{FF2B5EF4-FFF2-40B4-BE49-F238E27FC236}">
                <a16:creationId xmlns:a16="http://schemas.microsoft.com/office/drawing/2014/main" id="{090C93AF-D33A-4AC4-AC0E-92A9C972C791}"/>
              </a:ext>
            </a:extLst>
          </p:cNvPr>
          <p:cNvGrpSpPr/>
          <p:nvPr/>
        </p:nvGrpSpPr>
        <p:grpSpPr>
          <a:xfrm>
            <a:off x="3856383" y="1446519"/>
            <a:ext cx="4154123" cy="749858"/>
            <a:chOff x="9165104" y="2447292"/>
            <a:chExt cx="2632621" cy="986510"/>
          </a:xfrm>
        </p:grpSpPr>
        <p:sp>
          <p:nvSpPr>
            <p:cNvPr id="11" name="Rectangle 10">
              <a:extLst>
                <a:ext uri="{FF2B5EF4-FFF2-40B4-BE49-F238E27FC236}">
                  <a16:creationId xmlns:a16="http://schemas.microsoft.com/office/drawing/2014/main" id="{3F46034F-077D-4A91-BBD5-A7DE86295869}"/>
                </a:ext>
              </a:extLst>
            </p:cNvPr>
            <p:cNvSpPr/>
            <p:nvPr/>
          </p:nvSpPr>
          <p:spPr>
            <a:xfrm>
              <a:off x="9165104" y="2447292"/>
              <a:ext cx="2632621" cy="98651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6EB7B320-74F1-43DE-A6B7-7221B47F103F}"/>
                </a:ext>
              </a:extLst>
            </p:cNvPr>
            <p:cNvSpPr txBox="1"/>
            <p:nvPr/>
          </p:nvSpPr>
          <p:spPr>
            <a:xfrm>
              <a:off x="9202126" y="2485967"/>
              <a:ext cx="2555459" cy="923330"/>
            </a:xfrm>
            <a:prstGeom prst="rect">
              <a:avLst/>
            </a:prstGeom>
            <a:noFill/>
          </p:spPr>
          <p:txBody>
            <a:bodyPr wrap="square">
              <a:spAutoFit/>
            </a:bodyPr>
            <a:lstStyle/>
            <a:p>
              <a:pPr algn="ctr"/>
              <a:r>
                <a:rPr lang="en-US" sz="1800" dirty="0">
                  <a:solidFill>
                    <a:sysClr val="windowText" lastClr="000000"/>
                  </a:solidFill>
                </a:rPr>
                <a:t>Identify resources having an impact on the base resource</a:t>
              </a:r>
            </a:p>
          </p:txBody>
        </p:sp>
      </p:grpSp>
      <p:grpSp>
        <p:nvGrpSpPr>
          <p:cNvPr id="17" name="Group 16">
            <a:extLst>
              <a:ext uri="{FF2B5EF4-FFF2-40B4-BE49-F238E27FC236}">
                <a16:creationId xmlns:a16="http://schemas.microsoft.com/office/drawing/2014/main" id="{7D7E909B-B446-4CDE-ABA7-773B002A0390}"/>
              </a:ext>
            </a:extLst>
          </p:cNvPr>
          <p:cNvGrpSpPr/>
          <p:nvPr/>
        </p:nvGrpSpPr>
        <p:grpSpPr>
          <a:xfrm>
            <a:off x="9014088" y="5333487"/>
            <a:ext cx="2905760" cy="986510"/>
            <a:chOff x="9028534" y="2447292"/>
            <a:chExt cx="2905760" cy="986510"/>
          </a:xfrm>
        </p:grpSpPr>
        <p:sp>
          <p:nvSpPr>
            <p:cNvPr id="18" name="Rectangle 17">
              <a:extLst>
                <a:ext uri="{FF2B5EF4-FFF2-40B4-BE49-F238E27FC236}">
                  <a16:creationId xmlns:a16="http://schemas.microsoft.com/office/drawing/2014/main" id="{06DF5B2F-E6C2-4469-8E0A-E117C36E85EC}"/>
                </a:ext>
              </a:extLst>
            </p:cNvPr>
            <p:cNvSpPr/>
            <p:nvPr/>
          </p:nvSpPr>
          <p:spPr>
            <a:xfrm>
              <a:off x="9028534" y="2447292"/>
              <a:ext cx="2905760" cy="98651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4EF42C5D-8A12-4D8E-828A-11254CF04179}"/>
                </a:ext>
              </a:extLst>
            </p:cNvPr>
            <p:cNvSpPr txBox="1"/>
            <p:nvPr/>
          </p:nvSpPr>
          <p:spPr>
            <a:xfrm>
              <a:off x="9202126" y="2617381"/>
              <a:ext cx="2555459" cy="646331"/>
            </a:xfrm>
            <a:prstGeom prst="rect">
              <a:avLst/>
            </a:prstGeom>
            <a:noFill/>
          </p:spPr>
          <p:txBody>
            <a:bodyPr wrap="square">
              <a:spAutoFit/>
            </a:bodyPr>
            <a:lstStyle/>
            <a:p>
              <a:pPr algn="ctr"/>
              <a:r>
                <a:rPr lang="en-US" sz="1800" dirty="0">
                  <a:solidFill>
                    <a:sysClr val="windowText" lastClr="000000"/>
                  </a:solidFill>
                </a:rPr>
                <a:t>Identify greedy or degraded workloads  </a:t>
              </a:r>
            </a:p>
          </p:txBody>
        </p:sp>
      </p:grpSp>
      <p:grpSp>
        <p:nvGrpSpPr>
          <p:cNvPr id="22" name="Group 21">
            <a:extLst>
              <a:ext uri="{FF2B5EF4-FFF2-40B4-BE49-F238E27FC236}">
                <a16:creationId xmlns:a16="http://schemas.microsoft.com/office/drawing/2014/main" id="{9382C92E-D667-4B92-8EC4-C4517577B16D}"/>
              </a:ext>
            </a:extLst>
          </p:cNvPr>
          <p:cNvGrpSpPr/>
          <p:nvPr/>
        </p:nvGrpSpPr>
        <p:grpSpPr>
          <a:xfrm>
            <a:off x="3009469" y="4415005"/>
            <a:ext cx="2905760" cy="986510"/>
            <a:chOff x="9028534" y="2447292"/>
            <a:chExt cx="2905760" cy="986510"/>
          </a:xfrm>
        </p:grpSpPr>
        <p:sp>
          <p:nvSpPr>
            <p:cNvPr id="23" name="Rectangle 22">
              <a:extLst>
                <a:ext uri="{FF2B5EF4-FFF2-40B4-BE49-F238E27FC236}">
                  <a16:creationId xmlns:a16="http://schemas.microsoft.com/office/drawing/2014/main" id="{A16AD5A3-A6F4-4E33-A4D6-D19F5026910F}"/>
                </a:ext>
              </a:extLst>
            </p:cNvPr>
            <p:cNvSpPr/>
            <p:nvPr/>
          </p:nvSpPr>
          <p:spPr>
            <a:xfrm>
              <a:off x="9028534" y="2447292"/>
              <a:ext cx="2905760" cy="98651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0BA2380E-AC00-4F9A-980B-B7C2C76158B1}"/>
                </a:ext>
              </a:extLst>
            </p:cNvPr>
            <p:cNvSpPr txBox="1"/>
            <p:nvPr/>
          </p:nvSpPr>
          <p:spPr>
            <a:xfrm>
              <a:off x="9028534" y="2483388"/>
              <a:ext cx="2905760" cy="923330"/>
            </a:xfrm>
            <a:prstGeom prst="rect">
              <a:avLst/>
            </a:prstGeom>
            <a:noFill/>
          </p:spPr>
          <p:txBody>
            <a:bodyPr wrap="square">
              <a:spAutoFit/>
            </a:bodyPr>
            <a:lstStyle/>
            <a:p>
              <a:pPr algn="ctr"/>
              <a:r>
                <a:rPr lang="en-US" sz="1800" dirty="0">
                  <a:solidFill>
                    <a:sysClr val="windowText" lastClr="000000"/>
                  </a:solidFill>
                </a:rPr>
                <a:t>IOPs of greedy resource (orange) impacts latency of base resource (blue)</a:t>
              </a:r>
            </a:p>
          </p:txBody>
        </p:sp>
      </p:grpSp>
      <p:pic>
        <p:nvPicPr>
          <p:cNvPr id="30" name="Picture 29">
            <a:extLst>
              <a:ext uri="{FF2B5EF4-FFF2-40B4-BE49-F238E27FC236}">
                <a16:creationId xmlns:a16="http://schemas.microsoft.com/office/drawing/2014/main" id="{E47B5840-1B30-6343-B02A-62A4D5F733C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31" name="Oval 30">
            <a:extLst>
              <a:ext uri="{FF2B5EF4-FFF2-40B4-BE49-F238E27FC236}">
                <a16:creationId xmlns:a16="http://schemas.microsoft.com/office/drawing/2014/main" id="{A7535A01-5FC0-2848-B538-02B233BA1525}"/>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3861818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Graphical user interface, text, application, email&#10;&#10;Description automatically generated">
            <a:extLst>
              <a:ext uri="{FF2B5EF4-FFF2-40B4-BE49-F238E27FC236}">
                <a16:creationId xmlns:a16="http://schemas.microsoft.com/office/drawing/2014/main" id="{E02C7338-B4AB-4403-9F9F-79A8CEACA2B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9600" y="2598954"/>
            <a:ext cx="10972800" cy="3609684"/>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D5AA65B2-C90D-4C5F-88FA-14B4B721F86F}"/>
              </a:ext>
            </a:extLst>
          </p:cNvPr>
          <p:cNvSpPr txBox="1">
            <a:spLocks/>
          </p:cNvSpPr>
          <p:nvPr/>
        </p:nvSpPr>
        <p:spPr>
          <a:xfrm>
            <a:off x="360947" y="35656"/>
            <a:ext cx="8667587"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Forecasting and Trending Analysis</a:t>
            </a:r>
            <a:endParaRPr lang="en-GB" sz="9600" b="1" dirty="0">
              <a:latin typeface="+mn-lt"/>
            </a:endParaRPr>
          </a:p>
        </p:txBody>
      </p:sp>
      <p:pic>
        <p:nvPicPr>
          <p:cNvPr id="6" name="Picture 5">
            <a:extLst>
              <a:ext uri="{FF2B5EF4-FFF2-40B4-BE49-F238E27FC236}">
                <a16:creationId xmlns:a16="http://schemas.microsoft.com/office/drawing/2014/main" id="{54C7AA3F-E1DF-48D1-8FE9-309D3F320FD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sp>
        <p:nvSpPr>
          <p:cNvPr id="7" name="TextBox 6">
            <a:extLst>
              <a:ext uri="{FF2B5EF4-FFF2-40B4-BE49-F238E27FC236}">
                <a16:creationId xmlns:a16="http://schemas.microsoft.com/office/drawing/2014/main" id="{7E2BCEE3-98FF-44C4-B1C9-3DA9FDC189FF}"/>
              </a:ext>
            </a:extLst>
          </p:cNvPr>
          <p:cNvSpPr txBox="1"/>
          <p:nvPr/>
        </p:nvSpPr>
        <p:spPr>
          <a:xfrm>
            <a:off x="519436" y="624804"/>
            <a:ext cx="10828013" cy="400110"/>
          </a:xfrm>
          <a:prstGeom prst="rect">
            <a:avLst/>
          </a:prstGeom>
          <a:noFill/>
        </p:spPr>
        <p:txBody>
          <a:bodyPr wrap="square">
            <a:spAutoFit/>
          </a:bodyPr>
          <a:lstStyle/>
          <a:p>
            <a:pPr indent="-220122"/>
            <a:r>
              <a:rPr lang="en-US" sz="2000" dirty="0">
                <a:latin typeface="+mn-lt"/>
              </a:rPr>
              <a:t>– </a:t>
            </a:r>
            <a:r>
              <a:rPr lang="en-US" sz="2000" dirty="0"/>
              <a:t>Optimize usage and achieve more with a limited budget</a:t>
            </a:r>
          </a:p>
        </p:txBody>
      </p:sp>
      <p:cxnSp>
        <p:nvCxnSpPr>
          <p:cNvPr id="16" name="Straight Arrow Connector 15">
            <a:extLst>
              <a:ext uri="{FF2B5EF4-FFF2-40B4-BE49-F238E27FC236}">
                <a16:creationId xmlns:a16="http://schemas.microsoft.com/office/drawing/2014/main" id="{73CAD678-EDBD-4EE0-9902-A0A0154325AB}"/>
              </a:ext>
            </a:extLst>
          </p:cNvPr>
          <p:cNvCxnSpPr>
            <a:cxnSpLocks/>
            <a:stCxn id="10" idx="1"/>
          </p:cNvCxnSpPr>
          <p:nvPr/>
        </p:nvCxnSpPr>
        <p:spPr>
          <a:xfrm flipH="1">
            <a:off x="4724400" y="1929793"/>
            <a:ext cx="2543966" cy="28517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9" name="Group 8">
            <a:extLst>
              <a:ext uri="{FF2B5EF4-FFF2-40B4-BE49-F238E27FC236}">
                <a16:creationId xmlns:a16="http://schemas.microsoft.com/office/drawing/2014/main" id="{38221356-FECA-49FB-AAE9-7C379BB38E3C}"/>
              </a:ext>
            </a:extLst>
          </p:cNvPr>
          <p:cNvGrpSpPr/>
          <p:nvPr/>
        </p:nvGrpSpPr>
        <p:grpSpPr>
          <a:xfrm>
            <a:off x="7268364" y="1481318"/>
            <a:ext cx="3520337" cy="896950"/>
            <a:chOff x="9884440" y="1931647"/>
            <a:chExt cx="1932421" cy="957807"/>
          </a:xfrm>
        </p:grpSpPr>
        <p:sp>
          <p:nvSpPr>
            <p:cNvPr id="10" name="Rectangle 9">
              <a:extLst>
                <a:ext uri="{FF2B5EF4-FFF2-40B4-BE49-F238E27FC236}">
                  <a16:creationId xmlns:a16="http://schemas.microsoft.com/office/drawing/2014/main" id="{CB9E16E1-D86C-4E30-A049-36412B9B20CA}"/>
                </a:ext>
              </a:extLst>
            </p:cNvPr>
            <p:cNvSpPr/>
            <p:nvPr/>
          </p:nvSpPr>
          <p:spPr>
            <a:xfrm>
              <a:off x="9884441" y="1931647"/>
              <a:ext cx="1932420" cy="957807"/>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CFFBF588-5441-4802-8F0A-7FE6C1D610D9}"/>
                </a:ext>
              </a:extLst>
            </p:cNvPr>
            <p:cNvSpPr txBox="1"/>
            <p:nvPr/>
          </p:nvSpPr>
          <p:spPr>
            <a:xfrm>
              <a:off x="9884440" y="2072918"/>
              <a:ext cx="1932421" cy="690184"/>
            </a:xfrm>
            <a:prstGeom prst="rect">
              <a:avLst/>
            </a:prstGeom>
            <a:noFill/>
          </p:spPr>
          <p:txBody>
            <a:bodyPr wrap="square">
              <a:spAutoFit/>
            </a:bodyPr>
            <a:lstStyle/>
            <a:p>
              <a:pPr algn="ctr"/>
              <a:r>
                <a:rPr lang="en-US" sz="1800" dirty="0">
                  <a:solidFill>
                    <a:sysClr val="windowText" lastClr="000000"/>
                  </a:solidFill>
                </a:rPr>
                <a:t>Forecasted used capacity on a downward trend</a:t>
              </a:r>
            </a:p>
          </p:txBody>
        </p:sp>
      </p:grpSp>
      <p:pic>
        <p:nvPicPr>
          <p:cNvPr id="13" name="Picture 12">
            <a:extLst>
              <a:ext uri="{FF2B5EF4-FFF2-40B4-BE49-F238E27FC236}">
                <a16:creationId xmlns:a16="http://schemas.microsoft.com/office/drawing/2014/main" id="{82063D05-A424-3A48-9BF6-497441A0D65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14" name="Oval 13">
            <a:extLst>
              <a:ext uri="{FF2B5EF4-FFF2-40B4-BE49-F238E27FC236}">
                <a16:creationId xmlns:a16="http://schemas.microsoft.com/office/drawing/2014/main" id="{3ED6ED2A-9E7C-1C4E-A695-68E8C695A7B6}"/>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23766386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C554AF-2C1B-49F6-AA5D-00CB5BBF6815}"/>
              </a:ext>
            </a:extLst>
          </p:cNvPr>
          <p:cNvGrpSpPr/>
          <p:nvPr/>
        </p:nvGrpSpPr>
        <p:grpSpPr>
          <a:xfrm>
            <a:off x="360947" y="1982374"/>
            <a:ext cx="9772650" cy="3841088"/>
            <a:chOff x="609600" y="1447368"/>
            <a:chExt cx="10972800" cy="4312800"/>
          </a:xfrm>
        </p:grpSpPr>
        <p:pic>
          <p:nvPicPr>
            <p:cNvPr id="25" name="Picture 24" descr="A screenshot of a computer&#10;&#10;Description automatically generated with medium confidence">
              <a:extLst>
                <a:ext uri="{FF2B5EF4-FFF2-40B4-BE49-F238E27FC236}">
                  <a16:creationId xmlns:a16="http://schemas.microsoft.com/office/drawing/2014/main" id="{2F98A1FF-F8FA-4113-869D-7AEEB0A6732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9600" y="1447368"/>
              <a:ext cx="10972800" cy="4312800"/>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27" name="Picture 26">
              <a:extLst>
                <a:ext uri="{FF2B5EF4-FFF2-40B4-BE49-F238E27FC236}">
                  <a16:creationId xmlns:a16="http://schemas.microsoft.com/office/drawing/2014/main" id="{B33F0457-9FEF-43F9-BE01-06B17CBCB701}"/>
                </a:ext>
              </a:extLst>
            </p:cNvPr>
            <p:cNvPicPr>
              <a:picLocks noChangeAspect="1"/>
            </p:cNvPicPr>
            <p:nvPr/>
          </p:nvPicPr>
          <p:blipFill>
            <a:blip r:embed="rId4"/>
            <a:stretch>
              <a:fillRect/>
            </a:stretch>
          </p:blipFill>
          <p:spPr>
            <a:xfrm>
              <a:off x="735445" y="2094041"/>
              <a:ext cx="671880" cy="251032"/>
            </a:xfrm>
            <a:prstGeom prst="rect">
              <a:avLst/>
            </a:prstGeom>
          </p:spPr>
        </p:pic>
        <p:pic>
          <p:nvPicPr>
            <p:cNvPr id="28" name="Picture 27">
              <a:extLst>
                <a:ext uri="{FF2B5EF4-FFF2-40B4-BE49-F238E27FC236}">
                  <a16:creationId xmlns:a16="http://schemas.microsoft.com/office/drawing/2014/main" id="{48939777-827C-49FF-8D8C-F56A7F8D5609}"/>
                </a:ext>
              </a:extLst>
            </p:cNvPr>
            <p:cNvPicPr>
              <a:picLocks noChangeAspect="1"/>
            </p:cNvPicPr>
            <p:nvPr/>
          </p:nvPicPr>
          <p:blipFill>
            <a:blip r:embed="rId4"/>
            <a:stretch>
              <a:fillRect/>
            </a:stretch>
          </p:blipFill>
          <p:spPr>
            <a:xfrm>
              <a:off x="735445" y="2357209"/>
              <a:ext cx="671880" cy="251032"/>
            </a:xfrm>
            <a:prstGeom prst="rect">
              <a:avLst/>
            </a:prstGeom>
          </p:spPr>
        </p:pic>
        <p:pic>
          <p:nvPicPr>
            <p:cNvPr id="29" name="Picture 28">
              <a:extLst>
                <a:ext uri="{FF2B5EF4-FFF2-40B4-BE49-F238E27FC236}">
                  <a16:creationId xmlns:a16="http://schemas.microsoft.com/office/drawing/2014/main" id="{D4DA0B8E-F57D-4017-A66A-CD67B2E99747}"/>
                </a:ext>
              </a:extLst>
            </p:cNvPr>
            <p:cNvPicPr>
              <a:picLocks noChangeAspect="1"/>
            </p:cNvPicPr>
            <p:nvPr/>
          </p:nvPicPr>
          <p:blipFill>
            <a:blip r:embed="rId4"/>
            <a:stretch>
              <a:fillRect/>
            </a:stretch>
          </p:blipFill>
          <p:spPr>
            <a:xfrm>
              <a:off x="735445" y="2635125"/>
              <a:ext cx="671880" cy="251032"/>
            </a:xfrm>
            <a:prstGeom prst="rect">
              <a:avLst/>
            </a:prstGeom>
          </p:spPr>
        </p:pic>
        <p:pic>
          <p:nvPicPr>
            <p:cNvPr id="30" name="Picture 29">
              <a:extLst>
                <a:ext uri="{FF2B5EF4-FFF2-40B4-BE49-F238E27FC236}">
                  <a16:creationId xmlns:a16="http://schemas.microsoft.com/office/drawing/2014/main" id="{81A20D95-4E63-4BB1-888A-B24849E60945}"/>
                </a:ext>
              </a:extLst>
            </p:cNvPr>
            <p:cNvPicPr>
              <a:picLocks noChangeAspect="1"/>
            </p:cNvPicPr>
            <p:nvPr/>
          </p:nvPicPr>
          <p:blipFill>
            <a:blip r:embed="rId4"/>
            <a:stretch>
              <a:fillRect/>
            </a:stretch>
          </p:blipFill>
          <p:spPr>
            <a:xfrm>
              <a:off x="735445" y="2900905"/>
              <a:ext cx="671880" cy="251032"/>
            </a:xfrm>
            <a:prstGeom prst="rect">
              <a:avLst/>
            </a:prstGeom>
          </p:spPr>
        </p:pic>
        <p:pic>
          <p:nvPicPr>
            <p:cNvPr id="31" name="Picture 30">
              <a:extLst>
                <a:ext uri="{FF2B5EF4-FFF2-40B4-BE49-F238E27FC236}">
                  <a16:creationId xmlns:a16="http://schemas.microsoft.com/office/drawing/2014/main" id="{90159236-D514-4418-B77D-904ADE27EB51}"/>
                </a:ext>
              </a:extLst>
            </p:cNvPr>
            <p:cNvPicPr>
              <a:picLocks noChangeAspect="1"/>
            </p:cNvPicPr>
            <p:nvPr/>
          </p:nvPicPr>
          <p:blipFill>
            <a:blip r:embed="rId4"/>
            <a:stretch>
              <a:fillRect/>
            </a:stretch>
          </p:blipFill>
          <p:spPr>
            <a:xfrm>
              <a:off x="735445" y="3161539"/>
              <a:ext cx="671880" cy="251032"/>
            </a:xfrm>
            <a:prstGeom prst="rect">
              <a:avLst/>
            </a:prstGeom>
          </p:spPr>
        </p:pic>
        <p:pic>
          <p:nvPicPr>
            <p:cNvPr id="32" name="Picture 31">
              <a:extLst>
                <a:ext uri="{FF2B5EF4-FFF2-40B4-BE49-F238E27FC236}">
                  <a16:creationId xmlns:a16="http://schemas.microsoft.com/office/drawing/2014/main" id="{DB0B621E-A5F3-408E-BA8C-002A2B218DAC}"/>
                </a:ext>
              </a:extLst>
            </p:cNvPr>
            <p:cNvPicPr>
              <a:picLocks noChangeAspect="1"/>
            </p:cNvPicPr>
            <p:nvPr/>
          </p:nvPicPr>
          <p:blipFill>
            <a:blip r:embed="rId4"/>
            <a:stretch>
              <a:fillRect/>
            </a:stretch>
          </p:blipFill>
          <p:spPr>
            <a:xfrm>
              <a:off x="735445" y="3429492"/>
              <a:ext cx="671880" cy="251032"/>
            </a:xfrm>
            <a:prstGeom prst="rect">
              <a:avLst/>
            </a:prstGeom>
          </p:spPr>
        </p:pic>
        <p:pic>
          <p:nvPicPr>
            <p:cNvPr id="33" name="Picture 32">
              <a:extLst>
                <a:ext uri="{FF2B5EF4-FFF2-40B4-BE49-F238E27FC236}">
                  <a16:creationId xmlns:a16="http://schemas.microsoft.com/office/drawing/2014/main" id="{C67B4A34-2905-4135-AACC-C2F06A3BBAC8}"/>
                </a:ext>
              </a:extLst>
            </p:cNvPr>
            <p:cNvPicPr>
              <a:picLocks noChangeAspect="1"/>
            </p:cNvPicPr>
            <p:nvPr/>
          </p:nvPicPr>
          <p:blipFill>
            <a:blip r:embed="rId4"/>
            <a:stretch>
              <a:fillRect/>
            </a:stretch>
          </p:blipFill>
          <p:spPr>
            <a:xfrm>
              <a:off x="866872" y="4223801"/>
              <a:ext cx="729787" cy="178592"/>
            </a:xfrm>
            <a:prstGeom prst="rect">
              <a:avLst/>
            </a:prstGeom>
          </p:spPr>
        </p:pic>
        <p:pic>
          <p:nvPicPr>
            <p:cNvPr id="34" name="Picture 33">
              <a:extLst>
                <a:ext uri="{FF2B5EF4-FFF2-40B4-BE49-F238E27FC236}">
                  <a16:creationId xmlns:a16="http://schemas.microsoft.com/office/drawing/2014/main" id="{558ECB30-1654-4E0D-B435-4319DB200322}"/>
                </a:ext>
              </a:extLst>
            </p:cNvPr>
            <p:cNvPicPr>
              <a:picLocks noChangeAspect="1"/>
            </p:cNvPicPr>
            <p:nvPr/>
          </p:nvPicPr>
          <p:blipFill>
            <a:blip r:embed="rId4"/>
            <a:stretch>
              <a:fillRect/>
            </a:stretch>
          </p:blipFill>
          <p:spPr>
            <a:xfrm>
              <a:off x="866872" y="4484434"/>
              <a:ext cx="729787" cy="178592"/>
            </a:xfrm>
            <a:prstGeom prst="rect">
              <a:avLst/>
            </a:prstGeom>
          </p:spPr>
        </p:pic>
        <p:pic>
          <p:nvPicPr>
            <p:cNvPr id="35" name="Picture 34">
              <a:extLst>
                <a:ext uri="{FF2B5EF4-FFF2-40B4-BE49-F238E27FC236}">
                  <a16:creationId xmlns:a16="http://schemas.microsoft.com/office/drawing/2014/main" id="{EDF09C68-6706-4653-95A4-6EC87033AB44}"/>
                </a:ext>
              </a:extLst>
            </p:cNvPr>
            <p:cNvPicPr>
              <a:picLocks noChangeAspect="1"/>
            </p:cNvPicPr>
            <p:nvPr/>
          </p:nvPicPr>
          <p:blipFill>
            <a:blip r:embed="rId4"/>
            <a:stretch>
              <a:fillRect/>
            </a:stretch>
          </p:blipFill>
          <p:spPr>
            <a:xfrm>
              <a:off x="866872" y="4736731"/>
              <a:ext cx="729787" cy="178592"/>
            </a:xfrm>
            <a:prstGeom prst="rect">
              <a:avLst/>
            </a:prstGeom>
          </p:spPr>
        </p:pic>
        <p:pic>
          <p:nvPicPr>
            <p:cNvPr id="36" name="Picture 35">
              <a:extLst>
                <a:ext uri="{FF2B5EF4-FFF2-40B4-BE49-F238E27FC236}">
                  <a16:creationId xmlns:a16="http://schemas.microsoft.com/office/drawing/2014/main" id="{A232F438-A548-45B2-9E17-F54D89B5E67F}"/>
                </a:ext>
              </a:extLst>
            </p:cNvPr>
            <p:cNvPicPr>
              <a:picLocks noChangeAspect="1"/>
            </p:cNvPicPr>
            <p:nvPr/>
          </p:nvPicPr>
          <p:blipFill>
            <a:blip r:embed="rId4"/>
            <a:stretch>
              <a:fillRect/>
            </a:stretch>
          </p:blipFill>
          <p:spPr>
            <a:xfrm>
              <a:off x="866872" y="4992841"/>
              <a:ext cx="729787" cy="178592"/>
            </a:xfrm>
            <a:prstGeom prst="rect">
              <a:avLst/>
            </a:prstGeom>
          </p:spPr>
        </p:pic>
        <p:pic>
          <p:nvPicPr>
            <p:cNvPr id="37" name="Picture 36">
              <a:extLst>
                <a:ext uri="{FF2B5EF4-FFF2-40B4-BE49-F238E27FC236}">
                  <a16:creationId xmlns:a16="http://schemas.microsoft.com/office/drawing/2014/main" id="{8AB808DD-3E2E-4710-894B-69A56DDBBD20}"/>
                </a:ext>
              </a:extLst>
            </p:cNvPr>
            <p:cNvPicPr>
              <a:picLocks noChangeAspect="1"/>
            </p:cNvPicPr>
            <p:nvPr/>
          </p:nvPicPr>
          <p:blipFill>
            <a:blip r:embed="rId4"/>
            <a:stretch>
              <a:fillRect/>
            </a:stretch>
          </p:blipFill>
          <p:spPr>
            <a:xfrm>
              <a:off x="866872" y="5247338"/>
              <a:ext cx="729787" cy="178592"/>
            </a:xfrm>
            <a:prstGeom prst="rect">
              <a:avLst/>
            </a:prstGeom>
          </p:spPr>
        </p:pic>
        <p:pic>
          <p:nvPicPr>
            <p:cNvPr id="38" name="Picture 37">
              <a:extLst>
                <a:ext uri="{FF2B5EF4-FFF2-40B4-BE49-F238E27FC236}">
                  <a16:creationId xmlns:a16="http://schemas.microsoft.com/office/drawing/2014/main" id="{B1DB9B77-023C-4CF3-92E9-68E65072797F}"/>
                </a:ext>
              </a:extLst>
            </p:cNvPr>
            <p:cNvPicPr>
              <a:picLocks noChangeAspect="1"/>
            </p:cNvPicPr>
            <p:nvPr/>
          </p:nvPicPr>
          <p:blipFill>
            <a:blip r:embed="rId4"/>
            <a:stretch>
              <a:fillRect/>
            </a:stretch>
          </p:blipFill>
          <p:spPr>
            <a:xfrm>
              <a:off x="866872" y="5512076"/>
              <a:ext cx="729787" cy="178592"/>
            </a:xfrm>
            <a:prstGeom prst="rect">
              <a:avLst/>
            </a:prstGeom>
          </p:spPr>
        </p:pic>
      </p:grpSp>
      <p:cxnSp>
        <p:nvCxnSpPr>
          <p:cNvPr id="21" name="Straight Arrow Connector 20">
            <a:extLst>
              <a:ext uri="{FF2B5EF4-FFF2-40B4-BE49-F238E27FC236}">
                <a16:creationId xmlns:a16="http://schemas.microsoft.com/office/drawing/2014/main" id="{C1346236-740D-43EE-A623-BADCDBB07530}"/>
              </a:ext>
            </a:extLst>
          </p:cNvPr>
          <p:cNvCxnSpPr>
            <a:cxnSpLocks/>
            <a:stCxn id="18" idx="1"/>
          </p:cNvCxnSpPr>
          <p:nvPr/>
        </p:nvCxnSpPr>
        <p:spPr>
          <a:xfrm flipH="1" flipV="1">
            <a:off x="5543550" y="4889221"/>
            <a:ext cx="2898138" cy="91760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F3B4CB0-5A7F-4ECB-A3D3-C397F9576C42}"/>
              </a:ext>
            </a:extLst>
          </p:cNvPr>
          <p:cNvCxnSpPr>
            <a:cxnSpLocks/>
            <a:stCxn id="11" idx="1"/>
          </p:cNvCxnSpPr>
          <p:nvPr/>
        </p:nvCxnSpPr>
        <p:spPr>
          <a:xfrm flipH="1">
            <a:off x="5800299" y="1792366"/>
            <a:ext cx="978236" cy="3230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Title 1">
            <a:extLst>
              <a:ext uri="{FF2B5EF4-FFF2-40B4-BE49-F238E27FC236}">
                <a16:creationId xmlns:a16="http://schemas.microsoft.com/office/drawing/2014/main" id="{961ABFF6-2830-4428-930E-171ACC47AB15}"/>
              </a:ext>
            </a:extLst>
          </p:cNvPr>
          <p:cNvSpPr txBox="1">
            <a:spLocks/>
          </p:cNvSpPr>
          <p:nvPr/>
        </p:nvSpPr>
        <p:spPr>
          <a:xfrm>
            <a:off x="360947" y="115866"/>
            <a:ext cx="8667587"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Forecasting &amp; Trending Analysis</a:t>
            </a:r>
            <a:endParaRPr lang="en-GB" sz="9600" b="1" dirty="0">
              <a:latin typeface="+mn-lt"/>
            </a:endParaRPr>
          </a:p>
        </p:txBody>
      </p:sp>
      <p:pic>
        <p:nvPicPr>
          <p:cNvPr id="5" name="Picture 4">
            <a:extLst>
              <a:ext uri="{FF2B5EF4-FFF2-40B4-BE49-F238E27FC236}">
                <a16:creationId xmlns:a16="http://schemas.microsoft.com/office/drawing/2014/main" id="{8F09EF6B-EDE9-4B0D-9605-D6C7B74087A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sp>
        <p:nvSpPr>
          <p:cNvPr id="6" name="TextBox 5">
            <a:extLst>
              <a:ext uri="{FF2B5EF4-FFF2-40B4-BE49-F238E27FC236}">
                <a16:creationId xmlns:a16="http://schemas.microsoft.com/office/drawing/2014/main" id="{5A8EBCDF-D87F-4F3E-85F2-B97C3CE559E3}"/>
              </a:ext>
            </a:extLst>
          </p:cNvPr>
          <p:cNvSpPr txBox="1"/>
          <p:nvPr/>
        </p:nvSpPr>
        <p:spPr>
          <a:xfrm>
            <a:off x="519436" y="705014"/>
            <a:ext cx="10828013" cy="400110"/>
          </a:xfrm>
          <a:prstGeom prst="rect">
            <a:avLst/>
          </a:prstGeom>
          <a:noFill/>
        </p:spPr>
        <p:txBody>
          <a:bodyPr wrap="square">
            <a:spAutoFit/>
          </a:bodyPr>
          <a:lstStyle/>
          <a:p>
            <a:pPr indent="-220122"/>
            <a:r>
              <a:rPr lang="en-US" sz="2000" dirty="0">
                <a:latin typeface="+mn-lt"/>
              </a:rPr>
              <a:t>– </a:t>
            </a:r>
            <a:r>
              <a:rPr lang="en-US" sz="2000" dirty="0"/>
              <a:t>Understand where storage capacity and performance may be at risk</a:t>
            </a:r>
          </a:p>
        </p:txBody>
      </p:sp>
      <p:grpSp>
        <p:nvGrpSpPr>
          <p:cNvPr id="14" name="Group 13">
            <a:extLst>
              <a:ext uri="{FF2B5EF4-FFF2-40B4-BE49-F238E27FC236}">
                <a16:creationId xmlns:a16="http://schemas.microsoft.com/office/drawing/2014/main" id="{090C93AF-D33A-4AC4-AC0E-92A9C972C791}"/>
              </a:ext>
            </a:extLst>
          </p:cNvPr>
          <p:cNvGrpSpPr/>
          <p:nvPr/>
        </p:nvGrpSpPr>
        <p:grpSpPr>
          <a:xfrm>
            <a:off x="6778535" y="1299111"/>
            <a:ext cx="5052517" cy="986510"/>
            <a:chOff x="9028534" y="2447292"/>
            <a:chExt cx="4185048" cy="986510"/>
          </a:xfrm>
        </p:grpSpPr>
        <p:sp>
          <p:nvSpPr>
            <p:cNvPr id="11" name="Rectangle 10">
              <a:extLst>
                <a:ext uri="{FF2B5EF4-FFF2-40B4-BE49-F238E27FC236}">
                  <a16:creationId xmlns:a16="http://schemas.microsoft.com/office/drawing/2014/main" id="{3F46034F-077D-4A91-BBD5-A7DE86295869}"/>
                </a:ext>
              </a:extLst>
            </p:cNvPr>
            <p:cNvSpPr/>
            <p:nvPr/>
          </p:nvSpPr>
          <p:spPr>
            <a:xfrm>
              <a:off x="9028534" y="2447292"/>
              <a:ext cx="4185048" cy="98651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6EB7B320-74F1-43DE-A6B7-7221B47F103F}"/>
                </a:ext>
              </a:extLst>
            </p:cNvPr>
            <p:cNvSpPr txBox="1"/>
            <p:nvPr/>
          </p:nvSpPr>
          <p:spPr>
            <a:xfrm>
              <a:off x="9028534" y="2466917"/>
              <a:ext cx="4185048" cy="923330"/>
            </a:xfrm>
            <a:prstGeom prst="rect">
              <a:avLst/>
            </a:prstGeom>
            <a:noFill/>
          </p:spPr>
          <p:txBody>
            <a:bodyPr wrap="square">
              <a:spAutoFit/>
            </a:bodyPr>
            <a:lstStyle/>
            <a:p>
              <a:pPr algn="ctr"/>
              <a:r>
                <a:rPr lang="en-US" sz="1800" dirty="0">
                  <a:solidFill>
                    <a:sysClr val="windowText" lastClr="000000"/>
                  </a:solidFill>
                </a:rPr>
                <a:t>Volume-level capacity and performance risk with easy-to-understand red, yellow, and green indicators</a:t>
              </a:r>
            </a:p>
          </p:txBody>
        </p:sp>
      </p:grpSp>
      <p:grpSp>
        <p:nvGrpSpPr>
          <p:cNvPr id="17" name="Group 16">
            <a:extLst>
              <a:ext uri="{FF2B5EF4-FFF2-40B4-BE49-F238E27FC236}">
                <a16:creationId xmlns:a16="http://schemas.microsoft.com/office/drawing/2014/main" id="{7D7E909B-B446-4CDE-ABA7-773B002A0390}"/>
              </a:ext>
            </a:extLst>
          </p:cNvPr>
          <p:cNvGrpSpPr/>
          <p:nvPr/>
        </p:nvGrpSpPr>
        <p:grpSpPr>
          <a:xfrm>
            <a:off x="8441688" y="5339427"/>
            <a:ext cx="3389363" cy="923331"/>
            <a:chOff x="9028533" y="2617381"/>
            <a:chExt cx="3389363" cy="923331"/>
          </a:xfrm>
        </p:grpSpPr>
        <p:sp>
          <p:nvSpPr>
            <p:cNvPr id="18" name="Rectangle 17">
              <a:extLst>
                <a:ext uri="{FF2B5EF4-FFF2-40B4-BE49-F238E27FC236}">
                  <a16:creationId xmlns:a16="http://schemas.microsoft.com/office/drawing/2014/main" id="{06DF5B2F-E6C2-4469-8E0A-E117C36E85EC}"/>
                </a:ext>
              </a:extLst>
            </p:cNvPr>
            <p:cNvSpPr/>
            <p:nvPr/>
          </p:nvSpPr>
          <p:spPr>
            <a:xfrm>
              <a:off x="9028533" y="2628840"/>
              <a:ext cx="3389363" cy="911872"/>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4EF42C5D-8A12-4D8E-828A-11254CF04179}"/>
                </a:ext>
              </a:extLst>
            </p:cNvPr>
            <p:cNvSpPr txBox="1"/>
            <p:nvPr/>
          </p:nvSpPr>
          <p:spPr>
            <a:xfrm>
              <a:off x="9202126" y="2617381"/>
              <a:ext cx="3063860" cy="923330"/>
            </a:xfrm>
            <a:prstGeom prst="rect">
              <a:avLst/>
            </a:prstGeom>
            <a:noFill/>
          </p:spPr>
          <p:txBody>
            <a:bodyPr wrap="square">
              <a:spAutoFit/>
            </a:bodyPr>
            <a:lstStyle/>
            <a:p>
              <a:pPr algn="ctr"/>
              <a:r>
                <a:rPr lang="en-US" sz="1800" dirty="0">
                  <a:solidFill>
                    <a:sysClr val="windowText" lastClr="000000"/>
                  </a:solidFill>
                </a:rPr>
                <a:t>Anticipated capacity full timeframe based on current consumption</a:t>
              </a:r>
            </a:p>
          </p:txBody>
        </p:sp>
      </p:grpSp>
      <p:pic>
        <p:nvPicPr>
          <p:cNvPr id="39" name="Picture 38">
            <a:extLst>
              <a:ext uri="{FF2B5EF4-FFF2-40B4-BE49-F238E27FC236}">
                <a16:creationId xmlns:a16="http://schemas.microsoft.com/office/drawing/2014/main" id="{4B9D2396-4CD3-554A-A48A-DCC474EFC78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41" name="Oval 40">
            <a:extLst>
              <a:ext uri="{FF2B5EF4-FFF2-40B4-BE49-F238E27FC236}">
                <a16:creationId xmlns:a16="http://schemas.microsoft.com/office/drawing/2014/main" id="{D2B27012-4D9D-C946-86CB-134D6AF40615}"/>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40581371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02F477A-7DB0-4965-9BEA-209A1729D284}"/>
              </a:ext>
            </a:extLst>
          </p:cNvPr>
          <p:cNvSpPr txBox="1">
            <a:spLocks/>
          </p:cNvSpPr>
          <p:nvPr/>
        </p:nvSpPr>
        <p:spPr>
          <a:xfrm>
            <a:off x="360947" y="229707"/>
            <a:ext cx="8667587"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Workshop Poll Questions</a:t>
            </a:r>
            <a:endParaRPr lang="en-GB" b="1" dirty="0">
              <a:latin typeface="+mn-lt"/>
            </a:endParaRPr>
          </a:p>
        </p:txBody>
      </p:sp>
      <p:pic>
        <p:nvPicPr>
          <p:cNvPr id="6" name="Picture 5">
            <a:extLst>
              <a:ext uri="{FF2B5EF4-FFF2-40B4-BE49-F238E27FC236}">
                <a16:creationId xmlns:a16="http://schemas.microsoft.com/office/drawing/2014/main" id="{6AE15EF8-4ACB-4F25-B08F-E6A932B37EA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pic>
        <p:nvPicPr>
          <p:cNvPr id="30" name="Picture 29">
            <a:extLst>
              <a:ext uri="{FF2B5EF4-FFF2-40B4-BE49-F238E27FC236}">
                <a16:creationId xmlns:a16="http://schemas.microsoft.com/office/drawing/2014/main" id="{6B56EB2E-0E2E-5244-B82C-61A7A6A8612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31" name="Oval 30">
            <a:extLst>
              <a:ext uri="{FF2B5EF4-FFF2-40B4-BE49-F238E27FC236}">
                <a16:creationId xmlns:a16="http://schemas.microsoft.com/office/drawing/2014/main" id="{BE536EF9-6568-DA4E-835F-D142312C92CB}"/>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P</a:t>
            </a:r>
          </a:p>
        </p:txBody>
      </p:sp>
      <p:sp>
        <p:nvSpPr>
          <p:cNvPr id="11" name="TextBox 10">
            <a:extLst>
              <a:ext uri="{FF2B5EF4-FFF2-40B4-BE49-F238E27FC236}">
                <a16:creationId xmlns:a16="http://schemas.microsoft.com/office/drawing/2014/main" id="{23BB567B-DEC8-6547-B34C-E7ABA86BC3D7}"/>
              </a:ext>
            </a:extLst>
          </p:cNvPr>
          <p:cNvSpPr txBox="1"/>
          <p:nvPr/>
        </p:nvSpPr>
        <p:spPr>
          <a:xfrm>
            <a:off x="767643" y="1456266"/>
            <a:ext cx="9324623" cy="4647426"/>
          </a:xfrm>
          <a:prstGeom prst="rect">
            <a:avLst/>
          </a:prstGeom>
          <a:noFill/>
        </p:spPr>
        <p:txBody>
          <a:bodyPr wrap="square" rtlCol="0">
            <a:spAutoFit/>
          </a:bodyPr>
          <a:lstStyle/>
          <a:p>
            <a:r>
              <a:rPr lang="en-US" sz="2400" b="1" dirty="0"/>
              <a:t>Poll 1</a:t>
            </a:r>
          </a:p>
          <a:p>
            <a:pPr lvl="1"/>
            <a:r>
              <a:rPr lang="en-US" sz="2000" dirty="0"/>
              <a:t>Q:  Are you able to quickly identify runaway costs in your cloud infrastructure?</a:t>
            </a:r>
          </a:p>
          <a:p>
            <a:pPr lvl="1"/>
            <a:r>
              <a:rPr lang="en-US" sz="2000" dirty="0"/>
              <a:t>A1:Yes		A2: No		A3: Not sure</a:t>
            </a:r>
          </a:p>
          <a:p>
            <a:r>
              <a:rPr lang="en-US" sz="2400" b="1" dirty="0"/>
              <a:t>Poll 2</a:t>
            </a:r>
          </a:p>
          <a:p>
            <a:pPr lvl="1"/>
            <a:r>
              <a:rPr lang="en-US" sz="2000" dirty="0"/>
              <a:t>Q: Are you able to identify unused or orphaned infrastructure in your cloud environment?</a:t>
            </a:r>
          </a:p>
          <a:p>
            <a:pPr lvl="1"/>
            <a:r>
              <a:rPr lang="en-US" sz="2000" dirty="0"/>
              <a:t>A1:Yes		A2: No		A3: Not sure</a:t>
            </a:r>
          </a:p>
          <a:p>
            <a:r>
              <a:rPr lang="en-US" sz="2400" b="1" dirty="0"/>
              <a:t>Poll 3</a:t>
            </a:r>
          </a:p>
          <a:p>
            <a:pPr lvl="1"/>
            <a:r>
              <a:rPr lang="en-US" sz="2000" dirty="0"/>
              <a:t>Q: Are you able to monitor all your IT infrastructure on-premises and in the cloud?</a:t>
            </a:r>
          </a:p>
          <a:p>
            <a:pPr lvl="1"/>
            <a:r>
              <a:rPr lang="en-US" sz="2000" dirty="0"/>
              <a:t>A1:Yes		A2: No		A3: Not sure</a:t>
            </a:r>
            <a:endParaRPr lang="en-US" sz="2400" b="1" dirty="0"/>
          </a:p>
          <a:p>
            <a:r>
              <a:rPr lang="en-US" sz="2400" b="1" dirty="0"/>
              <a:t>Poll 4</a:t>
            </a:r>
          </a:p>
          <a:p>
            <a:pPr lvl="1"/>
            <a:r>
              <a:rPr lang="en-US" sz="2000" dirty="0"/>
              <a:t>Q: Are you able to detect ransomware attacks before they impact your business?</a:t>
            </a:r>
          </a:p>
          <a:p>
            <a:pPr lvl="1"/>
            <a:r>
              <a:rPr lang="en-US" sz="2000" dirty="0"/>
              <a:t>A1:Yes		A2: No		A3: Not sure</a:t>
            </a:r>
          </a:p>
          <a:p>
            <a:pPr lvl="1"/>
            <a:endParaRPr lang="en-US" sz="2000" dirty="0"/>
          </a:p>
        </p:txBody>
      </p:sp>
    </p:spTree>
    <p:extLst>
      <p:ext uri="{BB962C8B-B14F-4D97-AF65-F5344CB8AC3E}">
        <p14:creationId xmlns:p14="http://schemas.microsoft.com/office/powerpoint/2010/main" val="28694978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0DA8F7F-0A5B-46BB-9E9A-2A95D00056D4}"/>
              </a:ext>
            </a:extLst>
          </p:cNvPr>
          <p:cNvSpPr txBox="1">
            <a:spLocks/>
          </p:cNvSpPr>
          <p:nvPr/>
        </p:nvSpPr>
        <p:spPr>
          <a:xfrm>
            <a:off x="360947" y="29537"/>
            <a:ext cx="4170007" cy="7266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Cloud Insights</a:t>
            </a:r>
            <a:endParaRPr lang="en-GB" sz="3600" b="1" dirty="0">
              <a:latin typeface="+mn-lt"/>
            </a:endParaRPr>
          </a:p>
        </p:txBody>
      </p:sp>
      <p:sp>
        <p:nvSpPr>
          <p:cNvPr id="5" name="TextBox 4">
            <a:extLst>
              <a:ext uri="{FF2B5EF4-FFF2-40B4-BE49-F238E27FC236}">
                <a16:creationId xmlns:a16="http://schemas.microsoft.com/office/drawing/2014/main" id="{DB3B9700-DDEA-4092-A9B4-FCC7CA7C66A4}"/>
              </a:ext>
            </a:extLst>
          </p:cNvPr>
          <p:cNvSpPr txBox="1"/>
          <p:nvPr/>
        </p:nvSpPr>
        <p:spPr>
          <a:xfrm>
            <a:off x="519437" y="618685"/>
            <a:ext cx="6618342" cy="400110"/>
          </a:xfrm>
          <a:prstGeom prst="rect">
            <a:avLst/>
          </a:prstGeom>
          <a:noFill/>
        </p:spPr>
        <p:txBody>
          <a:bodyPr wrap="square">
            <a:spAutoFit/>
          </a:bodyPr>
          <a:lstStyle/>
          <a:p>
            <a:pPr indent="-220122"/>
            <a:r>
              <a:rPr lang="en-US" sz="2000" dirty="0">
                <a:latin typeface="+mn-lt"/>
              </a:rPr>
              <a:t>– </a:t>
            </a:r>
            <a:r>
              <a:rPr lang="en-US" sz="2000" dirty="0"/>
              <a:t>Heterogeneous hybrid-cloud SaaS monitoring platform</a:t>
            </a:r>
          </a:p>
        </p:txBody>
      </p:sp>
      <p:pic>
        <p:nvPicPr>
          <p:cNvPr id="6" name="Content Placeholder 6" descr="Graphical user interface, application&#10;&#10;Description automatically generated">
            <a:extLst>
              <a:ext uri="{FF2B5EF4-FFF2-40B4-BE49-F238E27FC236}">
                <a16:creationId xmlns:a16="http://schemas.microsoft.com/office/drawing/2014/main" id="{27BF1873-D181-4033-8B2C-03A1E2373A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25412" y="2200381"/>
            <a:ext cx="5422734" cy="2457238"/>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8" name="Text Placeholder 7">
            <a:extLst>
              <a:ext uri="{FF2B5EF4-FFF2-40B4-BE49-F238E27FC236}">
                <a16:creationId xmlns:a16="http://schemas.microsoft.com/office/drawing/2014/main" id="{42A35B73-7DDB-4996-BBCE-E2CAD907EAD7}"/>
              </a:ext>
            </a:extLst>
          </p:cNvPr>
          <p:cNvSpPr>
            <a:spLocks noGrp="1"/>
          </p:cNvSpPr>
          <p:nvPr>
            <p:ph type="body" idx="10"/>
          </p:nvPr>
        </p:nvSpPr>
        <p:spPr>
          <a:xfrm>
            <a:off x="360947" y="1456258"/>
            <a:ext cx="5466647" cy="400110"/>
          </a:xfrm>
        </p:spPr>
        <p:txBody>
          <a:bodyPr>
            <a:normAutofit/>
          </a:bodyPr>
          <a:lstStyle/>
          <a:p>
            <a:pPr marL="285750" indent="-285750">
              <a:buSzPct val="80000"/>
              <a:buFont typeface="Wingdings" panose="05000000000000000000" pitchFamily="2" charset="2"/>
              <a:buChar char="§"/>
            </a:pPr>
            <a:r>
              <a:rPr lang="en-US" sz="1800" dirty="0">
                <a:solidFill>
                  <a:schemeClr val="tx1"/>
                </a:solidFill>
              </a:rPr>
              <a:t>Visibility into your infrastructure and applications</a:t>
            </a:r>
          </a:p>
        </p:txBody>
      </p:sp>
      <p:sp>
        <p:nvSpPr>
          <p:cNvPr id="11" name="Text Placeholder 7">
            <a:extLst>
              <a:ext uri="{FF2B5EF4-FFF2-40B4-BE49-F238E27FC236}">
                <a16:creationId xmlns:a16="http://schemas.microsoft.com/office/drawing/2014/main" id="{92C35694-3CFC-4C21-9E65-6349C7CFEDF0}"/>
              </a:ext>
            </a:extLst>
          </p:cNvPr>
          <p:cNvSpPr txBox="1">
            <a:spLocks/>
          </p:cNvSpPr>
          <p:nvPr/>
        </p:nvSpPr>
        <p:spPr>
          <a:xfrm>
            <a:off x="360947" y="2304986"/>
            <a:ext cx="5466647" cy="40011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Calibri" panose="020F05020202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SzPct val="80000"/>
              <a:buFont typeface="Wingdings" panose="05000000000000000000" pitchFamily="2" charset="2"/>
              <a:buChar char="§"/>
            </a:pPr>
            <a:r>
              <a:rPr lang="en-US" sz="1800" dirty="0">
                <a:solidFill>
                  <a:schemeClr val="tx1"/>
                </a:solidFill>
              </a:rPr>
              <a:t>Find and fix problems faster</a:t>
            </a:r>
          </a:p>
        </p:txBody>
      </p:sp>
      <p:sp>
        <p:nvSpPr>
          <p:cNvPr id="12" name="Text Placeholder 7">
            <a:extLst>
              <a:ext uri="{FF2B5EF4-FFF2-40B4-BE49-F238E27FC236}">
                <a16:creationId xmlns:a16="http://schemas.microsoft.com/office/drawing/2014/main" id="{8AF86F88-4F3C-4652-AEA3-5A851B023B62}"/>
              </a:ext>
            </a:extLst>
          </p:cNvPr>
          <p:cNvSpPr txBox="1">
            <a:spLocks/>
          </p:cNvSpPr>
          <p:nvPr/>
        </p:nvSpPr>
        <p:spPr>
          <a:xfrm>
            <a:off x="360947" y="3104630"/>
            <a:ext cx="5466647" cy="40011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Calibri" panose="020F05020202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SzPct val="80000"/>
              <a:buFont typeface="Wingdings" panose="05000000000000000000" pitchFamily="2" charset="2"/>
              <a:buChar char="§"/>
            </a:pPr>
            <a:r>
              <a:rPr lang="en-US" sz="1800" dirty="0">
                <a:solidFill>
                  <a:schemeClr val="tx1"/>
                </a:solidFill>
              </a:rPr>
              <a:t>Manage resources more effectively</a:t>
            </a:r>
          </a:p>
        </p:txBody>
      </p:sp>
      <p:sp>
        <p:nvSpPr>
          <p:cNvPr id="13" name="Text Placeholder 7">
            <a:extLst>
              <a:ext uri="{FF2B5EF4-FFF2-40B4-BE49-F238E27FC236}">
                <a16:creationId xmlns:a16="http://schemas.microsoft.com/office/drawing/2014/main" id="{447294D6-4C6C-4179-AFBA-272D1C7F12AA}"/>
              </a:ext>
            </a:extLst>
          </p:cNvPr>
          <p:cNvSpPr txBox="1">
            <a:spLocks/>
          </p:cNvSpPr>
          <p:nvPr/>
        </p:nvSpPr>
        <p:spPr>
          <a:xfrm>
            <a:off x="360948" y="3942718"/>
            <a:ext cx="5466646" cy="40011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Calibri" panose="020F05020202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SzPct val="80000"/>
              <a:buFont typeface="Wingdings" panose="05000000000000000000" pitchFamily="2" charset="2"/>
              <a:buChar char="§"/>
            </a:pPr>
            <a:r>
              <a:rPr lang="en-US" sz="1800" dirty="0">
                <a:solidFill>
                  <a:schemeClr val="tx1"/>
                </a:solidFill>
              </a:rPr>
              <a:t>Meet SLOs &amp; SLAs during and after cloud migration</a:t>
            </a:r>
          </a:p>
        </p:txBody>
      </p:sp>
      <p:sp>
        <p:nvSpPr>
          <p:cNvPr id="14" name="Text Placeholder 7">
            <a:extLst>
              <a:ext uri="{FF2B5EF4-FFF2-40B4-BE49-F238E27FC236}">
                <a16:creationId xmlns:a16="http://schemas.microsoft.com/office/drawing/2014/main" id="{7D70D958-6966-41A6-89C1-D646284E4037}"/>
              </a:ext>
            </a:extLst>
          </p:cNvPr>
          <p:cNvSpPr txBox="1">
            <a:spLocks/>
          </p:cNvSpPr>
          <p:nvPr/>
        </p:nvSpPr>
        <p:spPr>
          <a:xfrm>
            <a:off x="360946" y="4780806"/>
            <a:ext cx="5466647" cy="40011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Calibri" panose="020F05020202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SzPct val="80000"/>
              <a:buFont typeface="Wingdings" panose="05000000000000000000" pitchFamily="2" charset="2"/>
              <a:buChar char="§"/>
            </a:pPr>
            <a:r>
              <a:rPr lang="en-US" sz="1800" dirty="0">
                <a:solidFill>
                  <a:schemeClr val="tx1"/>
                </a:solidFill>
              </a:rPr>
              <a:t>Stop ransomware with actionable intelligence</a:t>
            </a:r>
          </a:p>
        </p:txBody>
      </p:sp>
      <p:sp>
        <p:nvSpPr>
          <p:cNvPr id="15" name="Text Placeholder 7">
            <a:extLst>
              <a:ext uri="{FF2B5EF4-FFF2-40B4-BE49-F238E27FC236}">
                <a16:creationId xmlns:a16="http://schemas.microsoft.com/office/drawing/2014/main" id="{DC3FB033-ED87-46EE-9927-5B51E5A655A7}"/>
              </a:ext>
            </a:extLst>
          </p:cNvPr>
          <p:cNvSpPr txBox="1">
            <a:spLocks/>
          </p:cNvSpPr>
          <p:nvPr/>
        </p:nvSpPr>
        <p:spPr>
          <a:xfrm>
            <a:off x="360947" y="5618894"/>
            <a:ext cx="5466647" cy="40011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Calibri" panose="020F05020202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SzPct val="80000"/>
              <a:buFont typeface="Wingdings" panose="05000000000000000000" pitchFamily="2" charset="2"/>
              <a:buChar char="§"/>
            </a:pPr>
            <a:r>
              <a:rPr lang="en-US" sz="1800" dirty="0">
                <a:solidFill>
                  <a:schemeClr val="tx1"/>
                </a:solidFill>
              </a:rPr>
              <a:t>https://cloud.netapp.com/cloud-insights</a:t>
            </a:r>
          </a:p>
        </p:txBody>
      </p:sp>
      <p:pic>
        <p:nvPicPr>
          <p:cNvPr id="16" name="Picture 15">
            <a:extLst>
              <a:ext uri="{FF2B5EF4-FFF2-40B4-BE49-F238E27FC236}">
                <a16:creationId xmlns:a16="http://schemas.microsoft.com/office/drawing/2014/main" id="{4E4D9813-01C7-44F1-8FEA-6147D06D281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pic>
        <p:nvPicPr>
          <p:cNvPr id="19" name="Picture 18">
            <a:extLst>
              <a:ext uri="{FF2B5EF4-FFF2-40B4-BE49-F238E27FC236}">
                <a16:creationId xmlns:a16="http://schemas.microsoft.com/office/drawing/2014/main" id="{8F9DC4BA-AEBF-0F4A-AEFF-7F6CB7E502D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20" name="Oval 19">
            <a:extLst>
              <a:ext uri="{FF2B5EF4-FFF2-40B4-BE49-F238E27FC236}">
                <a16:creationId xmlns:a16="http://schemas.microsoft.com/office/drawing/2014/main" id="{E45F9E5B-05FD-FD41-B06D-9F0AE694D662}"/>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20897991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0877154-3F5F-4DDD-BF24-A47A3894234C}"/>
              </a:ext>
            </a:extLst>
          </p:cNvPr>
          <p:cNvSpPr/>
          <p:nvPr/>
        </p:nvSpPr>
        <p:spPr>
          <a:xfrm>
            <a:off x="716651" y="3101366"/>
            <a:ext cx="3314699" cy="1684214"/>
          </a:xfrm>
          <a:prstGeom prst="rect">
            <a:avLst/>
          </a:prstGeom>
          <a:solidFill>
            <a:srgbClr val="FCD0B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2522AD09-E0A6-43BE-8A8A-1DE4AAB02848}"/>
              </a:ext>
            </a:extLst>
          </p:cNvPr>
          <p:cNvSpPr txBox="1">
            <a:spLocks/>
          </p:cNvSpPr>
          <p:nvPr/>
        </p:nvSpPr>
        <p:spPr>
          <a:xfrm>
            <a:off x="360947" y="250698"/>
            <a:ext cx="7363686"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Cloud Insights Use Case Categories</a:t>
            </a:r>
            <a:endParaRPr lang="en-GB" sz="8000" b="1" dirty="0">
              <a:latin typeface="+mn-lt"/>
            </a:endParaRPr>
          </a:p>
        </p:txBody>
      </p:sp>
      <p:pic>
        <p:nvPicPr>
          <p:cNvPr id="20" name="Picture 19">
            <a:extLst>
              <a:ext uri="{FF2B5EF4-FFF2-40B4-BE49-F238E27FC236}">
                <a16:creationId xmlns:a16="http://schemas.microsoft.com/office/drawing/2014/main" id="{0C7D6FB7-8B7D-4EF1-9CA9-FE1F57FFC3E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sp>
        <p:nvSpPr>
          <p:cNvPr id="6" name="TextBox 5">
            <a:extLst>
              <a:ext uri="{FF2B5EF4-FFF2-40B4-BE49-F238E27FC236}">
                <a16:creationId xmlns:a16="http://schemas.microsoft.com/office/drawing/2014/main" id="{584F4EB3-6CF6-465B-B89C-CAEF1DABAD6C}"/>
              </a:ext>
            </a:extLst>
          </p:cNvPr>
          <p:cNvSpPr txBox="1"/>
          <p:nvPr/>
        </p:nvSpPr>
        <p:spPr>
          <a:xfrm>
            <a:off x="811900" y="4961085"/>
            <a:ext cx="3124200" cy="1326654"/>
          </a:xfrm>
          <a:prstGeom prst="rect">
            <a:avLst/>
          </a:prstGeom>
          <a:noFill/>
        </p:spPr>
        <p:txBody>
          <a:bodyPr vert="horz" wrap="square" lIns="91440" tIns="45720" rIns="91440" bIns="45720" rtlCol="0" anchor="t">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effectLst/>
                <a:uLnTx/>
                <a:uFillTx/>
              </a:rPr>
              <a:t>Reduce mean time to resolution by 90% and prevent 80% of cloud issues from impacting end users</a:t>
            </a:r>
            <a:endParaRPr kumimoji="0" lang="en-US" sz="1800" b="1" i="0" u="none" strike="noStrike" kern="0" cap="none" spc="0" normalizeH="0" baseline="0" noProof="0" dirty="0">
              <a:ln>
                <a:noFill/>
              </a:ln>
              <a:effectLst/>
              <a:uLnTx/>
              <a:uFillTx/>
            </a:endParaRPr>
          </a:p>
        </p:txBody>
      </p:sp>
      <p:sp>
        <p:nvSpPr>
          <p:cNvPr id="7" name="TextBox 6">
            <a:extLst>
              <a:ext uri="{FF2B5EF4-FFF2-40B4-BE49-F238E27FC236}">
                <a16:creationId xmlns:a16="http://schemas.microsoft.com/office/drawing/2014/main" id="{EE4EE0DC-CDCE-4A7E-974B-EF40F2799D5E}"/>
              </a:ext>
            </a:extLst>
          </p:cNvPr>
          <p:cNvSpPr txBox="1"/>
          <p:nvPr/>
        </p:nvSpPr>
        <p:spPr>
          <a:xfrm>
            <a:off x="4609009" y="4961859"/>
            <a:ext cx="3124200" cy="1325880"/>
          </a:xfrm>
          <a:prstGeom prst="rect">
            <a:avLst/>
          </a:prstGeom>
          <a:noFill/>
        </p:spPr>
        <p:txBody>
          <a:bodyPr vert="horz" wrap="square" lIns="91440" tIns="45720" rIns="91440" bIns="45720" rtlCol="0" anchor="t">
            <a:noAutofit/>
          </a:bodyPr>
          <a:lstStyle/>
          <a:p>
            <a:pPr marL="0" marR="0" lvl="0" indent="0" algn="ctr" defTabSz="91521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effectLst/>
                <a:uLnTx/>
                <a:uFillTx/>
              </a:rPr>
              <a:t>Reduce cloud infrastructure costs by an average of 33%</a:t>
            </a:r>
          </a:p>
        </p:txBody>
      </p:sp>
      <p:sp>
        <p:nvSpPr>
          <p:cNvPr id="19" name="TextBox 18">
            <a:extLst>
              <a:ext uri="{FF2B5EF4-FFF2-40B4-BE49-F238E27FC236}">
                <a16:creationId xmlns:a16="http://schemas.microsoft.com/office/drawing/2014/main" id="{17A1EA1E-1183-4541-885B-1318F3572614}"/>
              </a:ext>
            </a:extLst>
          </p:cNvPr>
          <p:cNvSpPr txBox="1"/>
          <p:nvPr/>
        </p:nvSpPr>
        <p:spPr>
          <a:xfrm>
            <a:off x="8278125" y="4961859"/>
            <a:ext cx="3124200" cy="1325880"/>
          </a:xfrm>
          <a:prstGeom prst="rect">
            <a:avLst/>
          </a:prstGeom>
          <a:noFill/>
        </p:spPr>
        <p:txBody>
          <a:bodyPr vert="horz" wrap="square" lIns="91440" tIns="45720" rIns="91440" bIns="45720" rtlCol="0" anchor="t">
            <a:noAutofit/>
          </a:bodyPr>
          <a:lstStyle/>
          <a:p>
            <a:pPr marL="0" marR="0" lvl="0" indent="0" algn="ctr" defTabSz="91521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effectLst/>
                <a:uLnTx/>
                <a:uFillTx/>
              </a:rPr>
              <a:t>Reduce your exposure to insider threats by protecting your data with actionable intelligence.</a:t>
            </a:r>
            <a:endParaRPr kumimoji="0" lang="en-US" sz="1800" b="1" i="0" u="none" strike="noStrike" kern="0" cap="none" spc="0" normalizeH="0" baseline="0" noProof="0" dirty="0">
              <a:ln>
                <a:noFill/>
              </a:ln>
              <a:effectLst/>
              <a:uLnTx/>
              <a:uFillTx/>
            </a:endParaRPr>
          </a:p>
        </p:txBody>
      </p:sp>
      <p:sp>
        <p:nvSpPr>
          <p:cNvPr id="22" name="Freeform: Shape 21">
            <a:extLst>
              <a:ext uri="{FF2B5EF4-FFF2-40B4-BE49-F238E27FC236}">
                <a16:creationId xmlns:a16="http://schemas.microsoft.com/office/drawing/2014/main" id="{98AF9080-6345-4983-8896-46A0998ED261}"/>
              </a:ext>
            </a:extLst>
          </p:cNvPr>
          <p:cNvSpPr/>
          <p:nvPr/>
        </p:nvSpPr>
        <p:spPr>
          <a:xfrm>
            <a:off x="1089257" y="3736885"/>
            <a:ext cx="2613938" cy="926619"/>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dirty="0"/>
              <a:t>Centralize Monitoring Across Your Growing Hybrid IT Infrastructure</a:t>
            </a:r>
          </a:p>
        </p:txBody>
      </p:sp>
      <p:sp>
        <p:nvSpPr>
          <p:cNvPr id="24" name="Freeform: Shape 23">
            <a:extLst>
              <a:ext uri="{FF2B5EF4-FFF2-40B4-BE49-F238E27FC236}">
                <a16:creationId xmlns:a16="http://schemas.microsoft.com/office/drawing/2014/main" id="{F5A9CE7C-6342-40EC-A2A8-70A1E0AD54DE}"/>
              </a:ext>
            </a:extLst>
          </p:cNvPr>
          <p:cNvSpPr/>
          <p:nvPr/>
        </p:nvSpPr>
        <p:spPr>
          <a:xfrm>
            <a:off x="1417412" y="3312325"/>
            <a:ext cx="1957628" cy="356262"/>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2000" b="1" kern="1200" cap="none" dirty="0"/>
              <a:t>Monitoring</a:t>
            </a:r>
          </a:p>
        </p:txBody>
      </p:sp>
      <p:grpSp>
        <p:nvGrpSpPr>
          <p:cNvPr id="45" name="Group 44">
            <a:extLst>
              <a:ext uri="{FF2B5EF4-FFF2-40B4-BE49-F238E27FC236}">
                <a16:creationId xmlns:a16="http://schemas.microsoft.com/office/drawing/2014/main" id="{B0B0B3BF-17EA-4772-B3EF-1A6A787CC8AD}"/>
              </a:ext>
            </a:extLst>
          </p:cNvPr>
          <p:cNvGrpSpPr/>
          <p:nvPr/>
        </p:nvGrpSpPr>
        <p:grpSpPr>
          <a:xfrm>
            <a:off x="1752460" y="1573602"/>
            <a:ext cx="1243075" cy="1243075"/>
            <a:chOff x="1752460" y="1437122"/>
            <a:chExt cx="1243075" cy="1243075"/>
          </a:xfrm>
        </p:grpSpPr>
        <p:sp>
          <p:nvSpPr>
            <p:cNvPr id="42" name="Oval 41">
              <a:extLst>
                <a:ext uri="{FF2B5EF4-FFF2-40B4-BE49-F238E27FC236}">
                  <a16:creationId xmlns:a16="http://schemas.microsoft.com/office/drawing/2014/main" id="{9B71C22B-472A-411E-A15B-1CF5E9E41E02}"/>
                </a:ext>
              </a:extLst>
            </p:cNvPr>
            <p:cNvSpPr/>
            <p:nvPr/>
          </p:nvSpPr>
          <p:spPr>
            <a:xfrm>
              <a:off x="1752460" y="1437122"/>
              <a:ext cx="1243075" cy="1243075"/>
            </a:xfrm>
            <a:prstGeom prst="ellipse">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Graphic 25" descr="Gauge outline">
              <a:extLst>
                <a:ext uri="{FF2B5EF4-FFF2-40B4-BE49-F238E27FC236}">
                  <a16:creationId xmlns:a16="http://schemas.microsoft.com/office/drawing/2014/main" id="{5F30706B-CAD5-4237-A824-410429455CF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13764" y="1510886"/>
              <a:ext cx="920469" cy="920469"/>
            </a:xfrm>
            <a:prstGeom prst="rect">
              <a:avLst/>
            </a:prstGeom>
          </p:spPr>
        </p:pic>
      </p:grpSp>
      <p:sp>
        <p:nvSpPr>
          <p:cNvPr id="29" name="Rectangle 28">
            <a:extLst>
              <a:ext uri="{FF2B5EF4-FFF2-40B4-BE49-F238E27FC236}">
                <a16:creationId xmlns:a16="http://schemas.microsoft.com/office/drawing/2014/main" id="{1F91ACBD-9E56-4A81-885D-7E195CE4D16B}"/>
              </a:ext>
            </a:extLst>
          </p:cNvPr>
          <p:cNvSpPr/>
          <p:nvPr/>
        </p:nvSpPr>
        <p:spPr>
          <a:xfrm>
            <a:off x="4441066" y="3101366"/>
            <a:ext cx="3314699" cy="1684214"/>
          </a:xfrm>
          <a:prstGeom prst="rect">
            <a:avLst/>
          </a:prstGeom>
          <a:solidFill>
            <a:srgbClr val="FCD0B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Shape 29">
            <a:extLst>
              <a:ext uri="{FF2B5EF4-FFF2-40B4-BE49-F238E27FC236}">
                <a16:creationId xmlns:a16="http://schemas.microsoft.com/office/drawing/2014/main" id="{8655C830-ABC6-46A5-9723-F0A37C112470}"/>
              </a:ext>
            </a:extLst>
          </p:cNvPr>
          <p:cNvSpPr/>
          <p:nvPr/>
        </p:nvSpPr>
        <p:spPr>
          <a:xfrm>
            <a:off x="4813672" y="3736885"/>
            <a:ext cx="2613938" cy="926619"/>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dirty="0"/>
              <a:t>Reduce Cost Across Your Hybrid Environment</a:t>
            </a:r>
          </a:p>
        </p:txBody>
      </p:sp>
      <p:sp>
        <p:nvSpPr>
          <p:cNvPr id="31" name="Freeform: Shape 30">
            <a:extLst>
              <a:ext uri="{FF2B5EF4-FFF2-40B4-BE49-F238E27FC236}">
                <a16:creationId xmlns:a16="http://schemas.microsoft.com/office/drawing/2014/main" id="{A0225119-EFE8-4422-9C58-CCD9E0B25C2D}"/>
              </a:ext>
            </a:extLst>
          </p:cNvPr>
          <p:cNvSpPr/>
          <p:nvPr/>
        </p:nvSpPr>
        <p:spPr>
          <a:xfrm>
            <a:off x="4574941" y="3312325"/>
            <a:ext cx="2988860" cy="356262"/>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2000" b="1" kern="1200" cap="none" dirty="0"/>
              <a:t>Cost Control &amp; Optimization</a:t>
            </a:r>
          </a:p>
        </p:txBody>
      </p:sp>
      <p:grpSp>
        <p:nvGrpSpPr>
          <p:cNvPr id="46" name="Group 45">
            <a:extLst>
              <a:ext uri="{FF2B5EF4-FFF2-40B4-BE49-F238E27FC236}">
                <a16:creationId xmlns:a16="http://schemas.microsoft.com/office/drawing/2014/main" id="{6C6C7BB9-6EE4-406F-9B6D-C79943B9FA5B}"/>
              </a:ext>
            </a:extLst>
          </p:cNvPr>
          <p:cNvGrpSpPr/>
          <p:nvPr/>
        </p:nvGrpSpPr>
        <p:grpSpPr>
          <a:xfrm>
            <a:off x="5474462" y="1573602"/>
            <a:ext cx="1243075" cy="1243075"/>
            <a:chOff x="5474462" y="1437122"/>
            <a:chExt cx="1243075" cy="1243075"/>
          </a:xfrm>
        </p:grpSpPr>
        <p:sp>
          <p:nvSpPr>
            <p:cNvPr id="43" name="Oval 42">
              <a:extLst>
                <a:ext uri="{FF2B5EF4-FFF2-40B4-BE49-F238E27FC236}">
                  <a16:creationId xmlns:a16="http://schemas.microsoft.com/office/drawing/2014/main" id="{0FB14D36-D022-4CE8-83FC-EC6FE1EF45B7}"/>
                </a:ext>
              </a:extLst>
            </p:cNvPr>
            <p:cNvSpPr/>
            <p:nvPr/>
          </p:nvSpPr>
          <p:spPr>
            <a:xfrm>
              <a:off x="5474462" y="1437122"/>
              <a:ext cx="1243075" cy="1243075"/>
            </a:xfrm>
            <a:prstGeom prst="ellipse">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Graphic 31" descr="Pie chart outline">
              <a:extLst>
                <a:ext uri="{FF2B5EF4-FFF2-40B4-BE49-F238E27FC236}">
                  <a16:creationId xmlns:a16="http://schemas.microsoft.com/office/drawing/2014/main" id="{DA609C67-A353-43E0-B611-BE95B58AF2D0}"/>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635764" y="1601967"/>
              <a:ext cx="920469" cy="920469"/>
            </a:xfrm>
            <a:prstGeom prst="rect">
              <a:avLst/>
            </a:prstGeom>
          </p:spPr>
        </p:pic>
      </p:grpSp>
      <p:sp>
        <p:nvSpPr>
          <p:cNvPr id="36" name="Rectangle 35">
            <a:extLst>
              <a:ext uri="{FF2B5EF4-FFF2-40B4-BE49-F238E27FC236}">
                <a16:creationId xmlns:a16="http://schemas.microsoft.com/office/drawing/2014/main" id="{6C707BF3-1E09-4603-BBE1-7C76654A8BB2}"/>
              </a:ext>
            </a:extLst>
          </p:cNvPr>
          <p:cNvSpPr/>
          <p:nvPr/>
        </p:nvSpPr>
        <p:spPr>
          <a:xfrm>
            <a:off x="8160650" y="3109473"/>
            <a:ext cx="3314699" cy="1684214"/>
          </a:xfrm>
          <a:prstGeom prst="rect">
            <a:avLst/>
          </a:prstGeom>
          <a:solidFill>
            <a:srgbClr val="FCD0B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reeform: Shape 36">
            <a:extLst>
              <a:ext uri="{FF2B5EF4-FFF2-40B4-BE49-F238E27FC236}">
                <a16:creationId xmlns:a16="http://schemas.microsoft.com/office/drawing/2014/main" id="{14858912-6696-49DC-88F0-68FAE6B2A654}"/>
              </a:ext>
            </a:extLst>
          </p:cNvPr>
          <p:cNvSpPr/>
          <p:nvPr/>
        </p:nvSpPr>
        <p:spPr>
          <a:xfrm>
            <a:off x="8533256" y="3744992"/>
            <a:ext cx="2613938" cy="926619"/>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cap="none" dirty="0"/>
              <a:t>Reduce Exposure to Insider Threats</a:t>
            </a:r>
          </a:p>
        </p:txBody>
      </p:sp>
      <p:sp>
        <p:nvSpPr>
          <p:cNvPr id="38" name="Freeform: Shape 37">
            <a:extLst>
              <a:ext uri="{FF2B5EF4-FFF2-40B4-BE49-F238E27FC236}">
                <a16:creationId xmlns:a16="http://schemas.microsoft.com/office/drawing/2014/main" id="{ACD7BBD8-22F5-4274-A3AE-C3AF63242B8C}"/>
              </a:ext>
            </a:extLst>
          </p:cNvPr>
          <p:cNvSpPr/>
          <p:nvPr/>
        </p:nvSpPr>
        <p:spPr>
          <a:xfrm>
            <a:off x="8294525" y="3320432"/>
            <a:ext cx="2988860" cy="356262"/>
          </a:xfrm>
          <a:custGeom>
            <a:avLst/>
            <a:gdLst>
              <a:gd name="connsiteX0" fmla="*/ 0 w 1415039"/>
              <a:gd name="connsiteY0" fmla="*/ 0 h 1782617"/>
              <a:gd name="connsiteX1" fmla="*/ 1415039 w 1415039"/>
              <a:gd name="connsiteY1" fmla="*/ 0 h 1782617"/>
              <a:gd name="connsiteX2" fmla="*/ 1415039 w 1415039"/>
              <a:gd name="connsiteY2" fmla="*/ 1782617 h 1782617"/>
              <a:gd name="connsiteX3" fmla="*/ 0 w 1415039"/>
              <a:gd name="connsiteY3" fmla="*/ 1782617 h 1782617"/>
              <a:gd name="connsiteX4" fmla="*/ 0 w 1415039"/>
              <a:gd name="connsiteY4" fmla="*/ 0 h 1782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39" h="1782617">
                <a:moveTo>
                  <a:pt x="0" y="0"/>
                </a:moveTo>
                <a:lnTo>
                  <a:pt x="1415039" y="0"/>
                </a:lnTo>
                <a:lnTo>
                  <a:pt x="1415039" y="1782617"/>
                </a:lnTo>
                <a:lnTo>
                  <a:pt x="0" y="178261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2000" b="1" kern="1200" cap="none" dirty="0"/>
              <a:t>Secure</a:t>
            </a:r>
          </a:p>
        </p:txBody>
      </p:sp>
      <p:grpSp>
        <p:nvGrpSpPr>
          <p:cNvPr id="47" name="Group 46">
            <a:extLst>
              <a:ext uri="{FF2B5EF4-FFF2-40B4-BE49-F238E27FC236}">
                <a16:creationId xmlns:a16="http://schemas.microsoft.com/office/drawing/2014/main" id="{5D4F8208-27C3-48BA-8CE2-7F804348C5C7}"/>
              </a:ext>
            </a:extLst>
          </p:cNvPr>
          <p:cNvGrpSpPr/>
          <p:nvPr/>
        </p:nvGrpSpPr>
        <p:grpSpPr>
          <a:xfrm>
            <a:off x="9218687" y="1577143"/>
            <a:ext cx="1243075" cy="1243075"/>
            <a:chOff x="9218687" y="1440663"/>
            <a:chExt cx="1243075" cy="1243075"/>
          </a:xfrm>
        </p:grpSpPr>
        <p:sp>
          <p:nvSpPr>
            <p:cNvPr id="44" name="Oval 43">
              <a:extLst>
                <a:ext uri="{FF2B5EF4-FFF2-40B4-BE49-F238E27FC236}">
                  <a16:creationId xmlns:a16="http://schemas.microsoft.com/office/drawing/2014/main" id="{A2D9E0C3-CA68-424E-B45E-8F39C68694D3}"/>
                </a:ext>
              </a:extLst>
            </p:cNvPr>
            <p:cNvSpPr/>
            <p:nvPr/>
          </p:nvSpPr>
          <p:spPr>
            <a:xfrm>
              <a:off x="9218687" y="1440663"/>
              <a:ext cx="1243075" cy="1243075"/>
            </a:xfrm>
            <a:prstGeom prst="ellipse">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Graphic 38" descr="Lock outline">
              <a:extLst>
                <a:ext uri="{FF2B5EF4-FFF2-40B4-BE49-F238E27FC236}">
                  <a16:creationId xmlns:a16="http://schemas.microsoft.com/office/drawing/2014/main" id="{DC30371C-9146-4EEB-AA0B-20A691DD6F16}"/>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9379989" y="1594770"/>
              <a:ext cx="920469" cy="920469"/>
            </a:xfrm>
            <a:prstGeom prst="rect">
              <a:avLst/>
            </a:prstGeom>
          </p:spPr>
        </p:pic>
      </p:grpSp>
      <p:pic>
        <p:nvPicPr>
          <p:cNvPr id="27" name="Picture 26">
            <a:extLst>
              <a:ext uri="{FF2B5EF4-FFF2-40B4-BE49-F238E27FC236}">
                <a16:creationId xmlns:a16="http://schemas.microsoft.com/office/drawing/2014/main" id="{B0C2CAAC-6A80-DE40-820E-64131FABD6B7}"/>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28" name="Oval 27">
            <a:extLst>
              <a:ext uri="{FF2B5EF4-FFF2-40B4-BE49-F238E27FC236}">
                <a16:creationId xmlns:a16="http://schemas.microsoft.com/office/drawing/2014/main" id="{AB34D108-B72C-BB41-BFEB-D036D3C8AA79}"/>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32071780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799581F-C6EA-4793-9CB0-5524BA1EEF5A}"/>
              </a:ext>
            </a:extLst>
          </p:cNvPr>
          <p:cNvGrpSpPr/>
          <p:nvPr/>
        </p:nvGrpSpPr>
        <p:grpSpPr>
          <a:xfrm>
            <a:off x="360947" y="1557832"/>
            <a:ext cx="9954128" cy="4682099"/>
            <a:chOff x="609600" y="1279850"/>
            <a:chExt cx="10972800" cy="5161250"/>
          </a:xfrm>
        </p:grpSpPr>
        <p:pic>
          <p:nvPicPr>
            <p:cNvPr id="13" name="Picture 12" descr="Chart, table&#10;&#10;Description automatically generated">
              <a:extLst>
                <a:ext uri="{FF2B5EF4-FFF2-40B4-BE49-F238E27FC236}">
                  <a16:creationId xmlns:a16="http://schemas.microsoft.com/office/drawing/2014/main" id="{E9688CC6-4CA7-4D6A-9605-A5009092CC2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9600" y="1279850"/>
              <a:ext cx="10972800" cy="5161250"/>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4" name="Picture 13" descr="Graphical user interface, text, application&#10;&#10;Description automatically generated">
              <a:extLst>
                <a:ext uri="{FF2B5EF4-FFF2-40B4-BE49-F238E27FC236}">
                  <a16:creationId xmlns:a16="http://schemas.microsoft.com/office/drawing/2014/main" id="{480C402E-B3A1-4268-9187-9C0E2D9ADEA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28023" y="2189279"/>
              <a:ext cx="1695654" cy="161245"/>
            </a:xfrm>
            <a:prstGeom prst="rect">
              <a:avLst/>
            </a:prstGeom>
          </p:spPr>
        </p:pic>
        <p:pic>
          <p:nvPicPr>
            <p:cNvPr id="17" name="Picture 16" descr="Graphical user interface, text, application&#10;&#10;Description automatically generated">
              <a:extLst>
                <a:ext uri="{FF2B5EF4-FFF2-40B4-BE49-F238E27FC236}">
                  <a16:creationId xmlns:a16="http://schemas.microsoft.com/office/drawing/2014/main" id="{0F904445-18AD-4208-86A6-6AB25452E3C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28023" y="2452226"/>
              <a:ext cx="1695654" cy="161245"/>
            </a:xfrm>
            <a:prstGeom prst="rect">
              <a:avLst/>
            </a:prstGeom>
          </p:spPr>
        </p:pic>
        <p:pic>
          <p:nvPicPr>
            <p:cNvPr id="18" name="Picture 17" descr="Graphical user interface, text, application&#10;&#10;Description automatically generated">
              <a:extLst>
                <a:ext uri="{FF2B5EF4-FFF2-40B4-BE49-F238E27FC236}">
                  <a16:creationId xmlns:a16="http://schemas.microsoft.com/office/drawing/2014/main" id="{14AB5317-1831-48A5-8336-3C2FB05BCFE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28023" y="2690112"/>
              <a:ext cx="1695654" cy="161245"/>
            </a:xfrm>
            <a:prstGeom prst="rect">
              <a:avLst/>
            </a:prstGeom>
          </p:spPr>
        </p:pic>
        <p:pic>
          <p:nvPicPr>
            <p:cNvPr id="19" name="Picture 18" descr="Graphical user interface, text, application&#10;&#10;Description automatically generated">
              <a:extLst>
                <a:ext uri="{FF2B5EF4-FFF2-40B4-BE49-F238E27FC236}">
                  <a16:creationId xmlns:a16="http://schemas.microsoft.com/office/drawing/2014/main" id="{F4D7A6D0-FD24-4C3B-9250-710752FB85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28023" y="2960433"/>
              <a:ext cx="1695654" cy="161245"/>
            </a:xfrm>
            <a:prstGeom prst="rect">
              <a:avLst/>
            </a:prstGeom>
          </p:spPr>
        </p:pic>
        <p:pic>
          <p:nvPicPr>
            <p:cNvPr id="20" name="Picture 19" descr="Graphical user interface, text, application&#10;&#10;Description automatically generated">
              <a:extLst>
                <a:ext uri="{FF2B5EF4-FFF2-40B4-BE49-F238E27FC236}">
                  <a16:creationId xmlns:a16="http://schemas.microsoft.com/office/drawing/2014/main" id="{CBDE8556-BA30-471D-8F94-46A2A6CBF5D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28023" y="3227682"/>
              <a:ext cx="1695654" cy="161245"/>
            </a:xfrm>
            <a:prstGeom prst="rect">
              <a:avLst/>
            </a:prstGeom>
          </p:spPr>
        </p:pic>
        <p:pic>
          <p:nvPicPr>
            <p:cNvPr id="21" name="Picture 20" descr="Graphical user interface, text, application&#10;&#10;Description automatically generated">
              <a:extLst>
                <a:ext uri="{FF2B5EF4-FFF2-40B4-BE49-F238E27FC236}">
                  <a16:creationId xmlns:a16="http://schemas.microsoft.com/office/drawing/2014/main" id="{3615FF99-3D89-49A7-A02C-A5165C527CC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28023" y="3472146"/>
              <a:ext cx="1695654" cy="161245"/>
            </a:xfrm>
            <a:prstGeom prst="rect">
              <a:avLst/>
            </a:prstGeom>
          </p:spPr>
        </p:pic>
        <p:pic>
          <p:nvPicPr>
            <p:cNvPr id="22" name="Picture 21" descr="Graphical user interface, text, application&#10;&#10;Description automatically generated">
              <a:extLst>
                <a:ext uri="{FF2B5EF4-FFF2-40B4-BE49-F238E27FC236}">
                  <a16:creationId xmlns:a16="http://schemas.microsoft.com/office/drawing/2014/main" id="{5D95E04A-1DAF-4C75-99C5-9DE4AD22223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0575" y="5860126"/>
              <a:ext cx="1162050" cy="110503"/>
            </a:xfrm>
            <a:prstGeom prst="rect">
              <a:avLst/>
            </a:prstGeom>
          </p:spPr>
        </p:pic>
        <p:pic>
          <p:nvPicPr>
            <p:cNvPr id="23" name="Picture 22" descr="Graphical user interface, text, application&#10;&#10;Description automatically generated">
              <a:extLst>
                <a:ext uri="{FF2B5EF4-FFF2-40B4-BE49-F238E27FC236}">
                  <a16:creationId xmlns:a16="http://schemas.microsoft.com/office/drawing/2014/main" id="{9C7134EA-A322-47E8-9296-3F69551073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0575" y="4623471"/>
              <a:ext cx="1162050" cy="110503"/>
            </a:xfrm>
            <a:prstGeom prst="rect">
              <a:avLst/>
            </a:prstGeom>
          </p:spPr>
        </p:pic>
        <p:pic>
          <p:nvPicPr>
            <p:cNvPr id="24" name="Picture 23" descr="Graphical user interface, text, application&#10;&#10;Description automatically generated">
              <a:extLst>
                <a:ext uri="{FF2B5EF4-FFF2-40B4-BE49-F238E27FC236}">
                  <a16:creationId xmlns:a16="http://schemas.microsoft.com/office/drawing/2014/main" id="{93A1CD89-FB32-4233-9742-B7D7470D07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0575" y="4774116"/>
              <a:ext cx="1162050" cy="110503"/>
            </a:xfrm>
            <a:prstGeom prst="rect">
              <a:avLst/>
            </a:prstGeom>
          </p:spPr>
        </p:pic>
        <p:pic>
          <p:nvPicPr>
            <p:cNvPr id="25" name="Picture 24" descr="Graphical user interface, text, application&#10;&#10;Description automatically generated">
              <a:extLst>
                <a:ext uri="{FF2B5EF4-FFF2-40B4-BE49-F238E27FC236}">
                  <a16:creationId xmlns:a16="http://schemas.microsoft.com/office/drawing/2014/main" id="{89573708-5586-4C1A-AE07-1B3FEB8F84C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0575" y="4470477"/>
              <a:ext cx="1162050" cy="110503"/>
            </a:xfrm>
            <a:prstGeom prst="rect">
              <a:avLst/>
            </a:prstGeom>
          </p:spPr>
        </p:pic>
        <p:pic>
          <p:nvPicPr>
            <p:cNvPr id="26" name="Picture 25" descr="Graphical user interface, text, application&#10;&#10;Description automatically generated">
              <a:extLst>
                <a:ext uri="{FF2B5EF4-FFF2-40B4-BE49-F238E27FC236}">
                  <a16:creationId xmlns:a16="http://schemas.microsoft.com/office/drawing/2014/main" id="{1261A320-E343-4889-A488-F8801D820C8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0575" y="5085392"/>
              <a:ext cx="1162050" cy="110503"/>
            </a:xfrm>
            <a:prstGeom prst="rect">
              <a:avLst/>
            </a:prstGeom>
          </p:spPr>
        </p:pic>
        <p:pic>
          <p:nvPicPr>
            <p:cNvPr id="27" name="Picture 26" descr="Graphical user interface, text, application&#10;&#10;Description automatically generated">
              <a:extLst>
                <a:ext uri="{FF2B5EF4-FFF2-40B4-BE49-F238E27FC236}">
                  <a16:creationId xmlns:a16="http://schemas.microsoft.com/office/drawing/2014/main" id="{5B53239F-14E9-47FE-8BE1-57EEFE7FA5A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0575" y="5234712"/>
              <a:ext cx="1162050" cy="110503"/>
            </a:xfrm>
            <a:prstGeom prst="rect">
              <a:avLst/>
            </a:prstGeom>
          </p:spPr>
        </p:pic>
        <p:pic>
          <p:nvPicPr>
            <p:cNvPr id="28" name="Picture 27" descr="Graphical user interface, text, application&#10;&#10;Description automatically generated">
              <a:extLst>
                <a:ext uri="{FF2B5EF4-FFF2-40B4-BE49-F238E27FC236}">
                  <a16:creationId xmlns:a16="http://schemas.microsoft.com/office/drawing/2014/main" id="{107F8B3D-EC3D-4AEE-9D20-EB4904B9FC6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0575" y="4923432"/>
              <a:ext cx="1162050" cy="110503"/>
            </a:xfrm>
            <a:prstGeom prst="rect">
              <a:avLst/>
            </a:prstGeom>
          </p:spPr>
        </p:pic>
        <p:pic>
          <p:nvPicPr>
            <p:cNvPr id="29" name="Picture 28" descr="Graphical user interface, text, application&#10;&#10;Description automatically generated">
              <a:extLst>
                <a:ext uri="{FF2B5EF4-FFF2-40B4-BE49-F238E27FC236}">
                  <a16:creationId xmlns:a16="http://schemas.microsoft.com/office/drawing/2014/main" id="{2A4724F9-C7DF-4EA8-9B47-ADAB4883D88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0575" y="5551401"/>
              <a:ext cx="1162050" cy="110503"/>
            </a:xfrm>
            <a:prstGeom prst="rect">
              <a:avLst/>
            </a:prstGeom>
          </p:spPr>
        </p:pic>
        <p:pic>
          <p:nvPicPr>
            <p:cNvPr id="30" name="Picture 29" descr="Graphical user interface, text, application&#10;&#10;Description automatically generated">
              <a:extLst>
                <a:ext uri="{FF2B5EF4-FFF2-40B4-BE49-F238E27FC236}">
                  <a16:creationId xmlns:a16="http://schemas.microsoft.com/office/drawing/2014/main" id="{D6C5CD6C-2716-46D5-9FE6-A7786D7AE1F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0575" y="5702351"/>
              <a:ext cx="1162050" cy="110503"/>
            </a:xfrm>
            <a:prstGeom prst="rect">
              <a:avLst/>
            </a:prstGeom>
          </p:spPr>
        </p:pic>
        <p:pic>
          <p:nvPicPr>
            <p:cNvPr id="31" name="Picture 30" descr="Graphical user interface, text, application&#10;&#10;Description automatically generated">
              <a:extLst>
                <a:ext uri="{FF2B5EF4-FFF2-40B4-BE49-F238E27FC236}">
                  <a16:creationId xmlns:a16="http://schemas.microsoft.com/office/drawing/2014/main" id="{293BD5F4-9646-4F4B-B000-780D5122E85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0575" y="5399001"/>
              <a:ext cx="1162050" cy="110503"/>
            </a:xfrm>
            <a:prstGeom prst="rect">
              <a:avLst/>
            </a:prstGeom>
          </p:spPr>
        </p:pic>
        <p:pic>
          <p:nvPicPr>
            <p:cNvPr id="32" name="Picture 31" descr="Graphical user interface, text, application&#10;&#10;Description automatically generated">
              <a:extLst>
                <a:ext uri="{FF2B5EF4-FFF2-40B4-BE49-F238E27FC236}">
                  <a16:creationId xmlns:a16="http://schemas.microsoft.com/office/drawing/2014/main" id="{1FC05DAA-BC2D-487A-85A4-0A4770B94C7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84569" y="5860126"/>
              <a:ext cx="1162050" cy="110503"/>
            </a:xfrm>
            <a:prstGeom prst="rect">
              <a:avLst/>
            </a:prstGeom>
          </p:spPr>
        </p:pic>
        <p:pic>
          <p:nvPicPr>
            <p:cNvPr id="33" name="Picture 32" descr="Graphical user interface, text, application&#10;&#10;Description automatically generated">
              <a:extLst>
                <a:ext uri="{FF2B5EF4-FFF2-40B4-BE49-F238E27FC236}">
                  <a16:creationId xmlns:a16="http://schemas.microsoft.com/office/drawing/2014/main" id="{0A0D22E8-58B2-4001-8E66-8541455F6FC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84569" y="4623471"/>
              <a:ext cx="1162050" cy="110503"/>
            </a:xfrm>
            <a:prstGeom prst="rect">
              <a:avLst/>
            </a:prstGeom>
          </p:spPr>
        </p:pic>
        <p:pic>
          <p:nvPicPr>
            <p:cNvPr id="34" name="Picture 33" descr="Graphical user interface, text, application&#10;&#10;Description automatically generated">
              <a:extLst>
                <a:ext uri="{FF2B5EF4-FFF2-40B4-BE49-F238E27FC236}">
                  <a16:creationId xmlns:a16="http://schemas.microsoft.com/office/drawing/2014/main" id="{6388E12C-7AB0-41C4-AC37-BF31F3EBB10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84569" y="4774116"/>
              <a:ext cx="1162050" cy="110503"/>
            </a:xfrm>
            <a:prstGeom prst="rect">
              <a:avLst/>
            </a:prstGeom>
          </p:spPr>
        </p:pic>
        <p:pic>
          <p:nvPicPr>
            <p:cNvPr id="35" name="Picture 34" descr="Graphical user interface, text, application&#10;&#10;Description automatically generated">
              <a:extLst>
                <a:ext uri="{FF2B5EF4-FFF2-40B4-BE49-F238E27FC236}">
                  <a16:creationId xmlns:a16="http://schemas.microsoft.com/office/drawing/2014/main" id="{431EB108-810B-4814-B758-0BD7BDDA129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84569" y="4470477"/>
              <a:ext cx="1162050" cy="110503"/>
            </a:xfrm>
            <a:prstGeom prst="rect">
              <a:avLst/>
            </a:prstGeom>
          </p:spPr>
        </p:pic>
        <p:pic>
          <p:nvPicPr>
            <p:cNvPr id="36" name="Picture 35" descr="Graphical user interface, text, application&#10;&#10;Description automatically generated">
              <a:extLst>
                <a:ext uri="{FF2B5EF4-FFF2-40B4-BE49-F238E27FC236}">
                  <a16:creationId xmlns:a16="http://schemas.microsoft.com/office/drawing/2014/main" id="{02CF3307-454E-4395-832C-FB34D8B7725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84569" y="5085392"/>
              <a:ext cx="1162050" cy="110503"/>
            </a:xfrm>
            <a:prstGeom prst="rect">
              <a:avLst/>
            </a:prstGeom>
          </p:spPr>
        </p:pic>
        <p:pic>
          <p:nvPicPr>
            <p:cNvPr id="37" name="Picture 36" descr="Graphical user interface, text, application&#10;&#10;Description automatically generated">
              <a:extLst>
                <a:ext uri="{FF2B5EF4-FFF2-40B4-BE49-F238E27FC236}">
                  <a16:creationId xmlns:a16="http://schemas.microsoft.com/office/drawing/2014/main" id="{C312A3F2-736B-4139-8225-DEA18C021B3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84569" y="5234712"/>
              <a:ext cx="1162050" cy="110503"/>
            </a:xfrm>
            <a:prstGeom prst="rect">
              <a:avLst/>
            </a:prstGeom>
          </p:spPr>
        </p:pic>
        <p:pic>
          <p:nvPicPr>
            <p:cNvPr id="38" name="Picture 37" descr="Graphical user interface, text, application&#10;&#10;Description automatically generated">
              <a:extLst>
                <a:ext uri="{FF2B5EF4-FFF2-40B4-BE49-F238E27FC236}">
                  <a16:creationId xmlns:a16="http://schemas.microsoft.com/office/drawing/2014/main" id="{DABCC66A-8803-464A-B626-1DBAF8F673E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84569" y="4923432"/>
              <a:ext cx="1162050" cy="110503"/>
            </a:xfrm>
            <a:prstGeom prst="rect">
              <a:avLst/>
            </a:prstGeom>
          </p:spPr>
        </p:pic>
        <p:pic>
          <p:nvPicPr>
            <p:cNvPr id="39" name="Picture 38" descr="Graphical user interface, text, application&#10;&#10;Description automatically generated">
              <a:extLst>
                <a:ext uri="{FF2B5EF4-FFF2-40B4-BE49-F238E27FC236}">
                  <a16:creationId xmlns:a16="http://schemas.microsoft.com/office/drawing/2014/main" id="{89B2601F-F683-407D-A9D4-DD0636261BB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84569" y="5551401"/>
              <a:ext cx="1162050" cy="110503"/>
            </a:xfrm>
            <a:prstGeom prst="rect">
              <a:avLst/>
            </a:prstGeom>
          </p:spPr>
        </p:pic>
        <p:pic>
          <p:nvPicPr>
            <p:cNvPr id="40" name="Picture 39" descr="Graphical user interface, text, application&#10;&#10;Description automatically generated">
              <a:extLst>
                <a:ext uri="{FF2B5EF4-FFF2-40B4-BE49-F238E27FC236}">
                  <a16:creationId xmlns:a16="http://schemas.microsoft.com/office/drawing/2014/main" id="{6AA36421-24F6-40C6-ABE8-73847FBA514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84569" y="5702351"/>
              <a:ext cx="1162050" cy="110503"/>
            </a:xfrm>
            <a:prstGeom prst="rect">
              <a:avLst/>
            </a:prstGeom>
          </p:spPr>
        </p:pic>
        <p:pic>
          <p:nvPicPr>
            <p:cNvPr id="41" name="Picture 40" descr="Graphical user interface, text, application&#10;&#10;Description automatically generated">
              <a:extLst>
                <a:ext uri="{FF2B5EF4-FFF2-40B4-BE49-F238E27FC236}">
                  <a16:creationId xmlns:a16="http://schemas.microsoft.com/office/drawing/2014/main" id="{93B59488-DBAF-464D-BA01-DDE7F9E50D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84569" y="5399001"/>
              <a:ext cx="1162050" cy="110503"/>
            </a:xfrm>
            <a:prstGeom prst="rect">
              <a:avLst/>
            </a:prstGeom>
          </p:spPr>
        </p:pic>
        <p:pic>
          <p:nvPicPr>
            <p:cNvPr id="42" name="Picture 41" descr="Graphical user interface, text, application&#10;&#10;Description automatically generated">
              <a:extLst>
                <a:ext uri="{FF2B5EF4-FFF2-40B4-BE49-F238E27FC236}">
                  <a16:creationId xmlns:a16="http://schemas.microsoft.com/office/drawing/2014/main" id="{68ABA25E-F920-4806-9B64-5489DC78F66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8563" y="5860126"/>
              <a:ext cx="1162050" cy="110503"/>
            </a:xfrm>
            <a:prstGeom prst="rect">
              <a:avLst/>
            </a:prstGeom>
          </p:spPr>
        </p:pic>
        <p:pic>
          <p:nvPicPr>
            <p:cNvPr id="43" name="Picture 42" descr="Graphical user interface, text, application&#10;&#10;Description automatically generated">
              <a:extLst>
                <a:ext uri="{FF2B5EF4-FFF2-40B4-BE49-F238E27FC236}">
                  <a16:creationId xmlns:a16="http://schemas.microsoft.com/office/drawing/2014/main" id="{93146774-5DA6-4A64-929F-1ABD6768099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8563" y="4623471"/>
              <a:ext cx="1162050" cy="110503"/>
            </a:xfrm>
            <a:prstGeom prst="rect">
              <a:avLst/>
            </a:prstGeom>
          </p:spPr>
        </p:pic>
        <p:pic>
          <p:nvPicPr>
            <p:cNvPr id="44" name="Picture 43" descr="Graphical user interface, text, application&#10;&#10;Description automatically generated">
              <a:extLst>
                <a:ext uri="{FF2B5EF4-FFF2-40B4-BE49-F238E27FC236}">
                  <a16:creationId xmlns:a16="http://schemas.microsoft.com/office/drawing/2014/main" id="{81A063EA-EB25-4BC3-9A46-A11BEF26043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8563" y="4774116"/>
              <a:ext cx="1162050" cy="110503"/>
            </a:xfrm>
            <a:prstGeom prst="rect">
              <a:avLst/>
            </a:prstGeom>
          </p:spPr>
        </p:pic>
        <p:pic>
          <p:nvPicPr>
            <p:cNvPr id="45" name="Picture 44" descr="Graphical user interface, text, application&#10;&#10;Description automatically generated">
              <a:extLst>
                <a:ext uri="{FF2B5EF4-FFF2-40B4-BE49-F238E27FC236}">
                  <a16:creationId xmlns:a16="http://schemas.microsoft.com/office/drawing/2014/main" id="{01D18D92-A1E1-4815-B30C-63CC04F51C9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8563" y="4470477"/>
              <a:ext cx="1162050" cy="110503"/>
            </a:xfrm>
            <a:prstGeom prst="rect">
              <a:avLst/>
            </a:prstGeom>
          </p:spPr>
        </p:pic>
        <p:pic>
          <p:nvPicPr>
            <p:cNvPr id="46" name="Picture 45" descr="Graphical user interface, text, application&#10;&#10;Description automatically generated">
              <a:extLst>
                <a:ext uri="{FF2B5EF4-FFF2-40B4-BE49-F238E27FC236}">
                  <a16:creationId xmlns:a16="http://schemas.microsoft.com/office/drawing/2014/main" id="{294A1278-AE1A-491C-B813-2D6AE561F99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8563" y="5085392"/>
              <a:ext cx="1162050" cy="110503"/>
            </a:xfrm>
            <a:prstGeom prst="rect">
              <a:avLst/>
            </a:prstGeom>
          </p:spPr>
        </p:pic>
        <p:pic>
          <p:nvPicPr>
            <p:cNvPr id="47" name="Picture 46" descr="Graphical user interface, text, application&#10;&#10;Description automatically generated">
              <a:extLst>
                <a:ext uri="{FF2B5EF4-FFF2-40B4-BE49-F238E27FC236}">
                  <a16:creationId xmlns:a16="http://schemas.microsoft.com/office/drawing/2014/main" id="{31500D04-8AE3-46C4-8DCB-16141B68BCF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8563" y="5234712"/>
              <a:ext cx="1162050" cy="110503"/>
            </a:xfrm>
            <a:prstGeom prst="rect">
              <a:avLst/>
            </a:prstGeom>
          </p:spPr>
        </p:pic>
        <p:pic>
          <p:nvPicPr>
            <p:cNvPr id="48" name="Picture 47" descr="Graphical user interface, text, application&#10;&#10;Description automatically generated">
              <a:extLst>
                <a:ext uri="{FF2B5EF4-FFF2-40B4-BE49-F238E27FC236}">
                  <a16:creationId xmlns:a16="http://schemas.microsoft.com/office/drawing/2014/main" id="{25C105FC-BE26-4A85-8768-01E4F881A6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8563" y="4923432"/>
              <a:ext cx="1162050" cy="110503"/>
            </a:xfrm>
            <a:prstGeom prst="rect">
              <a:avLst/>
            </a:prstGeom>
          </p:spPr>
        </p:pic>
        <p:pic>
          <p:nvPicPr>
            <p:cNvPr id="49" name="Picture 48" descr="Graphical user interface, text, application&#10;&#10;Description automatically generated">
              <a:extLst>
                <a:ext uri="{FF2B5EF4-FFF2-40B4-BE49-F238E27FC236}">
                  <a16:creationId xmlns:a16="http://schemas.microsoft.com/office/drawing/2014/main" id="{D96BB735-B0D8-4D34-8166-9D333412180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8563" y="5551401"/>
              <a:ext cx="1162050" cy="110503"/>
            </a:xfrm>
            <a:prstGeom prst="rect">
              <a:avLst/>
            </a:prstGeom>
          </p:spPr>
        </p:pic>
        <p:pic>
          <p:nvPicPr>
            <p:cNvPr id="50" name="Picture 49" descr="Graphical user interface, text, application&#10;&#10;Description automatically generated">
              <a:extLst>
                <a:ext uri="{FF2B5EF4-FFF2-40B4-BE49-F238E27FC236}">
                  <a16:creationId xmlns:a16="http://schemas.microsoft.com/office/drawing/2014/main" id="{136602C1-A2FE-489B-99DF-1FBF7D72059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8563" y="5702351"/>
              <a:ext cx="1162050" cy="110503"/>
            </a:xfrm>
            <a:prstGeom prst="rect">
              <a:avLst/>
            </a:prstGeom>
          </p:spPr>
        </p:pic>
        <p:pic>
          <p:nvPicPr>
            <p:cNvPr id="51" name="Picture 50" descr="Graphical user interface, text, application&#10;&#10;Description automatically generated">
              <a:extLst>
                <a:ext uri="{FF2B5EF4-FFF2-40B4-BE49-F238E27FC236}">
                  <a16:creationId xmlns:a16="http://schemas.microsoft.com/office/drawing/2014/main" id="{D434DF9F-0CEC-4FA8-B313-6C8CFEE610C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8563" y="5399001"/>
              <a:ext cx="1162050" cy="110503"/>
            </a:xfrm>
            <a:prstGeom prst="rect">
              <a:avLst/>
            </a:prstGeom>
          </p:spPr>
        </p:pic>
      </p:grpSp>
      <p:cxnSp>
        <p:nvCxnSpPr>
          <p:cNvPr id="3" name="Straight Arrow Connector 2">
            <a:extLst>
              <a:ext uri="{FF2B5EF4-FFF2-40B4-BE49-F238E27FC236}">
                <a16:creationId xmlns:a16="http://schemas.microsoft.com/office/drawing/2014/main" id="{1C9C7896-B1C5-4CF5-A852-634387F1983F}"/>
              </a:ext>
            </a:extLst>
          </p:cNvPr>
          <p:cNvCxnSpPr>
            <a:cxnSpLocks/>
            <a:stCxn id="15" idx="1"/>
          </p:cNvCxnSpPr>
          <p:nvPr/>
        </p:nvCxnSpPr>
        <p:spPr>
          <a:xfrm flipH="1">
            <a:off x="4930349" y="1726832"/>
            <a:ext cx="3700304" cy="3067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Title 1">
            <a:extLst>
              <a:ext uri="{FF2B5EF4-FFF2-40B4-BE49-F238E27FC236}">
                <a16:creationId xmlns:a16="http://schemas.microsoft.com/office/drawing/2014/main" id="{6CD9E756-74A3-42F2-9A15-7604846D7D30}"/>
              </a:ext>
            </a:extLst>
          </p:cNvPr>
          <p:cNvSpPr txBox="1">
            <a:spLocks/>
          </p:cNvSpPr>
          <p:nvPr/>
        </p:nvSpPr>
        <p:spPr>
          <a:xfrm>
            <a:off x="360947" y="212357"/>
            <a:ext cx="8073369"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Cloud Visibility / Cloud Migration</a:t>
            </a:r>
            <a:endParaRPr lang="en-GB" sz="3600" b="1" dirty="0">
              <a:latin typeface="+mn-lt"/>
            </a:endParaRPr>
          </a:p>
        </p:txBody>
      </p:sp>
      <p:sp>
        <p:nvSpPr>
          <p:cNvPr id="5" name="TextBox 4">
            <a:extLst>
              <a:ext uri="{FF2B5EF4-FFF2-40B4-BE49-F238E27FC236}">
                <a16:creationId xmlns:a16="http://schemas.microsoft.com/office/drawing/2014/main" id="{E11DCF35-49EA-4437-A275-EDDF5FB819A2}"/>
              </a:ext>
            </a:extLst>
          </p:cNvPr>
          <p:cNvSpPr txBox="1"/>
          <p:nvPr/>
        </p:nvSpPr>
        <p:spPr>
          <a:xfrm>
            <a:off x="519436" y="801505"/>
            <a:ext cx="10828013" cy="400110"/>
          </a:xfrm>
          <a:prstGeom prst="rect">
            <a:avLst/>
          </a:prstGeom>
          <a:noFill/>
        </p:spPr>
        <p:txBody>
          <a:bodyPr wrap="square">
            <a:spAutoFit/>
          </a:bodyPr>
          <a:lstStyle/>
          <a:p>
            <a:pPr indent="-220122"/>
            <a:r>
              <a:rPr lang="en-US" sz="2000" dirty="0">
                <a:latin typeface="+mn-lt"/>
              </a:rPr>
              <a:t>– </a:t>
            </a:r>
            <a:r>
              <a:rPr lang="en-US" sz="2000" dirty="0"/>
              <a:t>Make intelligent decisions before, during, and after hybrid cloud migrations</a:t>
            </a:r>
          </a:p>
        </p:txBody>
      </p:sp>
      <p:pic>
        <p:nvPicPr>
          <p:cNvPr id="6" name="Picture 5">
            <a:extLst>
              <a:ext uri="{FF2B5EF4-FFF2-40B4-BE49-F238E27FC236}">
                <a16:creationId xmlns:a16="http://schemas.microsoft.com/office/drawing/2014/main" id="{F5D95DBE-E6BA-47DB-B9C1-8136EE63373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360226" y="276288"/>
            <a:ext cx="2318915" cy="615882"/>
          </a:xfrm>
          <a:prstGeom prst="rect">
            <a:avLst/>
          </a:prstGeom>
        </p:spPr>
      </p:pic>
      <p:grpSp>
        <p:nvGrpSpPr>
          <p:cNvPr id="16" name="Group 15">
            <a:extLst>
              <a:ext uri="{FF2B5EF4-FFF2-40B4-BE49-F238E27FC236}">
                <a16:creationId xmlns:a16="http://schemas.microsoft.com/office/drawing/2014/main" id="{122B31C5-6E93-4D2F-972F-7CD8C9C25195}"/>
              </a:ext>
            </a:extLst>
          </p:cNvPr>
          <p:cNvGrpSpPr/>
          <p:nvPr/>
        </p:nvGrpSpPr>
        <p:grpSpPr>
          <a:xfrm>
            <a:off x="8630653" y="1199510"/>
            <a:ext cx="3313789" cy="1054643"/>
            <a:chOff x="9512137" y="1939405"/>
            <a:chExt cx="3031352" cy="1008855"/>
          </a:xfrm>
        </p:grpSpPr>
        <p:sp>
          <p:nvSpPr>
            <p:cNvPr id="15" name="Rectangle 14">
              <a:extLst>
                <a:ext uri="{FF2B5EF4-FFF2-40B4-BE49-F238E27FC236}">
                  <a16:creationId xmlns:a16="http://schemas.microsoft.com/office/drawing/2014/main" id="{00354AC7-3897-4E97-AF31-52AFD99525FE}"/>
                </a:ext>
              </a:extLst>
            </p:cNvPr>
            <p:cNvSpPr/>
            <p:nvPr/>
          </p:nvSpPr>
          <p:spPr>
            <a:xfrm>
              <a:off x="9512137" y="1939405"/>
              <a:ext cx="3031352" cy="100885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62595C8D-A9AF-46BD-8284-F429EC0D28A0}"/>
                </a:ext>
              </a:extLst>
            </p:cNvPr>
            <p:cNvSpPr txBox="1"/>
            <p:nvPr/>
          </p:nvSpPr>
          <p:spPr>
            <a:xfrm>
              <a:off x="9512138" y="2147256"/>
              <a:ext cx="3031351" cy="590009"/>
            </a:xfrm>
            <a:prstGeom prst="rect">
              <a:avLst/>
            </a:prstGeom>
            <a:noFill/>
          </p:spPr>
          <p:txBody>
            <a:bodyPr wrap="square">
              <a:spAutoFit/>
            </a:bodyPr>
            <a:lstStyle/>
            <a:p>
              <a:pPr algn="ctr"/>
              <a:r>
                <a:rPr lang="en-US" sz="1800" dirty="0">
                  <a:solidFill>
                    <a:sysClr val="windowText" lastClr="000000"/>
                  </a:solidFill>
                </a:rPr>
                <a:t>Provision cloud storage based on metrics used by cloud providers</a:t>
              </a:r>
            </a:p>
          </p:txBody>
        </p:sp>
      </p:grpSp>
      <p:pic>
        <p:nvPicPr>
          <p:cNvPr id="52" name="Picture 51">
            <a:extLst>
              <a:ext uri="{FF2B5EF4-FFF2-40B4-BE49-F238E27FC236}">
                <a16:creationId xmlns:a16="http://schemas.microsoft.com/office/drawing/2014/main" id="{C97D2BB5-DD4E-8540-B8A6-9B1538F9B4A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53" name="Oval 52">
            <a:extLst>
              <a:ext uri="{FF2B5EF4-FFF2-40B4-BE49-F238E27FC236}">
                <a16:creationId xmlns:a16="http://schemas.microsoft.com/office/drawing/2014/main" id="{46F6E7A8-2D3A-BF40-9075-4F5068BB6668}"/>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2915801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2279250-1A47-4AAA-A423-0812AECFD2A8}"/>
              </a:ext>
            </a:extLst>
          </p:cNvPr>
          <p:cNvSpPr>
            <a:spLocks noGrp="1"/>
          </p:cNvSpPr>
          <p:nvPr>
            <p:ph type="title"/>
          </p:nvPr>
        </p:nvSpPr>
        <p:spPr/>
        <p:txBody>
          <a:bodyPr/>
          <a:lstStyle/>
          <a:p>
            <a:r>
              <a:rPr lang="en-US" dirty="0">
                <a:cs typeface="Arial"/>
              </a:rPr>
              <a:t>Ransomware happens.</a:t>
            </a:r>
            <a:endParaRPr lang="en-US" dirty="0"/>
          </a:p>
        </p:txBody>
      </p:sp>
      <p:sp>
        <p:nvSpPr>
          <p:cNvPr id="6" name="Text Placeholder 5">
            <a:extLst>
              <a:ext uri="{FF2B5EF4-FFF2-40B4-BE49-F238E27FC236}">
                <a16:creationId xmlns:a16="http://schemas.microsoft.com/office/drawing/2014/main" id="{058BB4DE-B817-45B1-AF1C-204AFF8BC56D}"/>
              </a:ext>
            </a:extLst>
          </p:cNvPr>
          <p:cNvSpPr>
            <a:spLocks noGrp="1"/>
          </p:cNvSpPr>
          <p:nvPr>
            <p:ph type="body" idx="1"/>
          </p:nvPr>
        </p:nvSpPr>
        <p:spPr>
          <a:xfrm>
            <a:off x="6529137" y="1473030"/>
            <a:ext cx="4946010" cy="584370"/>
          </a:xfrm>
        </p:spPr>
        <p:txBody>
          <a:bodyPr anchor="t">
            <a:normAutofit/>
          </a:bodyPr>
          <a:lstStyle/>
          <a:p>
            <a:pPr>
              <a:spcAft>
                <a:spcPts val="600"/>
              </a:spcAft>
            </a:pPr>
            <a:r>
              <a:rPr lang="en-US" dirty="0"/>
              <a:t>No one wants to admit it.</a:t>
            </a:r>
          </a:p>
        </p:txBody>
      </p:sp>
      <p:sp>
        <p:nvSpPr>
          <p:cNvPr id="10" name="Content Placeholder 9">
            <a:extLst>
              <a:ext uri="{FF2B5EF4-FFF2-40B4-BE49-F238E27FC236}">
                <a16:creationId xmlns:a16="http://schemas.microsoft.com/office/drawing/2014/main" id="{716CCCDA-58B1-420F-9E38-A84CD3E8E219}"/>
              </a:ext>
            </a:extLst>
          </p:cNvPr>
          <p:cNvSpPr>
            <a:spLocks noGrp="1"/>
          </p:cNvSpPr>
          <p:nvPr>
            <p:ph type="body" idx="10"/>
          </p:nvPr>
        </p:nvSpPr>
        <p:spPr>
          <a:xfrm>
            <a:off x="487683" y="1690688"/>
            <a:ext cx="5608318" cy="2064883"/>
          </a:xfrm>
        </p:spPr>
        <p:txBody>
          <a:bodyPr/>
          <a:lstStyle/>
          <a:p>
            <a:pPr marL="0" indent="0">
              <a:buNone/>
            </a:pPr>
            <a:r>
              <a:rPr lang="en-US" sz="3200" dirty="0"/>
              <a:t>“We had a ransomware attack. </a:t>
            </a:r>
            <a:r>
              <a:rPr lang="en-US" sz="3200" dirty="0">
                <a:solidFill>
                  <a:schemeClr val="accent4">
                    <a:lumMod val="90000"/>
                  </a:schemeClr>
                </a:solidFill>
              </a:rPr>
              <a:t>The only data we could recover was on NetApp</a:t>
            </a:r>
            <a:r>
              <a:rPr lang="en-US" sz="3200" dirty="0"/>
              <a:t>.”</a:t>
            </a:r>
          </a:p>
          <a:p>
            <a:pPr marL="0" indent="0">
              <a:buNone/>
            </a:pPr>
            <a:r>
              <a:rPr lang="en-US" sz="2400" dirty="0"/>
              <a:t>— IT Director, Energy Company</a:t>
            </a:r>
          </a:p>
          <a:p>
            <a:endParaRPr lang="en-US" dirty="0"/>
          </a:p>
        </p:txBody>
      </p:sp>
      <p:sp>
        <p:nvSpPr>
          <p:cNvPr id="3" name="Slide Number Placeholder 2">
            <a:extLst>
              <a:ext uri="{FF2B5EF4-FFF2-40B4-BE49-F238E27FC236}">
                <a16:creationId xmlns:a16="http://schemas.microsoft.com/office/drawing/2014/main" id="{BB5B3E96-1DAB-404C-A05E-24D8F9C87FFF}"/>
              </a:ext>
            </a:extLst>
          </p:cNvPr>
          <p:cNvSpPr>
            <a:spLocks noGrp="1"/>
          </p:cNvSpPr>
          <p:nvPr>
            <p:ph type="sldNum" sz="quarter" idx="4294967295"/>
          </p:nvPr>
        </p:nvSpPr>
        <p:spPr>
          <a:xfrm>
            <a:off x="0" y="6546850"/>
            <a:ext cx="403225" cy="119063"/>
          </a:xfrm>
        </p:spPr>
        <p:txBody>
          <a:bodyPr wrap="square" anchor="ctr">
            <a:normAutofit fontScale="25000" lnSpcReduction="20000"/>
          </a:bodyPr>
          <a:lstStyle/>
          <a:p>
            <a:pPr>
              <a:lnSpc>
                <a:spcPct val="90000"/>
              </a:lnSpc>
              <a:spcAft>
                <a:spcPts val="600"/>
              </a:spcAft>
            </a:pPr>
            <a:fld id="{B071A5F3-A4FF-4CEE-8215-C08835B585C1}" type="slidenum">
              <a:rPr lang="en-US" smtClean="0"/>
              <a:pPr>
                <a:lnSpc>
                  <a:spcPct val="90000"/>
                </a:lnSpc>
                <a:spcAft>
                  <a:spcPts val="600"/>
                </a:spcAft>
              </a:pPr>
              <a:t>5</a:t>
            </a:fld>
            <a:endParaRPr lang="en-US"/>
          </a:p>
        </p:txBody>
      </p:sp>
      <p:pic>
        <p:nvPicPr>
          <p:cNvPr id="19" name="Picture 2">
            <a:extLst>
              <a:ext uri="{FF2B5EF4-FFF2-40B4-BE49-F238E27FC236}">
                <a16:creationId xmlns:a16="http://schemas.microsoft.com/office/drawing/2014/main" id="{9C016A84-C3DC-4649-B201-5D7C1E5BC17F}"/>
              </a:ext>
            </a:extLst>
          </p:cNvPr>
          <p:cNvPicPr>
            <a:picLocks noGrp="1" noChangeAspect="1" noChangeArrowheads="1"/>
          </p:cNvPicPr>
          <p:nvPr>
            <p:ph sz="quarter" idx="4294967295"/>
          </p:nvPr>
        </p:nvPicPr>
        <p:blipFill>
          <a:blip r:embed="rId3"/>
          <a:srcRect/>
          <a:stretch/>
        </p:blipFill>
        <p:spPr bwMode="auto">
          <a:xfrm>
            <a:off x="6830001" y="1690688"/>
            <a:ext cx="4645146" cy="451895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1EB7012-3BFD-854D-A6EB-9AB5DAF202EC}"/>
              </a:ext>
            </a:extLst>
          </p:cNvPr>
          <p:cNvSpPr txBox="1"/>
          <p:nvPr/>
        </p:nvSpPr>
        <p:spPr>
          <a:xfrm>
            <a:off x="487683" y="4275256"/>
            <a:ext cx="5011838" cy="1212159"/>
          </a:xfrm>
          <a:prstGeom prst="rect">
            <a:avLst/>
          </a:prstGeom>
          <a:noFill/>
        </p:spPr>
        <p:txBody>
          <a:bodyPr wrap="none" rtlCol="0">
            <a:noAutofit/>
          </a:bodyPr>
          <a:lstStyle/>
          <a:p>
            <a:pPr algn="l"/>
            <a:r>
              <a:rPr lang="en-US" sz="1100" b="1" dirty="0">
                <a:solidFill>
                  <a:schemeClr val="tx1">
                    <a:lumMod val="50000"/>
                    <a:lumOff val="50000"/>
                  </a:schemeClr>
                </a:solidFill>
              </a:rPr>
              <a:t>Note</a:t>
            </a:r>
            <a:r>
              <a:rPr lang="en-US" sz="1100" dirty="0">
                <a:solidFill>
                  <a:schemeClr val="tx1">
                    <a:lumMod val="50000"/>
                    <a:lumOff val="50000"/>
                  </a:schemeClr>
                </a:solidFill>
              </a:rPr>
              <a:t>: This is an actual quote from a NetApp customer. However, details have not </a:t>
            </a:r>
          </a:p>
          <a:p>
            <a:pPr algn="l"/>
            <a:r>
              <a:rPr lang="en-US" sz="1100" dirty="0">
                <a:solidFill>
                  <a:schemeClr val="tx1">
                    <a:lumMod val="50000"/>
                    <a:lumOff val="50000"/>
                  </a:schemeClr>
                </a:solidFill>
              </a:rPr>
              <a:t>been included to protect the customer’s anonymity.</a:t>
            </a:r>
          </a:p>
        </p:txBody>
      </p:sp>
    </p:spTree>
    <p:extLst>
      <p:ext uri="{BB962C8B-B14F-4D97-AF65-F5344CB8AC3E}">
        <p14:creationId xmlns:p14="http://schemas.microsoft.com/office/powerpoint/2010/main" val="12245555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C5ADD9-003D-4C86-BFD1-574C4A3B350A}"/>
              </a:ext>
            </a:extLst>
          </p:cNvPr>
          <p:cNvSpPr>
            <a:spLocks noGrp="1"/>
          </p:cNvSpPr>
          <p:nvPr>
            <p:ph type="title"/>
          </p:nvPr>
        </p:nvSpPr>
        <p:spPr>
          <a:xfrm>
            <a:off x="646209" y="239884"/>
            <a:ext cx="8910535" cy="758874"/>
          </a:xfrm>
        </p:spPr>
        <p:txBody>
          <a:bodyPr>
            <a:normAutofit/>
          </a:bodyPr>
          <a:lstStyle/>
          <a:p>
            <a:r>
              <a:rPr lang="en-GB" sz="3600" b="1" dirty="0">
                <a:latin typeface="+mn-lt"/>
              </a:rPr>
              <a:t>Cloud Insights Monitoring</a:t>
            </a:r>
            <a:endParaRPr lang="en-GB" sz="3600" dirty="0"/>
          </a:p>
        </p:txBody>
      </p:sp>
      <p:sp>
        <p:nvSpPr>
          <p:cNvPr id="5" name="Rectangle 4">
            <a:extLst>
              <a:ext uri="{FF2B5EF4-FFF2-40B4-BE49-F238E27FC236}">
                <a16:creationId xmlns:a16="http://schemas.microsoft.com/office/drawing/2014/main" id="{65B5087F-8395-4C6A-8A35-8904354242F4}"/>
              </a:ext>
            </a:extLst>
          </p:cNvPr>
          <p:cNvSpPr/>
          <p:nvPr/>
        </p:nvSpPr>
        <p:spPr>
          <a:xfrm>
            <a:off x="1265571" y="1391139"/>
            <a:ext cx="9214336" cy="5005800"/>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2" descr="A Tour of NetApp Cloud Insights">
            <a:extLst>
              <a:ext uri="{FF2B5EF4-FFF2-40B4-BE49-F238E27FC236}">
                <a16:creationId xmlns:a16="http://schemas.microsoft.com/office/drawing/2014/main" id="{D29C2E01-7025-46D7-B561-0F20395FA11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65571" y="1322584"/>
            <a:ext cx="9119081" cy="5035680"/>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EFEE719-08C5-4967-8C5C-5794932CCCC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360226" y="292330"/>
            <a:ext cx="2318915" cy="615882"/>
          </a:xfrm>
          <a:prstGeom prst="rect">
            <a:avLst/>
          </a:prstGeom>
        </p:spPr>
      </p:pic>
      <p:pic>
        <p:nvPicPr>
          <p:cNvPr id="8" name="Picture 7">
            <a:extLst>
              <a:ext uri="{FF2B5EF4-FFF2-40B4-BE49-F238E27FC236}">
                <a16:creationId xmlns:a16="http://schemas.microsoft.com/office/drawing/2014/main" id="{294E3F9E-3AB1-9649-81E4-5C1241A8CB9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10" name="Oval 9">
            <a:extLst>
              <a:ext uri="{FF2B5EF4-FFF2-40B4-BE49-F238E27FC236}">
                <a16:creationId xmlns:a16="http://schemas.microsoft.com/office/drawing/2014/main" id="{971E48BD-1BEA-0B40-8228-936A44DD974A}"/>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28576963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screenshot of a cell phone&#10;&#10;Description automatically generated">
            <a:extLst>
              <a:ext uri="{FF2B5EF4-FFF2-40B4-BE49-F238E27FC236}">
                <a16:creationId xmlns:a16="http://schemas.microsoft.com/office/drawing/2014/main" id="{BE33E68E-F0E7-4DC2-8EFB-1EDF703587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67769" y="1285364"/>
            <a:ext cx="4930577" cy="4230375"/>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6" name="Title 1">
            <a:extLst>
              <a:ext uri="{FF2B5EF4-FFF2-40B4-BE49-F238E27FC236}">
                <a16:creationId xmlns:a16="http://schemas.microsoft.com/office/drawing/2014/main" id="{C53D2EC4-9DFF-4358-8BD3-78E0CFA2330B}"/>
              </a:ext>
            </a:extLst>
          </p:cNvPr>
          <p:cNvSpPr txBox="1">
            <a:spLocks/>
          </p:cNvSpPr>
          <p:nvPr/>
        </p:nvSpPr>
        <p:spPr>
          <a:xfrm>
            <a:off x="360947" y="190125"/>
            <a:ext cx="8667587"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Security</a:t>
            </a:r>
            <a:endParaRPr lang="en-GB" sz="9600" b="1" dirty="0">
              <a:latin typeface="+mn-lt"/>
            </a:endParaRPr>
          </a:p>
        </p:txBody>
      </p:sp>
      <p:sp>
        <p:nvSpPr>
          <p:cNvPr id="7" name="TextBox 6">
            <a:extLst>
              <a:ext uri="{FF2B5EF4-FFF2-40B4-BE49-F238E27FC236}">
                <a16:creationId xmlns:a16="http://schemas.microsoft.com/office/drawing/2014/main" id="{463F26FA-9C1D-4F8A-AE73-E095DF0D4EF1}"/>
              </a:ext>
            </a:extLst>
          </p:cNvPr>
          <p:cNvSpPr txBox="1"/>
          <p:nvPr/>
        </p:nvSpPr>
        <p:spPr>
          <a:xfrm>
            <a:off x="519437" y="779273"/>
            <a:ext cx="6319514" cy="400110"/>
          </a:xfrm>
          <a:prstGeom prst="rect">
            <a:avLst/>
          </a:prstGeom>
          <a:noFill/>
        </p:spPr>
        <p:txBody>
          <a:bodyPr wrap="square">
            <a:spAutoFit/>
          </a:bodyPr>
          <a:lstStyle/>
          <a:p>
            <a:pPr indent="-220122"/>
            <a:r>
              <a:rPr lang="en-US" sz="2000" dirty="0">
                <a:latin typeface="+mn-lt"/>
              </a:rPr>
              <a:t>– </a:t>
            </a:r>
            <a:r>
              <a:rPr lang="en-US" sz="2000" dirty="0"/>
              <a:t>Cloud Secure: Forensic for Data Breach and Audits</a:t>
            </a:r>
          </a:p>
        </p:txBody>
      </p:sp>
      <p:pic>
        <p:nvPicPr>
          <p:cNvPr id="8" name="Picture 7">
            <a:extLst>
              <a:ext uri="{FF2B5EF4-FFF2-40B4-BE49-F238E27FC236}">
                <a16:creationId xmlns:a16="http://schemas.microsoft.com/office/drawing/2014/main" id="{3AEB5A6F-9C05-465E-82BD-CD8AF5257E6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028534" y="276288"/>
            <a:ext cx="2318915" cy="615882"/>
          </a:xfrm>
          <a:prstGeom prst="rect">
            <a:avLst/>
          </a:prstGeom>
        </p:spPr>
      </p:pic>
      <p:sp>
        <p:nvSpPr>
          <p:cNvPr id="9" name="Content Placeholder 3">
            <a:extLst>
              <a:ext uri="{FF2B5EF4-FFF2-40B4-BE49-F238E27FC236}">
                <a16:creationId xmlns:a16="http://schemas.microsoft.com/office/drawing/2014/main" id="{F7F834A8-DF69-4C6D-8ACE-582BBAA8030C}"/>
              </a:ext>
            </a:extLst>
          </p:cNvPr>
          <p:cNvSpPr txBox="1">
            <a:spLocks/>
          </p:cNvSpPr>
          <p:nvPr/>
        </p:nvSpPr>
        <p:spPr>
          <a:xfrm>
            <a:off x="487682" y="1868683"/>
            <a:ext cx="5608317" cy="37472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lnSpc>
                <a:spcPct val="100000"/>
              </a:lnSpc>
              <a:spcBef>
                <a:spcPts val="1000"/>
              </a:spcBef>
              <a:spcAft>
                <a:spcPts val="600"/>
              </a:spcAft>
              <a:buClr>
                <a:srgbClr val="FCD0B8"/>
              </a:buClr>
              <a:buFont typeface="Wingdings" panose="05000000000000000000" pitchFamily="2" charset="2"/>
              <a:buChar char="§"/>
            </a:pPr>
            <a:r>
              <a:rPr lang="en-US" b="1" dirty="0"/>
              <a:t>Select file activity data by user, time, activity type and file attributes</a:t>
            </a:r>
          </a:p>
          <a:p>
            <a:pPr marL="228600" lvl="1">
              <a:lnSpc>
                <a:spcPct val="100000"/>
              </a:lnSpc>
              <a:spcBef>
                <a:spcPts val="1000"/>
              </a:spcBef>
              <a:spcAft>
                <a:spcPts val="600"/>
              </a:spcAft>
              <a:buClr>
                <a:srgbClr val="FCD0B8"/>
              </a:buClr>
              <a:buFont typeface="Wingdings" panose="05000000000000000000" pitchFamily="2" charset="2"/>
              <a:buChar char="§"/>
            </a:pPr>
            <a:r>
              <a:rPr lang="en-US" b="1" dirty="0"/>
              <a:t>Generate User Data Access Audit reporting</a:t>
            </a:r>
          </a:p>
          <a:p>
            <a:pPr marL="228600" lvl="1">
              <a:lnSpc>
                <a:spcPct val="100000"/>
              </a:lnSpc>
              <a:spcBef>
                <a:spcPts val="1000"/>
              </a:spcBef>
              <a:spcAft>
                <a:spcPts val="600"/>
              </a:spcAft>
              <a:buClr>
                <a:srgbClr val="FCD0B8"/>
              </a:buClr>
              <a:buFont typeface="Wingdings" panose="05000000000000000000" pitchFamily="2" charset="2"/>
              <a:buChar char="§"/>
            </a:pPr>
            <a:r>
              <a:rPr lang="en-US" b="1" dirty="0"/>
              <a:t>Conduct data breach and security incident investigations</a:t>
            </a:r>
          </a:p>
          <a:p>
            <a:pPr marL="228600" lvl="1">
              <a:lnSpc>
                <a:spcPct val="150000"/>
              </a:lnSpc>
              <a:spcBef>
                <a:spcPts val="1000"/>
              </a:spcBef>
              <a:spcAft>
                <a:spcPts val="600"/>
              </a:spcAft>
              <a:buClr>
                <a:srgbClr val="FCD0B8"/>
              </a:buClr>
              <a:buFont typeface="Wingdings" panose="05000000000000000000" pitchFamily="2" charset="2"/>
              <a:buChar char="§"/>
            </a:pPr>
            <a:r>
              <a:rPr lang="en-US" b="1" dirty="0"/>
              <a:t>Retain historical data for 13 month</a:t>
            </a:r>
          </a:p>
        </p:txBody>
      </p:sp>
      <p:cxnSp>
        <p:nvCxnSpPr>
          <p:cNvPr id="11" name="Straight Arrow Connector 10">
            <a:extLst>
              <a:ext uri="{FF2B5EF4-FFF2-40B4-BE49-F238E27FC236}">
                <a16:creationId xmlns:a16="http://schemas.microsoft.com/office/drawing/2014/main" id="{CB1D5683-F74B-4618-AAFD-ED28F6528EE5}"/>
              </a:ext>
            </a:extLst>
          </p:cNvPr>
          <p:cNvCxnSpPr>
            <a:cxnSpLocks/>
            <a:stCxn id="14" idx="0"/>
            <a:endCxn id="10" idx="2"/>
          </p:cNvCxnSpPr>
          <p:nvPr/>
        </p:nvCxnSpPr>
        <p:spPr>
          <a:xfrm flipV="1">
            <a:off x="9028534" y="5515739"/>
            <a:ext cx="4524" cy="3818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12" name="Group 11">
            <a:extLst>
              <a:ext uri="{FF2B5EF4-FFF2-40B4-BE49-F238E27FC236}">
                <a16:creationId xmlns:a16="http://schemas.microsoft.com/office/drawing/2014/main" id="{F9234B00-ECE0-4F0E-9C89-F7F899050573}"/>
              </a:ext>
            </a:extLst>
          </p:cNvPr>
          <p:cNvGrpSpPr/>
          <p:nvPr/>
        </p:nvGrpSpPr>
        <p:grpSpPr>
          <a:xfrm>
            <a:off x="7658601" y="5883826"/>
            <a:ext cx="2739866" cy="673768"/>
            <a:chOff x="9354036" y="2736420"/>
            <a:chExt cx="2739866" cy="673768"/>
          </a:xfrm>
        </p:grpSpPr>
        <p:sp>
          <p:nvSpPr>
            <p:cNvPr id="13" name="Rectangle 12">
              <a:extLst>
                <a:ext uri="{FF2B5EF4-FFF2-40B4-BE49-F238E27FC236}">
                  <a16:creationId xmlns:a16="http://schemas.microsoft.com/office/drawing/2014/main" id="{04E83CD7-6B1E-4587-AA80-78E4FFCFF51C}"/>
                </a:ext>
              </a:extLst>
            </p:cNvPr>
            <p:cNvSpPr/>
            <p:nvPr/>
          </p:nvSpPr>
          <p:spPr>
            <a:xfrm>
              <a:off x="9354036" y="2736420"/>
              <a:ext cx="2739866" cy="67376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7EE11F7F-E897-481F-B5E7-BDF18C695106}"/>
                </a:ext>
              </a:extLst>
            </p:cNvPr>
            <p:cNvSpPr txBox="1"/>
            <p:nvPr/>
          </p:nvSpPr>
          <p:spPr>
            <a:xfrm>
              <a:off x="9454544" y="2750138"/>
              <a:ext cx="2538850" cy="646331"/>
            </a:xfrm>
            <a:prstGeom prst="rect">
              <a:avLst/>
            </a:prstGeom>
            <a:noFill/>
          </p:spPr>
          <p:txBody>
            <a:bodyPr wrap="square">
              <a:spAutoFit/>
            </a:bodyPr>
            <a:lstStyle/>
            <a:p>
              <a:pPr algn="ctr"/>
              <a:r>
                <a:rPr lang="en-US" sz="1800" dirty="0">
                  <a:solidFill>
                    <a:sysClr val="windowText" lastClr="000000"/>
                  </a:solidFill>
                </a:rPr>
                <a:t>Event time, user, file and activity information</a:t>
              </a:r>
            </a:p>
          </p:txBody>
        </p:sp>
      </p:grpSp>
      <p:pic>
        <p:nvPicPr>
          <p:cNvPr id="16" name="Picture 15">
            <a:extLst>
              <a:ext uri="{FF2B5EF4-FFF2-40B4-BE49-F238E27FC236}">
                <a16:creationId xmlns:a16="http://schemas.microsoft.com/office/drawing/2014/main" id="{BA748A45-9468-AC45-A60C-9D9D7BA0623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531237" y="6465493"/>
            <a:ext cx="958062" cy="285503"/>
          </a:xfrm>
          <a:prstGeom prst="rect">
            <a:avLst/>
          </a:prstGeom>
        </p:spPr>
      </p:pic>
      <p:sp>
        <p:nvSpPr>
          <p:cNvPr id="17" name="Oval 16">
            <a:extLst>
              <a:ext uri="{FF2B5EF4-FFF2-40B4-BE49-F238E27FC236}">
                <a16:creationId xmlns:a16="http://schemas.microsoft.com/office/drawing/2014/main" id="{EB52D9A4-47EA-DE45-A986-B8DB002A80EE}"/>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7708307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B12F0F3-C2EE-4FA2-A76C-BA726D15F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87682" y="238188"/>
            <a:ext cx="2318915" cy="615882"/>
          </a:xfrm>
          <a:prstGeom prst="rect">
            <a:avLst/>
          </a:prstGeom>
        </p:spPr>
      </p:pic>
      <p:grpSp>
        <p:nvGrpSpPr>
          <p:cNvPr id="11" name="Group 10">
            <a:extLst>
              <a:ext uri="{FF2B5EF4-FFF2-40B4-BE49-F238E27FC236}">
                <a16:creationId xmlns:a16="http://schemas.microsoft.com/office/drawing/2014/main" id="{34196ED3-021A-4106-B2AC-E03237364D66}"/>
              </a:ext>
            </a:extLst>
          </p:cNvPr>
          <p:cNvGrpSpPr/>
          <p:nvPr/>
        </p:nvGrpSpPr>
        <p:grpSpPr>
          <a:xfrm>
            <a:off x="487682" y="3085990"/>
            <a:ext cx="707886" cy="707886"/>
            <a:chOff x="3894298" y="3546291"/>
            <a:chExt cx="1243075" cy="1243075"/>
          </a:xfrm>
        </p:grpSpPr>
        <p:sp>
          <p:nvSpPr>
            <p:cNvPr id="12" name="Oval 11">
              <a:extLst>
                <a:ext uri="{FF2B5EF4-FFF2-40B4-BE49-F238E27FC236}">
                  <a16:creationId xmlns:a16="http://schemas.microsoft.com/office/drawing/2014/main" id="{C3F7DDE7-6779-4824-B1E6-4EDECEBF73CF}"/>
                </a:ext>
              </a:extLst>
            </p:cNvPr>
            <p:cNvSpPr/>
            <p:nvPr/>
          </p:nvSpPr>
          <p:spPr>
            <a:xfrm>
              <a:off x="3894298" y="3546291"/>
              <a:ext cx="1243075" cy="1243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Graphic 12" descr="Security camera outline">
              <a:extLst>
                <a:ext uri="{FF2B5EF4-FFF2-40B4-BE49-F238E27FC236}">
                  <a16:creationId xmlns:a16="http://schemas.microsoft.com/office/drawing/2014/main" id="{D9306087-C3E1-468A-B994-7660CFBA545A}"/>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058636" y="3710629"/>
              <a:ext cx="914400" cy="914400"/>
            </a:xfrm>
            <a:prstGeom prst="rect">
              <a:avLst/>
            </a:prstGeom>
          </p:spPr>
        </p:pic>
      </p:grpSp>
      <p:grpSp>
        <p:nvGrpSpPr>
          <p:cNvPr id="20" name="Group 19">
            <a:extLst>
              <a:ext uri="{FF2B5EF4-FFF2-40B4-BE49-F238E27FC236}">
                <a16:creationId xmlns:a16="http://schemas.microsoft.com/office/drawing/2014/main" id="{F30564EA-02AA-4202-833E-E6D0BB0FBD52}"/>
              </a:ext>
            </a:extLst>
          </p:cNvPr>
          <p:cNvGrpSpPr/>
          <p:nvPr/>
        </p:nvGrpSpPr>
        <p:grpSpPr>
          <a:xfrm>
            <a:off x="487682" y="3930413"/>
            <a:ext cx="707886" cy="707886"/>
            <a:chOff x="3894298" y="1153580"/>
            <a:chExt cx="1243075" cy="1243075"/>
          </a:xfrm>
        </p:grpSpPr>
        <p:sp>
          <p:nvSpPr>
            <p:cNvPr id="21" name="Oval 20">
              <a:extLst>
                <a:ext uri="{FF2B5EF4-FFF2-40B4-BE49-F238E27FC236}">
                  <a16:creationId xmlns:a16="http://schemas.microsoft.com/office/drawing/2014/main" id="{1AE8A119-0CA9-4A6F-8DDE-9A7602B695FC}"/>
                </a:ext>
              </a:extLst>
            </p:cNvPr>
            <p:cNvSpPr/>
            <p:nvPr/>
          </p:nvSpPr>
          <p:spPr>
            <a:xfrm>
              <a:off x="3894298" y="1153580"/>
              <a:ext cx="1243075" cy="1243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Graphic 21" descr="Database outline">
              <a:extLst>
                <a:ext uri="{FF2B5EF4-FFF2-40B4-BE49-F238E27FC236}">
                  <a16:creationId xmlns:a16="http://schemas.microsoft.com/office/drawing/2014/main" id="{8AEDF227-D66E-4D2A-9BF8-8E44548E0785}"/>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4058636" y="1318571"/>
              <a:ext cx="914400" cy="914400"/>
            </a:xfrm>
            <a:prstGeom prst="rect">
              <a:avLst/>
            </a:prstGeom>
          </p:spPr>
        </p:pic>
      </p:grpSp>
      <p:grpSp>
        <p:nvGrpSpPr>
          <p:cNvPr id="23" name="Group 22">
            <a:extLst>
              <a:ext uri="{FF2B5EF4-FFF2-40B4-BE49-F238E27FC236}">
                <a16:creationId xmlns:a16="http://schemas.microsoft.com/office/drawing/2014/main" id="{9D619A52-5ADB-4E5B-A365-D8864F5D380B}"/>
              </a:ext>
            </a:extLst>
          </p:cNvPr>
          <p:cNvGrpSpPr/>
          <p:nvPr/>
        </p:nvGrpSpPr>
        <p:grpSpPr>
          <a:xfrm>
            <a:off x="487682" y="4808373"/>
            <a:ext cx="707886" cy="707886"/>
            <a:chOff x="3894298" y="1153580"/>
            <a:chExt cx="1243075" cy="1243075"/>
          </a:xfrm>
        </p:grpSpPr>
        <p:sp>
          <p:nvSpPr>
            <p:cNvPr id="24" name="Oval 23">
              <a:extLst>
                <a:ext uri="{FF2B5EF4-FFF2-40B4-BE49-F238E27FC236}">
                  <a16:creationId xmlns:a16="http://schemas.microsoft.com/office/drawing/2014/main" id="{81F05003-4E2B-474C-AC2B-55EA947A3DA4}"/>
                </a:ext>
              </a:extLst>
            </p:cNvPr>
            <p:cNvSpPr/>
            <p:nvPr/>
          </p:nvSpPr>
          <p:spPr>
            <a:xfrm>
              <a:off x="3894298" y="1153580"/>
              <a:ext cx="1243075" cy="1243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5" name="Graphic 24" descr="Syncing cloud outline">
              <a:extLst>
                <a:ext uri="{FF2B5EF4-FFF2-40B4-BE49-F238E27FC236}">
                  <a16:creationId xmlns:a16="http://schemas.microsoft.com/office/drawing/2014/main" id="{A7E44368-7A4B-45EC-8C90-184C61B1E863}"/>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4058636" y="1318571"/>
              <a:ext cx="914400" cy="914400"/>
            </a:xfrm>
            <a:prstGeom prst="rect">
              <a:avLst/>
            </a:prstGeom>
          </p:spPr>
        </p:pic>
      </p:grpSp>
      <p:grpSp>
        <p:nvGrpSpPr>
          <p:cNvPr id="26" name="Group 25">
            <a:extLst>
              <a:ext uri="{FF2B5EF4-FFF2-40B4-BE49-F238E27FC236}">
                <a16:creationId xmlns:a16="http://schemas.microsoft.com/office/drawing/2014/main" id="{EF9D422D-D17E-457C-8D56-B15785BCAD52}"/>
              </a:ext>
            </a:extLst>
          </p:cNvPr>
          <p:cNvGrpSpPr/>
          <p:nvPr/>
        </p:nvGrpSpPr>
        <p:grpSpPr>
          <a:xfrm>
            <a:off x="487682" y="5732985"/>
            <a:ext cx="707886" cy="707886"/>
            <a:chOff x="3894298" y="1153580"/>
            <a:chExt cx="1243075" cy="1243075"/>
          </a:xfrm>
        </p:grpSpPr>
        <p:sp>
          <p:nvSpPr>
            <p:cNvPr id="27" name="Oval 26">
              <a:extLst>
                <a:ext uri="{FF2B5EF4-FFF2-40B4-BE49-F238E27FC236}">
                  <a16:creationId xmlns:a16="http://schemas.microsoft.com/office/drawing/2014/main" id="{A949AFD0-566B-4415-9AB0-FA8D0F6F7036}"/>
                </a:ext>
              </a:extLst>
            </p:cNvPr>
            <p:cNvSpPr/>
            <p:nvPr/>
          </p:nvSpPr>
          <p:spPr>
            <a:xfrm>
              <a:off x="3894298" y="1153580"/>
              <a:ext cx="1243075" cy="1243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8" name="Graphic 27" descr="Programmer male outline">
              <a:extLst>
                <a:ext uri="{FF2B5EF4-FFF2-40B4-BE49-F238E27FC236}">
                  <a16:creationId xmlns:a16="http://schemas.microsoft.com/office/drawing/2014/main" id="{7FEA61DB-8446-4C7C-A4F8-AA40E9D33C4F}"/>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4058636" y="1318571"/>
              <a:ext cx="914400" cy="914400"/>
            </a:xfrm>
            <a:prstGeom prst="rect">
              <a:avLst/>
            </a:prstGeom>
          </p:spPr>
        </p:pic>
      </p:grpSp>
      <p:sp>
        <p:nvSpPr>
          <p:cNvPr id="29" name="TextBox 28">
            <a:extLst>
              <a:ext uri="{FF2B5EF4-FFF2-40B4-BE49-F238E27FC236}">
                <a16:creationId xmlns:a16="http://schemas.microsoft.com/office/drawing/2014/main" id="{BD3ABD72-B5F5-4691-96A5-D73F15FF8321}"/>
              </a:ext>
            </a:extLst>
          </p:cNvPr>
          <p:cNvSpPr txBox="1"/>
          <p:nvPr/>
        </p:nvSpPr>
        <p:spPr>
          <a:xfrm>
            <a:off x="1501405" y="3278226"/>
            <a:ext cx="5557121" cy="400110"/>
          </a:xfrm>
          <a:prstGeom prst="rect">
            <a:avLst/>
          </a:prstGeom>
          <a:noFill/>
        </p:spPr>
        <p:txBody>
          <a:bodyPr wrap="square">
            <a:spAutoFit/>
          </a:bodyPr>
          <a:lstStyle/>
          <a:p>
            <a:pPr lvl="0">
              <a:lnSpc>
                <a:spcPct val="100000"/>
              </a:lnSpc>
            </a:pPr>
            <a:r>
              <a:rPr lang="en-US" sz="2000" dirty="0"/>
              <a:t>Monitor the health of your cloud environment</a:t>
            </a:r>
          </a:p>
        </p:txBody>
      </p:sp>
      <p:sp>
        <p:nvSpPr>
          <p:cNvPr id="32" name="TextBox 31">
            <a:extLst>
              <a:ext uri="{FF2B5EF4-FFF2-40B4-BE49-F238E27FC236}">
                <a16:creationId xmlns:a16="http://schemas.microsoft.com/office/drawing/2014/main" id="{8A5D2EB3-2DC5-407A-A24C-1D8729B50EC7}"/>
              </a:ext>
            </a:extLst>
          </p:cNvPr>
          <p:cNvSpPr txBox="1"/>
          <p:nvPr/>
        </p:nvSpPr>
        <p:spPr>
          <a:xfrm>
            <a:off x="1501405" y="4157455"/>
            <a:ext cx="10690595" cy="400110"/>
          </a:xfrm>
          <a:prstGeom prst="rect">
            <a:avLst/>
          </a:prstGeom>
          <a:noFill/>
        </p:spPr>
        <p:txBody>
          <a:bodyPr wrap="square">
            <a:spAutoFit/>
          </a:bodyPr>
          <a:lstStyle>
            <a:defPPr>
              <a:defRPr lang="en-US"/>
            </a:defPPr>
            <a:lvl1pPr lvl="0">
              <a:lnSpc>
                <a:spcPct val="100000"/>
              </a:lnSpc>
              <a:defRPr sz="2000"/>
            </a:lvl1pPr>
          </a:lstStyle>
          <a:p>
            <a:r>
              <a:rPr lang="en-US" dirty="0"/>
              <a:t>Correlate storage utilization to workloads</a:t>
            </a:r>
          </a:p>
        </p:txBody>
      </p:sp>
      <p:sp>
        <p:nvSpPr>
          <p:cNvPr id="33" name="TextBox 32">
            <a:extLst>
              <a:ext uri="{FF2B5EF4-FFF2-40B4-BE49-F238E27FC236}">
                <a16:creationId xmlns:a16="http://schemas.microsoft.com/office/drawing/2014/main" id="{69B9C099-4E1A-4A8A-9068-15168629FB04}"/>
              </a:ext>
            </a:extLst>
          </p:cNvPr>
          <p:cNvSpPr txBox="1"/>
          <p:nvPr/>
        </p:nvSpPr>
        <p:spPr>
          <a:xfrm>
            <a:off x="1501405" y="4833518"/>
            <a:ext cx="6680069" cy="707886"/>
          </a:xfrm>
          <a:prstGeom prst="rect">
            <a:avLst/>
          </a:prstGeom>
          <a:noFill/>
        </p:spPr>
        <p:txBody>
          <a:bodyPr wrap="square">
            <a:spAutoFit/>
          </a:bodyPr>
          <a:lstStyle/>
          <a:p>
            <a:pPr marL="9525">
              <a:spcBef>
                <a:spcPts val="600"/>
              </a:spcBef>
              <a:buSzPts val="1400"/>
            </a:pPr>
            <a:r>
              <a:rPr lang="en-US" sz="2000" dirty="0"/>
              <a:t>Optimize your cloud spend by understanding unused infrastructure and overprovisioned workloads</a:t>
            </a:r>
          </a:p>
        </p:txBody>
      </p:sp>
      <p:sp>
        <p:nvSpPr>
          <p:cNvPr id="34" name="TextBox 33">
            <a:extLst>
              <a:ext uri="{FF2B5EF4-FFF2-40B4-BE49-F238E27FC236}">
                <a16:creationId xmlns:a16="http://schemas.microsoft.com/office/drawing/2014/main" id="{7DF6DDE0-DCEF-4C34-AD1E-AB915498F0CC}"/>
              </a:ext>
            </a:extLst>
          </p:cNvPr>
          <p:cNvSpPr txBox="1"/>
          <p:nvPr/>
        </p:nvSpPr>
        <p:spPr>
          <a:xfrm>
            <a:off x="1501406" y="5743408"/>
            <a:ext cx="5958174" cy="707886"/>
          </a:xfrm>
          <a:prstGeom prst="rect">
            <a:avLst/>
          </a:prstGeom>
          <a:noFill/>
        </p:spPr>
        <p:txBody>
          <a:bodyPr wrap="square">
            <a:spAutoFit/>
          </a:bodyPr>
          <a:lstStyle/>
          <a:p>
            <a:pPr marL="9525">
              <a:spcBef>
                <a:spcPts val="600"/>
              </a:spcBef>
              <a:buSzPts val="1400"/>
            </a:pPr>
            <a:r>
              <a:rPr lang="en-US" sz="2000" dirty="0"/>
              <a:t>Monitor all your IT infrastructure on-premises and in the cloud</a:t>
            </a:r>
          </a:p>
        </p:txBody>
      </p:sp>
      <p:sp>
        <p:nvSpPr>
          <p:cNvPr id="36" name="Oval 35">
            <a:extLst>
              <a:ext uri="{FF2B5EF4-FFF2-40B4-BE49-F238E27FC236}">
                <a16:creationId xmlns:a16="http://schemas.microsoft.com/office/drawing/2014/main" id="{7688A2DC-1D9A-4E4D-9214-0A4B31048419}"/>
              </a:ext>
            </a:extLst>
          </p:cNvPr>
          <p:cNvSpPr/>
          <p:nvPr/>
        </p:nvSpPr>
        <p:spPr>
          <a:xfrm>
            <a:off x="11962701" y="858238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D</a:t>
            </a:r>
          </a:p>
        </p:txBody>
      </p:sp>
      <p:sp>
        <p:nvSpPr>
          <p:cNvPr id="2" name="Title 1">
            <a:extLst>
              <a:ext uri="{FF2B5EF4-FFF2-40B4-BE49-F238E27FC236}">
                <a16:creationId xmlns:a16="http://schemas.microsoft.com/office/drawing/2014/main" id="{3062AED3-D861-0045-B9F3-327139341373}"/>
              </a:ext>
            </a:extLst>
          </p:cNvPr>
          <p:cNvSpPr>
            <a:spLocks noGrp="1"/>
          </p:cNvSpPr>
          <p:nvPr>
            <p:ph type="title"/>
          </p:nvPr>
        </p:nvSpPr>
        <p:spPr>
          <a:xfrm>
            <a:off x="589317" y="1346455"/>
            <a:ext cx="7385693" cy="1325563"/>
          </a:xfrm>
        </p:spPr>
        <p:txBody>
          <a:bodyPr/>
          <a:lstStyle/>
          <a:p>
            <a:r>
              <a:rPr lang="en-US" dirty="0"/>
              <a:t>Action Plans and Next Steps</a:t>
            </a:r>
          </a:p>
        </p:txBody>
      </p:sp>
    </p:spTree>
    <p:extLst>
      <p:ext uri="{BB962C8B-B14F-4D97-AF65-F5344CB8AC3E}">
        <p14:creationId xmlns:p14="http://schemas.microsoft.com/office/powerpoint/2010/main" val="28719220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3F5236-9BF1-4646-AB0B-7C0B1BF4D489}"/>
              </a:ext>
            </a:extLst>
          </p:cNvPr>
          <p:cNvSpPr/>
          <p:nvPr/>
        </p:nvSpPr>
        <p:spPr>
          <a:xfrm>
            <a:off x="663768" y="5747626"/>
            <a:ext cx="6847895" cy="307777"/>
          </a:xfrm>
          <a:prstGeom prst="rect">
            <a:avLst/>
          </a:prstGeom>
        </p:spPr>
        <p:txBody>
          <a:bodyPr wrap="square">
            <a:spAutoFit/>
          </a:bodyPr>
          <a:lstStyle/>
          <a:p>
            <a:pPr algn="ctr"/>
            <a:r>
              <a:rPr lang="en-US" sz="1400" dirty="0"/>
              <a:t>Source: https://www.gartner.com/reviews/market/cloud-management-tooling</a:t>
            </a:r>
          </a:p>
        </p:txBody>
      </p:sp>
      <p:sp>
        <p:nvSpPr>
          <p:cNvPr id="6" name="Title 2">
            <a:extLst>
              <a:ext uri="{FF2B5EF4-FFF2-40B4-BE49-F238E27FC236}">
                <a16:creationId xmlns:a16="http://schemas.microsoft.com/office/drawing/2014/main" id="{D90BBC9E-E782-45F4-99EC-A6176E648621}"/>
              </a:ext>
            </a:extLst>
          </p:cNvPr>
          <p:cNvSpPr>
            <a:spLocks noGrp="1"/>
          </p:cNvSpPr>
          <p:nvPr>
            <p:ph type="title"/>
          </p:nvPr>
        </p:nvSpPr>
        <p:spPr>
          <a:xfrm>
            <a:off x="512860" y="197610"/>
            <a:ext cx="7149715" cy="758874"/>
          </a:xfrm>
        </p:spPr>
        <p:txBody>
          <a:bodyPr>
            <a:noAutofit/>
          </a:bodyPr>
          <a:lstStyle/>
          <a:p>
            <a:r>
              <a:rPr lang="en-US" sz="3200" b="1" dirty="0">
                <a:latin typeface="+mn-lt"/>
              </a:rPr>
              <a:t>What are Cloud Management Tools </a:t>
            </a:r>
            <a:br>
              <a:rPr lang="en-US" sz="3200" b="1" dirty="0">
                <a:latin typeface="+mn-lt"/>
              </a:rPr>
            </a:br>
            <a:r>
              <a:rPr lang="en-US" sz="3200" b="1" dirty="0">
                <a:latin typeface="+mn-lt"/>
              </a:rPr>
              <a:t>and platforms?</a:t>
            </a:r>
          </a:p>
        </p:txBody>
      </p:sp>
      <p:sp>
        <p:nvSpPr>
          <p:cNvPr id="7" name="Text Placeholder 1">
            <a:extLst>
              <a:ext uri="{FF2B5EF4-FFF2-40B4-BE49-F238E27FC236}">
                <a16:creationId xmlns:a16="http://schemas.microsoft.com/office/drawing/2014/main" id="{C871F274-60E5-40DD-988E-2DDBD4DC6F04}"/>
              </a:ext>
            </a:extLst>
          </p:cNvPr>
          <p:cNvSpPr txBox="1">
            <a:spLocks/>
          </p:cNvSpPr>
          <p:nvPr/>
        </p:nvSpPr>
        <p:spPr>
          <a:xfrm>
            <a:off x="512858" y="1587395"/>
            <a:ext cx="7149716" cy="3790781"/>
          </a:xfrm>
          <a:prstGeom prst="rect">
            <a:avLst/>
          </a:prstGeom>
          <a:noFill/>
        </p:spPr>
        <p:txBody>
          <a:bodyPr vert="horz" wrap="square" lIns="91440" tIns="45720" rIns="91440" bIns="45720" rtlCol="0" anchor="ctr">
            <a:sp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Calibri" panose="020F05020202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00000"/>
              </a:lnSpc>
            </a:pPr>
            <a:r>
              <a:rPr lang="en-US" sz="2900" dirty="0">
                <a:solidFill>
                  <a:schemeClr val="tx1"/>
                </a:solidFill>
              </a:rPr>
              <a:t>Cloud management tools and platforms enable organizations to manage multi-cloud (i.e., on-premises, public cloud and edge) services and resources. </a:t>
            </a:r>
          </a:p>
          <a:p>
            <a:pPr algn="ctr">
              <a:lnSpc>
                <a:spcPct val="100000"/>
              </a:lnSpc>
            </a:pPr>
            <a:r>
              <a:rPr lang="en-US" sz="2900" dirty="0">
                <a:solidFill>
                  <a:schemeClr val="tx1"/>
                </a:solidFill>
              </a:rPr>
              <a:t>This includes providing governance, life cycle management, brokering and automation for managed cloud infrastructure resources across multiple functional areas.</a:t>
            </a:r>
          </a:p>
        </p:txBody>
      </p:sp>
      <p:pic>
        <p:nvPicPr>
          <p:cNvPr id="10" name="Picture 9">
            <a:extLst>
              <a:ext uri="{FF2B5EF4-FFF2-40B4-BE49-F238E27FC236}">
                <a16:creationId xmlns:a16="http://schemas.microsoft.com/office/drawing/2014/main" id="{E362397F-6BD1-424D-ADE8-91C05706A9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360226" y="248992"/>
            <a:ext cx="2318915" cy="615882"/>
          </a:xfrm>
          <a:prstGeom prst="rect">
            <a:avLst/>
          </a:prstGeom>
        </p:spPr>
      </p:pic>
    </p:spTree>
    <p:extLst>
      <p:ext uri="{BB962C8B-B14F-4D97-AF65-F5344CB8AC3E}">
        <p14:creationId xmlns:p14="http://schemas.microsoft.com/office/powerpoint/2010/main" val="7830684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53D2EC4-9DFF-4358-8BD3-78E0CFA2330B}"/>
              </a:ext>
            </a:extLst>
          </p:cNvPr>
          <p:cNvSpPr txBox="1">
            <a:spLocks/>
          </p:cNvSpPr>
          <p:nvPr/>
        </p:nvSpPr>
        <p:spPr>
          <a:xfrm>
            <a:off x="360948" y="27296"/>
            <a:ext cx="5735052"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Next Steps</a:t>
            </a:r>
            <a:endParaRPr lang="en-GB" sz="9600" b="1" dirty="0">
              <a:latin typeface="+mn-lt"/>
            </a:endParaRPr>
          </a:p>
        </p:txBody>
      </p:sp>
      <p:sp>
        <p:nvSpPr>
          <p:cNvPr id="7" name="TextBox 6">
            <a:extLst>
              <a:ext uri="{FF2B5EF4-FFF2-40B4-BE49-F238E27FC236}">
                <a16:creationId xmlns:a16="http://schemas.microsoft.com/office/drawing/2014/main" id="{463F26FA-9C1D-4F8A-AE73-E095DF0D4EF1}"/>
              </a:ext>
            </a:extLst>
          </p:cNvPr>
          <p:cNvSpPr txBox="1"/>
          <p:nvPr/>
        </p:nvSpPr>
        <p:spPr>
          <a:xfrm>
            <a:off x="519437" y="616444"/>
            <a:ext cx="5576562" cy="400110"/>
          </a:xfrm>
          <a:prstGeom prst="rect">
            <a:avLst/>
          </a:prstGeom>
          <a:noFill/>
        </p:spPr>
        <p:txBody>
          <a:bodyPr wrap="square">
            <a:spAutoFit/>
          </a:bodyPr>
          <a:lstStyle/>
          <a:p>
            <a:pPr indent="-220122"/>
            <a:r>
              <a:rPr lang="en-US" sz="2000" dirty="0">
                <a:latin typeface="+mn-lt"/>
              </a:rPr>
              <a:t>– </a:t>
            </a:r>
            <a:r>
              <a:rPr lang="en-US" sz="2000" dirty="0"/>
              <a:t>Trials and POCs</a:t>
            </a:r>
          </a:p>
        </p:txBody>
      </p:sp>
      <p:pic>
        <p:nvPicPr>
          <p:cNvPr id="8" name="Picture 7">
            <a:extLst>
              <a:ext uri="{FF2B5EF4-FFF2-40B4-BE49-F238E27FC236}">
                <a16:creationId xmlns:a16="http://schemas.microsoft.com/office/drawing/2014/main" id="{3AEB5A6F-9C05-465E-82BD-CD8AF5257E6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028534" y="276288"/>
            <a:ext cx="2318915" cy="615882"/>
          </a:xfrm>
          <a:prstGeom prst="rect">
            <a:avLst/>
          </a:prstGeom>
        </p:spPr>
      </p:pic>
      <p:sp>
        <p:nvSpPr>
          <p:cNvPr id="17" name="Text Placeholder 7">
            <a:extLst>
              <a:ext uri="{FF2B5EF4-FFF2-40B4-BE49-F238E27FC236}">
                <a16:creationId xmlns:a16="http://schemas.microsoft.com/office/drawing/2014/main" id="{3C7245CD-B831-4530-961C-E6A2ECD93AF5}"/>
              </a:ext>
            </a:extLst>
          </p:cNvPr>
          <p:cNvSpPr txBox="1">
            <a:spLocks/>
          </p:cNvSpPr>
          <p:nvPr/>
        </p:nvSpPr>
        <p:spPr>
          <a:xfrm>
            <a:off x="1582910" y="5067715"/>
            <a:ext cx="8882743" cy="894365"/>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lnSpc>
                <a:spcPct val="100000"/>
              </a:lnSpc>
              <a:spcBef>
                <a:spcPts val="0"/>
              </a:spcBef>
              <a:spcAft>
                <a:spcPts val="600"/>
              </a:spcAft>
              <a:buClr>
                <a:schemeClr val="tx1"/>
              </a:buClr>
              <a:buNone/>
            </a:pPr>
            <a:r>
              <a:rPr lang="en-US" sz="2000" dirty="0"/>
              <a:t>Start a free Cloud Insights trial or conduct a POC in your customer’s environment!</a:t>
            </a:r>
          </a:p>
        </p:txBody>
      </p:sp>
      <p:grpSp>
        <p:nvGrpSpPr>
          <p:cNvPr id="4" name="Group 3">
            <a:extLst>
              <a:ext uri="{FF2B5EF4-FFF2-40B4-BE49-F238E27FC236}">
                <a16:creationId xmlns:a16="http://schemas.microsoft.com/office/drawing/2014/main" id="{3A72AB3F-90C2-4ACD-95F9-560F111DA74C}"/>
              </a:ext>
            </a:extLst>
          </p:cNvPr>
          <p:cNvGrpSpPr/>
          <p:nvPr/>
        </p:nvGrpSpPr>
        <p:grpSpPr>
          <a:xfrm>
            <a:off x="2251459" y="1343102"/>
            <a:ext cx="7689080" cy="3307094"/>
            <a:chOff x="2255814" y="1246347"/>
            <a:chExt cx="7689080" cy="3307094"/>
          </a:xfrm>
        </p:grpSpPr>
        <p:sp>
          <p:nvSpPr>
            <p:cNvPr id="19" name="Rectangle 18">
              <a:extLst>
                <a:ext uri="{FF2B5EF4-FFF2-40B4-BE49-F238E27FC236}">
                  <a16:creationId xmlns:a16="http://schemas.microsoft.com/office/drawing/2014/main" id="{5903F9A2-7656-41F8-9CDA-D1A597B0EB16}"/>
                </a:ext>
              </a:extLst>
            </p:cNvPr>
            <p:cNvSpPr/>
            <p:nvPr/>
          </p:nvSpPr>
          <p:spPr>
            <a:xfrm>
              <a:off x="3439700" y="1246347"/>
              <a:ext cx="6505194" cy="2947739"/>
            </a:xfrm>
            <a:prstGeom prst="rect">
              <a:avLst/>
            </a:prstGeom>
            <a:solidFill>
              <a:srgbClr val="FCD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Content Placeholder 6" descr="Graphical user interface, application&#10;&#10;Description automatically generated">
              <a:extLst>
                <a:ext uri="{FF2B5EF4-FFF2-40B4-BE49-F238E27FC236}">
                  <a16:creationId xmlns:a16="http://schemas.microsoft.com/office/drawing/2014/main" id="{0C137CB1-9E8D-45B1-9D3E-4E079A51F6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55814" y="1605702"/>
              <a:ext cx="6505194" cy="2947739"/>
            </a:xfrm>
            <a:prstGeom prst="rect">
              <a:avLst/>
            </a:prstGeom>
            <a:ln>
              <a:solidFill>
                <a:schemeClr val="bg1">
                  <a:lumMod val="65000"/>
                </a:schemeClr>
              </a:solidFill>
            </a:ln>
            <a:effectLst>
              <a:outerShdw blurRad="50800" dist="38100" dir="2700000" algn="tl" rotWithShape="0">
                <a:prstClr val="black">
                  <a:alpha val="40000"/>
                </a:prstClr>
              </a:outerShdw>
            </a:effectLst>
          </p:spPr>
        </p:pic>
      </p:grpSp>
      <p:pic>
        <p:nvPicPr>
          <p:cNvPr id="10" name="Picture 9">
            <a:extLst>
              <a:ext uri="{FF2B5EF4-FFF2-40B4-BE49-F238E27FC236}">
                <a16:creationId xmlns:a16="http://schemas.microsoft.com/office/drawing/2014/main" id="{3D538F2A-C077-1841-9181-1B7BF37647D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908376" y="6465493"/>
            <a:ext cx="958062" cy="285503"/>
          </a:xfrm>
          <a:prstGeom prst="rect">
            <a:avLst/>
          </a:prstGeom>
        </p:spPr>
      </p:pic>
      <p:sp>
        <p:nvSpPr>
          <p:cNvPr id="11" name="Oval 10">
            <a:extLst>
              <a:ext uri="{FF2B5EF4-FFF2-40B4-BE49-F238E27FC236}">
                <a16:creationId xmlns:a16="http://schemas.microsoft.com/office/drawing/2014/main" id="{4FADF25A-4D35-454A-AE3F-3B28F519C29F}"/>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1323764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2279250-1A47-4AAA-A423-0812AECFD2A8}"/>
              </a:ext>
            </a:extLst>
          </p:cNvPr>
          <p:cNvSpPr>
            <a:spLocks noGrp="1"/>
          </p:cNvSpPr>
          <p:nvPr>
            <p:ph type="title"/>
          </p:nvPr>
        </p:nvSpPr>
        <p:spPr/>
        <p:txBody>
          <a:bodyPr/>
          <a:lstStyle/>
          <a:p>
            <a:r>
              <a:rPr lang="en-US" dirty="0">
                <a:cs typeface="Arial"/>
              </a:rPr>
              <a:t>Ransomware happens.</a:t>
            </a:r>
            <a:endParaRPr lang="en-US" dirty="0"/>
          </a:p>
        </p:txBody>
      </p:sp>
      <p:sp>
        <p:nvSpPr>
          <p:cNvPr id="6" name="Text Placeholder 5">
            <a:extLst>
              <a:ext uri="{FF2B5EF4-FFF2-40B4-BE49-F238E27FC236}">
                <a16:creationId xmlns:a16="http://schemas.microsoft.com/office/drawing/2014/main" id="{058BB4DE-B817-45B1-AF1C-204AFF8BC56D}"/>
              </a:ext>
            </a:extLst>
          </p:cNvPr>
          <p:cNvSpPr>
            <a:spLocks noGrp="1"/>
          </p:cNvSpPr>
          <p:nvPr>
            <p:ph type="body" idx="1"/>
          </p:nvPr>
        </p:nvSpPr>
        <p:spPr>
          <a:xfrm>
            <a:off x="6529137" y="1473030"/>
            <a:ext cx="4946010" cy="584370"/>
          </a:xfrm>
        </p:spPr>
        <p:txBody>
          <a:bodyPr anchor="t">
            <a:normAutofit/>
          </a:bodyPr>
          <a:lstStyle/>
          <a:p>
            <a:pPr>
              <a:spcAft>
                <a:spcPts val="600"/>
              </a:spcAft>
            </a:pPr>
            <a:r>
              <a:rPr lang="en-US" dirty="0"/>
              <a:t>No one wants to admit it.</a:t>
            </a:r>
          </a:p>
        </p:txBody>
      </p:sp>
      <p:sp>
        <p:nvSpPr>
          <p:cNvPr id="3" name="Slide Number Placeholder 2">
            <a:extLst>
              <a:ext uri="{FF2B5EF4-FFF2-40B4-BE49-F238E27FC236}">
                <a16:creationId xmlns:a16="http://schemas.microsoft.com/office/drawing/2014/main" id="{BB5B3E96-1DAB-404C-A05E-24D8F9C87FFF}"/>
              </a:ext>
            </a:extLst>
          </p:cNvPr>
          <p:cNvSpPr>
            <a:spLocks noGrp="1"/>
          </p:cNvSpPr>
          <p:nvPr>
            <p:ph type="sldNum" sz="quarter" idx="4294967295"/>
          </p:nvPr>
        </p:nvSpPr>
        <p:spPr>
          <a:xfrm>
            <a:off x="0" y="6546850"/>
            <a:ext cx="403225" cy="119063"/>
          </a:xfrm>
        </p:spPr>
        <p:txBody>
          <a:bodyPr wrap="square" anchor="ctr">
            <a:normAutofit fontScale="25000" lnSpcReduction="20000"/>
          </a:bodyPr>
          <a:lstStyle/>
          <a:p>
            <a:pPr>
              <a:lnSpc>
                <a:spcPct val="90000"/>
              </a:lnSpc>
              <a:spcAft>
                <a:spcPts val="600"/>
              </a:spcAft>
            </a:pPr>
            <a:fld id="{B071A5F3-A4FF-4CEE-8215-C08835B585C1}" type="slidenum">
              <a:rPr lang="en-US" smtClean="0"/>
              <a:pPr>
                <a:lnSpc>
                  <a:spcPct val="90000"/>
                </a:lnSpc>
                <a:spcAft>
                  <a:spcPts val="600"/>
                </a:spcAft>
              </a:pPr>
              <a:t>6</a:t>
            </a:fld>
            <a:endParaRPr lang="en-US"/>
          </a:p>
        </p:txBody>
      </p:sp>
      <p:sp>
        <p:nvSpPr>
          <p:cNvPr id="9" name="TextBox 8">
            <a:extLst>
              <a:ext uri="{FF2B5EF4-FFF2-40B4-BE49-F238E27FC236}">
                <a16:creationId xmlns:a16="http://schemas.microsoft.com/office/drawing/2014/main" id="{71EB7012-3BFD-854D-A6EB-9AB5DAF202EC}"/>
              </a:ext>
            </a:extLst>
          </p:cNvPr>
          <p:cNvSpPr txBox="1"/>
          <p:nvPr/>
        </p:nvSpPr>
        <p:spPr>
          <a:xfrm>
            <a:off x="487683" y="4900219"/>
            <a:ext cx="5011838" cy="1212159"/>
          </a:xfrm>
          <a:prstGeom prst="rect">
            <a:avLst/>
          </a:prstGeom>
          <a:noFill/>
        </p:spPr>
        <p:txBody>
          <a:bodyPr wrap="none" rtlCol="0">
            <a:noAutofit/>
          </a:bodyPr>
          <a:lstStyle/>
          <a:p>
            <a:pPr algn="l"/>
            <a:r>
              <a:rPr lang="en-US" sz="1100" b="1" dirty="0">
                <a:solidFill>
                  <a:schemeClr val="tx1">
                    <a:lumMod val="50000"/>
                    <a:lumOff val="50000"/>
                  </a:schemeClr>
                </a:solidFill>
              </a:rPr>
              <a:t>Note</a:t>
            </a:r>
            <a:r>
              <a:rPr lang="en-US" sz="1100" dirty="0">
                <a:solidFill>
                  <a:schemeClr val="tx1">
                    <a:lumMod val="50000"/>
                    <a:lumOff val="50000"/>
                  </a:schemeClr>
                </a:solidFill>
              </a:rPr>
              <a:t>: This is an actual quote from a NetApp customer. However, details have not </a:t>
            </a:r>
          </a:p>
          <a:p>
            <a:pPr algn="l"/>
            <a:r>
              <a:rPr lang="en-US" sz="1100" dirty="0">
                <a:solidFill>
                  <a:schemeClr val="tx1">
                    <a:lumMod val="50000"/>
                    <a:lumOff val="50000"/>
                  </a:schemeClr>
                </a:solidFill>
              </a:rPr>
              <a:t>been included to protect the customer’s anonymity.</a:t>
            </a:r>
          </a:p>
        </p:txBody>
      </p:sp>
      <p:sp>
        <p:nvSpPr>
          <p:cNvPr id="12" name="Content Placeholder 6">
            <a:extLst>
              <a:ext uri="{FF2B5EF4-FFF2-40B4-BE49-F238E27FC236}">
                <a16:creationId xmlns:a16="http://schemas.microsoft.com/office/drawing/2014/main" id="{5D020923-E761-F541-AA16-A821FBF82F43}"/>
              </a:ext>
            </a:extLst>
          </p:cNvPr>
          <p:cNvSpPr txBox="1">
            <a:spLocks/>
          </p:cNvSpPr>
          <p:nvPr/>
        </p:nvSpPr>
        <p:spPr>
          <a:xfrm>
            <a:off x="374904" y="1783080"/>
            <a:ext cx="5632704" cy="2707277"/>
          </a:xfrm>
          <a:prstGeom prst="rect">
            <a:avLst/>
          </a:prstGeom>
        </p:spPr>
        <p:txBody>
          <a:bodyPr wrap="square">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800"/>
              </a:spcAft>
              <a:buFont typeface="Arial" panose="020B0604020202020204" pitchFamily="34" charset="0"/>
              <a:buNone/>
            </a:pPr>
            <a:r>
              <a:rPr lang="en-GB" sz="3200" dirty="0"/>
              <a:t>“Our company had a widespread ransomware attack, </a:t>
            </a:r>
            <a:r>
              <a:rPr lang="en-GB" sz="3200" dirty="0">
                <a:solidFill>
                  <a:schemeClr val="accent1"/>
                </a:solidFill>
              </a:rPr>
              <a:t>NetApp Cloud Insights alone stopped it for us </a:t>
            </a:r>
            <a:r>
              <a:rPr lang="en-GB" sz="3200" dirty="0"/>
              <a:t>and kept us out of the press.” </a:t>
            </a:r>
          </a:p>
          <a:p>
            <a:pPr marL="0" indent="0">
              <a:spcBef>
                <a:spcPts val="0"/>
              </a:spcBef>
              <a:spcAft>
                <a:spcPts val="800"/>
              </a:spcAft>
              <a:buFont typeface="Arial" panose="020B0604020202020204" pitchFamily="34" charset="0"/>
              <a:buNone/>
            </a:pPr>
            <a:r>
              <a:rPr lang="en-GB" sz="2400" dirty="0"/>
              <a:t>– CISO, Consumer Company</a:t>
            </a:r>
            <a:r>
              <a:rPr lang="en-US" sz="2400" dirty="0"/>
              <a:t> </a:t>
            </a:r>
          </a:p>
        </p:txBody>
      </p:sp>
      <p:pic>
        <p:nvPicPr>
          <p:cNvPr id="13" name="Picture 2">
            <a:extLst>
              <a:ext uri="{FF2B5EF4-FFF2-40B4-BE49-F238E27FC236}">
                <a16:creationId xmlns:a16="http://schemas.microsoft.com/office/drawing/2014/main" id="{61B250D4-837A-7A43-9607-E840636D8316}"/>
              </a:ext>
            </a:extLst>
          </p:cNvPr>
          <p:cNvPicPr>
            <a:picLocks noChangeAspect="1" noChangeArrowheads="1"/>
          </p:cNvPicPr>
          <p:nvPr/>
        </p:nvPicPr>
        <p:blipFill>
          <a:blip r:embed="rId3"/>
          <a:srcRect/>
          <a:stretch/>
        </p:blipFill>
        <p:spPr bwMode="auto">
          <a:xfrm>
            <a:off x="7017100" y="2061148"/>
            <a:ext cx="4300473" cy="418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998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9" descr="A picture containing table&#10;&#10;Description automatically generated">
            <a:extLst>
              <a:ext uri="{FF2B5EF4-FFF2-40B4-BE49-F238E27FC236}">
                <a16:creationId xmlns:a16="http://schemas.microsoft.com/office/drawing/2014/main" id="{BCD7F7E0-A68F-49DB-A9EC-57CC534B33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67769" y="2178757"/>
            <a:ext cx="4921530" cy="2500486"/>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6" name="Title 1">
            <a:extLst>
              <a:ext uri="{FF2B5EF4-FFF2-40B4-BE49-F238E27FC236}">
                <a16:creationId xmlns:a16="http://schemas.microsoft.com/office/drawing/2014/main" id="{C53D2EC4-9DFF-4358-8BD3-78E0CFA2330B}"/>
              </a:ext>
            </a:extLst>
          </p:cNvPr>
          <p:cNvSpPr txBox="1">
            <a:spLocks/>
          </p:cNvSpPr>
          <p:nvPr/>
        </p:nvSpPr>
        <p:spPr>
          <a:xfrm>
            <a:off x="360947" y="190125"/>
            <a:ext cx="8667587"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Security</a:t>
            </a:r>
            <a:endParaRPr lang="en-GB" sz="9600" b="1" dirty="0">
              <a:latin typeface="+mn-lt"/>
            </a:endParaRPr>
          </a:p>
        </p:txBody>
      </p:sp>
      <p:sp>
        <p:nvSpPr>
          <p:cNvPr id="7" name="TextBox 6">
            <a:extLst>
              <a:ext uri="{FF2B5EF4-FFF2-40B4-BE49-F238E27FC236}">
                <a16:creationId xmlns:a16="http://schemas.microsoft.com/office/drawing/2014/main" id="{463F26FA-9C1D-4F8A-AE73-E095DF0D4EF1}"/>
              </a:ext>
            </a:extLst>
          </p:cNvPr>
          <p:cNvSpPr txBox="1"/>
          <p:nvPr/>
        </p:nvSpPr>
        <p:spPr>
          <a:xfrm>
            <a:off x="519437" y="779273"/>
            <a:ext cx="6319514" cy="400110"/>
          </a:xfrm>
          <a:prstGeom prst="rect">
            <a:avLst/>
          </a:prstGeom>
          <a:noFill/>
        </p:spPr>
        <p:txBody>
          <a:bodyPr wrap="square">
            <a:spAutoFit/>
          </a:bodyPr>
          <a:lstStyle/>
          <a:p>
            <a:pPr indent="-220122"/>
            <a:r>
              <a:rPr lang="en-US" sz="2000" dirty="0">
                <a:latin typeface="+mn-lt"/>
              </a:rPr>
              <a:t>– </a:t>
            </a:r>
            <a:r>
              <a:rPr lang="en-US" sz="2000" dirty="0"/>
              <a:t>Cloud Secure: A feature of Cloud Insights</a:t>
            </a:r>
          </a:p>
        </p:txBody>
      </p:sp>
      <p:pic>
        <p:nvPicPr>
          <p:cNvPr id="8" name="Picture 7">
            <a:extLst>
              <a:ext uri="{FF2B5EF4-FFF2-40B4-BE49-F238E27FC236}">
                <a16:creationId xmlns:a16="http://schemas.microsoft.com/office/drawing/2014/main" id="{3AEB5A6F-9C05-465E-82BD-CD8AF5257E6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028534" y="276288"/>
            <a:ext cx="2318915" cy="615882"/>
          </a:xfrm>
          <a:prstGeom prst="rect">
            <a:avLst/>
          </a:prstGeom>
        </p:spPr>
      </p:pic>
      <p:sp>
        <p:nvSpPr>
          <p:cNvPr id="9" name="Content Placeholder 3">
            <a:extLst>
              <a:ext uri="{FF2B5EF4-FFF2-40B4-BE49-F238E27FC236}">
                <a16:creationId xmlns:a16="http://schemas.microsoft.com/office/drawing/2014/main" id="{F7F834A8-DF69-4C6D-8ACE-582BBAA8030C}"/>
              </a:ext>
            </a:extLst>
          </p:cNvPr>
          <p:cNvSpPr txBox="1">
            <a:spLocks/>
          </p:cNvSpPr>
          <p:nvPr/>
        </p:nvSpPr>
        <p:spPr>
          <a:xfrm>
            <a:off x="487682" y="1303433"/>
            <a:ext cx="5608317" cy="50011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en-US" sz="2000" b="1" dirty="0"/>
              <a:t>Detect anomalies &amp; identify potential attacks</a:t>
            </a:r>
          </a:p>
          <a:p>
            <a:pPr lvl="1">
              <a:lnSpc>
                <a:spcPct val="100000"/>
              </a:lnSpc>
              <a:spcBef>
                <a:spcPts val="1200"/>
              </a:spcBef>
              <a:spcAft>
                <a:spcPts val="600"/>
              </a:spcAft>
              <a:buClr>
                <a:srgbClr val="FCD0B8"/>
              </a:buClr>
              <a:buFont typeface="Wingdings" panose="05000000000000000000" pitchFamily="2" charset="2"/>
              <a:buChar char="§"/>
            </a:pPr>
            <a:r>
              <a:rPr lang="en-US" sz="1800" dirty="0"/>
              <a:t>Advanced machine learning algorithms uncover unusual data activity and detect a potential attack</a:t>
            </a:r>
          </a:p>
          <a:p>
            <a:pPr>
              <a:buFont typeface="Wingdings" panose="05000000000000000000" pitchFamily="2" charset="2"/>
              <a:buChar char="§"/>
            </a:pPr>
            <a:r>
              <a:rPr lang="en-US" sz="2000" b="1" dirty="0"/>
              <a:t>Monitor User Activity</a:t>
            </a:r>
          </a:p>
          <a:p>
            <a:pPr lvl="1">
              <a:spcBef>
                <a:spcPts val="1200"/>
              </a:spcBef>
              <a:spcAft>
                <a:spcPts val="600"/>
              </a:spcAft>
              <a:buClr>
                <a:srgbClr val="FCD0B8"/>
              </a:buClr>
              <a:buFont typeface="Wingdings" panose="05000000000000000000" pitchFamily="2" charset="2"/>
              <a:buChar char="§"/>
            </a:pPr>
            <a:r>
              <a:rPr lang="en-US" sz="1800" dirty="0"/>
              <a:t>All user activity across on-premises and hybrid cloud environments is captured and analyzed</a:t>
            </a:r>
          </a:p>
          <a:p>
            <a:pPr>
              <a:buFont typeface="Wingdings" panose="05000000000000000000" pitchFamily="2" charset="2"/>
              <a:buChar char="§"/>
            </a:pPr>
            <a:r>
              <a:rPr lang="en-US" sz="2000" b="1" dirty="0"/>
              <a:t>Automated Response Policies</a:t>
            </a:r>
          </a:p>
          <a:p>
            <a:pPr lvl="1">
              <a:spcBef>
                <a:spcPts val="1200"/>
              </a:spcBef>
              <a:spcAft>
                <a:spcPts val="600"/>
              </a:spcAft>
              <a:buClr>
                <a:srgbClr val="FCD0B8"/>
              </a:buClr>
              <a:buFont typeface="Wingdings" panose="05000000000000000000" pitchFamily="2" charset="2"/>
              <a:buChar char="§"/>
            </a:pPr>
            <a:r>
              <a:rPr lang="en-US" sz="1800" dirty="0"/>
              <a:t>Alerting and automatic data snapshot response make sure you are notified, data is backed-up and you can recover quickly</a:t>
            </a:r>
          </a:p>
          <a:p>
            <a:pPr>
              <a:buFont typeface="Wingdings" panose="05000000000000000000" pitchFamily="2" charset="2"/>
              <a:buChar char="§"/>
            </a:pPr>
            <a:r>
              <a:rPr lang="en-US" sz="2000" b="1" dirty="0"/>
              <a:t>Forensics and User Audit Reporting</a:t>
            </a:r>
          </a:p>
          <a:p>
            <a:pPr lvl="1">
              <a:spcBef>
                <a:spcPts val="1200"/>
              </a:spcBef>
              <a:spcAft>
                <a:spcPts val="600"/>
              </a:spcAft>
              <a:buClr>
                <a:srgbClr val="FCD0B8"/>
              </a:buClr>
              <a:buFont typeface="Wingdings" panose="05000000000000000000" pitchFamily="2" charset="2"/>
              <a:buChar char="§"/>
            </a:pPr>
            <a:r>
              <a:rPr lang="en-US" sz="1800" dirty="0"/>
              <a:t>Graphical interface for activity data analysis, data breach investigations and User Data Access Audit reporting generating</a:t>
            </a:r>
          </a:p>
        </p:txBody>
      </p:sp>
      <p:pic>
        <p:nvPicPr>
          <p:cNvPr id="11" name="Picture 10">
            <a:extLst>
              <a:ext uri="{FF2B5EF4-FFF2-40B4-BE49-F238E27FC236}">
                <a16:creationId xmlns:a16="http://schemas.microsoft.com/office/drawing/2014/main" id="{63B55936-DF6D-874D-B134-E6EB4E317CF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614946" y="6465493"/>
            <a:ext cx="958062" cy="285503"/>
          </a:xfrm>
          <a:prstGeom prst="rect">
            <a:avLst/>
          </a:prstGeom>
        </p:spPr>
      </p:pic>
      <p:sp>
        <p:nvSpPr>
          <p:cNvPr id="12" name="Oval 11">
            <a:extLst>
              <a:ext uri="{FF2B5EF4-FFF2-40B4-BE49-F238E27FC236}">
                <a16:creationId xmlns:a16="http://schemas.microsoft.com/office/drawing/2014/main" id="{ACD72E10-963A-7548-B2BF-0C680B787D63}"/>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734082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840963E-B5D1-49AA-8313-3AB286CC69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67769" y="1163440"/>
            <a:ext cx="4921530" cy="4393074"/>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6" name="Title 1">
            <a:extLst>
              <a:ext uri="{FF2B5EF4-FFF2-40B4-BE49-F238E27FC236}">
                <a16:creationId xmlns:a16="http://schemas.microsoft.com/office/drawing/2014/main" id="{F4BA35FC-D856-41DE-9316-BD238E42BF75}"/>
              </a:ext>
            </a:extLst>
          </p:cNvPr>
          <p:cNvSpPr txBox="1">
            <a:spLocks/>
          </p:cNvSpPr>
          <p:nvPr/>
        </p:nvSpPr>
        <p:spPr>
          <a:xfrm>
            <a:off x="360947" y="314176"/>
            <a:ext cx="8667587" cy="726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n-lt"/>
              </a:rPr>
              <a:t>Security</a:t>
            </a:r>
            <a:endParaRPr lang="en-GB" sz="9600" b="1" dirty="0">
              <a:latin typeface="+mn-lt"/>
            </a:endParaRPr>
          </a:p>
        </p:txBody>
      </p:sp>
      <p:sp>
        <p:nvSpPr>
          <p:cNvPr id="7" name="TextBox 6">
            <a:extLst>
              <a:ext uri="{FF2B5EF4-FFF2-40B4-BE49-F238E27FC236}">
                <a16:creationId xmlns:a16="http://schemas.microsoft.com/office/drawing/2014/main" id="{29626E0B-83AE-4A63-883D-9C2356B5801C}"/>
              </a:ext>
            </a:extLst>
          </p:cNvPr>
          <p:cNvSpPr txBox="1"/>
          <p:nvPr/>
        </p:nvSpPr>
        <p:spPr>
          <a:xfrm>
            <a:off x="519437" y="903324"/>
            <a:ext cx="5817195" cy="400110"/>
          </a:xfrm>
          <a:prstGeom prst="rect">
            <a:avLst/>
          </a:prstGeom>
          <a:noFill/>
        </p:spPr>
        <p:txBody>
          <a:bodyPr wrap="square">
            <a:spAutoFit/>
          </a:bodyPr>
          <a:lstStyle/>
          <a:p>
            <a:pPr indent="-220122"/>
            <a:r>
              <a:rPr lang="en-US" sz="2000" dirty="0">
                <a:latin typeface="+mn-lt"/>
              </a:rPr>
              <a:t>– </a:t>
            </a:r>
            <a:r>
              <a:rPr lang="en-US" sz="2000" dirty="0"/>
              <a:t>Cloud Secure: Intelligent Threat and Impact Analysis</a:t>
            </a:r>
          </a:p>
        </p:txBody>
      </p:sp>
      <p:pic>
        <p:nvPicPr>
          <p:cNvPr id="8" name="Picture 7">
            <a:extLst>
              <a:ext uri="{FF2B5EF4-FFF2-40B4-BE49-F238E27FC236}">
                <a16:creationId xmlns:a16="http://schemas.microsoft.com/office/drawing/2014/main" id="{D0827B97-0E9A-4AF4-A5AE-B936F89EB9A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028534" y="276288"/>
            <a:ext cx="2318915" cy="615882"/>
          </a:xfrm>
          <a:prstGeom prst="rect">
            <a:avLst/>
          </a:prstGeom>
        </p:spPr>
      </p:pic>
      <p:sp>
        <p:nvSpPr>
          <p:cNvPr id="9" name="Content Placeholder 3">
            <a:extLst>
              <a:ext uri="{FF2B5EF4-FFF2-40B4-BE49-F238E27FC236}">
                <a16:creationId xmlns:a16="http://schemas.microsoft.com/office/drawing/2014/main" id="{0259DB61-BD0D-4980-AF0B-97B0DE82B95D}"/>
              </a:ext>
            </a:extLst>
          </p:cNvPr>
          <p:cNvSpPr txBox="1">
            <a:spLocks/>
          </p:cNvSpPr>
          <p:nvPr/>
        </p:nvSpPr>
        <p:spPr>
          <a:xfrm>
            <a:off x="487682" y="1629982"/>
            <a:ext cx="5608317" cy="44210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en-US" sz="2000" b="1" dirty="0"/>
              <a:t>Identify</a:t>
            </a:r>
          </a:p>
          <a:p>
            <a:pPr lvl="1">
              <a:spcBef>
                <a:spcPts val="1200"/>
              </a:spcBef>
              <a:spcAft>
                <a:spcPts val="600"/>
              </a:spcAft>
              <a:buClr>
                <a:srgbClr val="D6ECE1"/>
              </a:buClr>
              <a:buSzPct val="100000"/>
              <a:buFont typeface="Wingdings" panose="05000000000000000000" pitchFamily="2" charset="2"/>
              <a:buChar char="§"/>
            </a:pPr>
            <a:r>
              <a:rPr lang="en-US" sz="2000" dirty="0"/>
              <a:t>What (risk): Potential Attack</a:t>
            </a:r>
          </a:p>
          <a:p>
            <a:pPr lvl="1">
              <a:spcAft>
                <a:spcPts val="600"/>
              </a:spcAft>
              <a:buClr>
                <a:srgbClr val="D6ECE1"/>
              </a:buClr>
              <a:buSzPct val="100000"/>
              <a:buFont typeface="Wingdings" panose="05000000000000000000" pitchFamily="2" charset="2"/>
              <a:buChar char="§"/>
            </a:pPr>
            <a:r>
              <a:rPr lang="en-US" sz="2000" dirty="0"/>
              <a:t>Who: User and Source IP</a:t>
            </a:r>
          </a:p>
          <a:p>
            <a:pPr lvl="1">
              <a:spcAft>
                <a:spcPts val="600"/>
              </a:spcAft>
              <a:buClr>
                <a:srgbClr val="D6ECE1"/>
              </a:buClr>
              <a:buSzPct val="100000"/>
              <a:buFont typeface="Wingdings" panose="05000000000000000000" pitchFamily="2" charset="2"/>
              <a:buChar char="§"/>
            </a:pPr>
            <a:r>
              <a:rPr lang="en-US" sz="2000" dirty="0"/>
              <a:t>When: Real time detection</a:t>
            </a:r>
          </a:p>
          <a:p>
            <a:pPr lvl="1">
              <a:spcAft>
                <a:spcPts val="600"/>
              </a:spcAft>
              <a:buClr>
                <a:srgbClr val="D6ECE1"/>
              </a:buClr>
              <a:buSzPct val="100000"/>
              <a:buFont typeface="Wingdings" panose="05000000000000000000" pitchFamily="2" charset="2"/>
              <a:buChar char="§"/>
            </a:pPr>
            <a:r>
              <a:rPr lang="en-US" sz="2000" dirty="0"/>
              <a:t>Impact: Affected volumes and files</a:t>
            </a:r>
          </a:p>
          <a:p>
            <a:pPr>
              <a:buFont typeface="Wingdings" panose="05000000000000000000" pitchFamily="2" charset="2"/>
              <a:buChar char="§"/>
            </a:pPr>
            <a:r>
              <a:rPr lang="en-US" sz="2000" b="1" dirty="0"/>
              <a:t>Rich graphical interface for analysis</a:t>
            </a:r>
          </a:p>
          <a:p>
            <a:pPr lvl="1">
              <a:spcBef>
                <a:spcPts val="1200"/>
              </a:spcBef>
              <a:spcAft>
                <a:spcPts val="600"/>
              </a:spcAft>
              <a:buClr>
                <a:srgbClr val="D6ECE1"/>
              </a:buClr>
              <a:buFont typeface="Wingdings" panose="05000000000000000000" pitchFamily="2" charset="2"/>
              <a:buChar char="§"/>
            </a:pPr>
            <a:r>
              <a:rPr lang="en-US" sz="2000" dirty="0"/>
              <a:t>View user profile and activity information</a:t>
            </a:r>
          </a:p>
          <a:p>
            <a:pPr lvl="1">
              <a:spcAft>
                <a:spcPts val="600"/>
              </a:spcAft>
              <a:buClr>
                <a:srgbClr val="D6ECE1"/>
              </a:buClr>
              <a:buFont typeface="Wingdings" panose="05000000000000000000" pitchFamily="2" charset="2"/>
              <a:buChar char="§"/>
            </a:pPr>
            <a:r>
              <a:rPr lang="en-US" sz="2000" dirty="0"/>
              <a:t>Compare user activity during alert and with historical information</a:t>
            </a:r>
          </a:p>
        </p:txBody>
      </p:sp>
      <p:cxnSp>
        <p:nvCxnSpPr>
          <p:cNvPr id="14" name="Straight Arrow Connector 13">
            <a:extLst>
              <a:ext uri="{FF2B5EF4-FFF2-40B4-BE49-F238E27FC236}">
                <a16:creationId xmlns:a16="http://schemas.microsoft.com/office/drawing/2014/main" id="{F1360E10-AC1A-43DD-BF10-DB75A4D05D7C}"/>
              </a:ext>
            </a:extLst>
          </p:cNvPr>
          <p:cNvCxnSpPr>
            <a:cxnSpLocks/>
            <a:stCxn id="16" idx="1"/>
          </p:cNvCxnSpPr>
          <p:nvPr/>
        </p:nvCxnSpPr>
        <p:spPr>
          <a:xfrm flipH="1" flipV="1">
            <a:off x="7970293" y="3671248"/>
            <a:ext cx="558334" cy="2339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15" name="Group 14">
            <a:extLst>
              <a:ext uri="{FF2B5EF4-FFF2-40B4-BE49-F238E27FC236}">
                <a16:creationId xmlns:a16="http://schemas.microsoft.com/office/drawing/2014/main" id="{785DF373-8539-40CE-A01B-B3E9C121628C}"/>
              </a:ext>
            </a:extLst>
          </p:cNvPr>
          <p:cNvGrpSpPr/>
          <p:nvPr/>
        </p:nvGrpSpPr>
        <p:grpSpPr>
          <a:xfrm>
            <a:off x="8528627" y="5814865"/>
            <a:ext cx="2739866" cy="392276"/>
            <a:chOff x="9354036" y="2877166"/>
            <a:chExt cx="2739866" cy="392276"/>
          </a:xfrm>
        </p:grpSpPr>
        <p:sp>
          <p:nvSpPr>
            <p:cNvPr id="16" name="Rectangle 15">
              <a:extLst>
                <a:ext uri="{FF2B5EF4-FFF2-40B4-BE49-F238E27FC236}">
                  <a16:creationId xmlns:a16="http://schemas.microsoft.com/office/drawing/2014/main" id="{6513E2BB-4CE6-409F-99E9-79ABA0FEDF2B}"/>
                </a:ext>
              </a:extLst>
            </p:cNvPr>
            <p:cNvSpPr/>
            <p:nvPr/>
          </p:nvSpPr>
          <p:spPr>
            <a:xfrm>
              <a:off x="9354036" y="2877166"/>
              <a:ext cx="2739866" cy="39227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25B9C1EB-7388-41F8-B1CE-D6E27E6747C1}"/>
                </a:ext>
              </a:extLst>
            </p:cNvPr>
            <p:cNvSpPr txBox="1"/>
            <p:nvPr/>
          </p:nvSpPr>
          <p:spPr>
            <a:xfrm>
              <a:off x="9454544" y="2900110"/>
              <a:ext cx="2538850" cy="369332"/>
            </a:xfrm>
            <a:prstGeom prst="rect">
              <a:avLst/>
            </a:prstGeom>
            <a:noFill/>
          </p:spPr>
          <p:txBody>
            <a:bodyPr wrap="square">
              <a:spAutoFit/>
            </a:bodyPr>
            <a:lstStyle/>
            <a:p>
              <a:pPr algn="ctr"/>
              <a:r>
                <a:rPr lang="en-US" sz="1800" dirty="0">
                  <a:solidFill>
                    <a:sysClr val="windowText" lastClr="000000"/>
                  </a:solidFill>
                </a:rPr>
                <a:t>Abnormal user activity</a:t>
              </a:r>
            </a:p>
          </p:txBody>
        </p:sp>
      </p:grpSp>
      <p:pic>
        <p:nvPicPr>
          <p:cNvPr id="19" name="Picture 18">
            <a:extLst>
              <a:ext uri="{FF2B5EF4-FFF2-40B4-BE49-F238E27FC236}">
                <a16:creationId xmlns:a16="http://schemas.microsoft.com/office/drawing/2014/main" id="{58D42D57-F5E3-4340-884E-7595C873EE1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531237" y="6465493"/>
            <a:ext cx="958062" cy="285503"/>
          </a:xfrm>
          <a:prstGeom prst="rect">
            <a:avLst/>
          </a:prstGeom>
        </p:spPr>
      </p:pic>
      <p:sp>
        <p:nvSpPr>
          <p:cNvPr id="20" name="Oval 19">
            <a:extLst>
              <a:ext uri="{FF2B5EF4-FFF2-40B4-BE49-F238E27FC236}">
                <a16:creationId xmlns:a16="http://schemas.microsoft.com/office/drawing/2014/main" id="{26FACAF5-C174-5344-A74E-3A278AB34B70}"/>
              </a:ext>
            </a:extLst>
          </p:cNvPr>
          <p:cNvSpPr/>
          <p:nvPr/>
        </p:nvSpPr>
        <p:spPr>
          <a:xfrm>
            <a:off x="11962701" y="6627854"/>
            <a:ext cx="155196" cy="155196"/>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P</a:t>
            </a:r>
          </a:p>
        </p:txBody>
      </p:sp>
    </p:spTree>
    <p:extLst>
      <p:ext uri="{BB962C8B-B14F-4D97-AF65-F5344CB8AC3E}">
        <p14:creationId xmlns:p14="http://schemas.microsoft.com/office/powerpoint/2010/main" val="1220982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10885B74-BF7D-435D-9D82-63A6F26E070E}"/>
              </a:ext>
            </a:extLst>
          </p:cNvPr>
          <p:cNvPicPr>
            <a:picLocks noGrp="1" noChangeAspect="1" noChangeArrowheads="1"/>
          </p:cNvPicPr>
          <p:nvPr>
            <p:ph sz="quarter" idx="15"/>
          </p:nvPr>
        </p:nvPicPr>
        <p:blipFill rotWithShape="1">
          <a:blip r:embed="rId3"/>
          <a:srcRect t="-2415" b="102"/>
          <a:stretch/>
        </p:blipFill>
        <p:spPr bwMode="auto">
          <a:xfrm>
            <a:off x="6697659" y="1232160"/>
            <a:ext cx="4600581" cy="4206875"/>
          </a:xfr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ontent Placeholder 2">
            <a:extLst>
              <a:ext uri="{FF2B5EF4-FFF2-40B4-BE49-F238E27FC236}">
                <a16:creationId xmlns:a16="http://schemas.microsoft.com/office/drawing/2014/main" id="{3C3EF26E-3715-4FF2-8D95-71D0E1DECFB4}"/>
              </a:ext>
            </a:extLst>
          </p:cNvPr>
          <p:cNvSpPr>
            <a:spLocks noGrp="1"/>
          </p:cNvSpPr>
          <p:nvPr>
            <p:ph sz="quarter" idx="14"/>
          </p:nvPr>
        </p:nvSpPr>
        <p:spPr>
          <a:xfrm>
            <a:off x="374650" y="1232160"/>
            <a:ext cx="5632450" cy="4206875"/>
          </a:xfrm>
        </p:spPr>
        <p:txBody>
          <a:bodyPr vert="horz" wrap="square" lIns="91521" tIns="45720" rIns="91440" bIns="45720" rtlCol="0" anchor="t">
            <a:noAutofit/>
          </a:bodyPr>
          <a:lstStyle/>
          <a:p>
            <a:endParaRPr lang="en-GB" sz="1000" dirty="0"/>
          </a:p>
          <a:p>
            <a:r>
              <a:rPr lang="en-GB" sz="2400" dirty="0"/>
              <a:t>Detect ransomware attacks before it’s too late.  </a:t>
            </a:r>
            <a:endParaRPr lang="en-US" sz="2400" dirty="0"/>
          </a:p>
          <a:p>
            <a:r>
              <a:rPr lang="en-US" sz="2400" dirty="0"/>
              <a:t>Minimize the impact of an attack with automatic Snapshot data recovery point.</a:t>
            </a:r>
            <a:endParaRPr lang="en-US" sz="2400" dirty="0">
              <a:cs typeface="Arial"/>
            </a:endParaRPr>
          </a:p>
          <a:p>
            <a:r>
              <a:rPr lang="en-US" sz="2400" dirty="0"/>
              <a:t>Gain visibility into malicious user activity and identify potential policy risks.</a:t>
            </a:r>
            <a:endParaRPr lang="en-US" sz="2400" dirty="0">
              <a:cs typeface="Arial"/>
            </a:endParaRPr>
          </a:p>
          <a:p>
            <a:r>
              <a:rPr lang="en-US" sz="2400" dirty="0"/>
              <a:t>Easily satisfy audit reporting requirements, saving time and money.</a:t>
            </a:r>
            <a:endParaRPr lang="en-US" sz="2400" dirty="0">
              <a:cs typeface="Arial"/>
            </a:endParaRPr>
          </a:p>
          <a:p>
            <a:r>
              <a:rPr lang="en-US" sz="2400" dirty="0"/>
              <a:t>Simple SaaS solution, rapid time to value, no upgrades, scalable from single departments to global enterprises.</a:t>
            </a:r>
            <a:endParaRPr lang="en-US" sz="2400" dirty="0">
              <a:cs typeface="Arial"/>
            </a:endParaRPr>
          </a:p>
        </p:txBody>
      </p:sp>
      <p:sp>
        <p:nvSpPr>
          <p:cNvPr id="7" name="Text Placeholder 6">
            <a:extLst>
              <a:ext uri="{FF2B5EF4-FFF2-40B4-BE49-F238E27FC236}">
                <a16:creationId xmlns:a16="http://schemas.microsoft.com/office/drawing/2014/main" id="{66C41942-B950-8541-AB52-0ED587CCCAAD}"/>
              </a:ext>
            </a:extLst>
          </p:cNvPr>
          <p:cNvSpPr>
            <a:spLocks noGrp="1"/>
          </p:cNvSpPr>
          <p:nvPr>
            <p:ph type="body" idx="10"/>
          </p:nvPr>
        </p:nvSpPr>
        <p:spPr>
          <a:xfrm>
            <a:off x="374904" y="816432"/>
            <a:ext cx="11439144" cy="630936"/>
          </a:xfrm>
        </p:spPr>
        <p:txBody>
          <a:bodyPr/>
          <a:lstStyle/>
          <a:p>
            <a:r>
              <a:rPr lang="en-US"/>
              <a:t>User anomaly and threat detection</a:t>
            </a:r>
          </a:p>
        </p:txBody>
      </p:sp>
      <p:sp>
        <p:nvSpPr>
          <p:cNvPr id="6" name="Title 5">
            <a:extLst>
              <a:ext uri="{FF2B5EF4-FFF2-40B4-BE49-F238E27FC236}">
                <a16:creationId xmlns:a16="http://schemas.microsoft.com/office/drawing/2014/main" id="{F599247D-9EB3-384B-B0AD-8C505FB0B742}"/>
              </a:ext>
            </a:extLst>
          </p:cNvPr>
          <p:cNvSpPr>
            <a:spLocks noGrp="1"/>
          </p:cNvSpPr>
          <p:nvPr>
            <p:ph type="title"/>
          </p:nvPr>
        </p:nvSpPr>
        <p:spPr>
          <a:xfrm>
            <a:off x="374904" y="527736"/>
            <a:ext cx="11439144" cy="329184"/>
          </a:xfrm>
        </p:spPr>
        <p:txBody>
          <a:bodyPr/>
          <a:lstStyle/>
          <a:p>
            <a:r>
              <a:rPr lang="en-US"/>
              <a:t>Secure your data – Cloud Insights and Cloud Secure</a:t>
            </a:r>
          </a:p>
        </p:txBody>
      </p:sp>
      <p:sp>
        <p:nvSpPr>
          <p:cNvPr id="20" name="TextBox 19">
            <a:extLst>
              <a:ext uri="{FF2B5EF4-FFF2-40B4-BE49-F238E27FC236}">
                <a16:creationId xmlns:a16="http://schemas.microsoft.com/office/drawing/2014/main" id="{92EB3538-13DC-4BF5-847C-16B663C4057E}"/>
              </a:ext>
            </a:extLst>
          </p:cNvPr>
          <p:cNvSpPr txBox="1"/>
          <p:nvPr/>
        </p:nvSpPr>
        <p:spPr>
          <a:xfrm>
            <a:off x="601370" y="5666398"/>
            <a:ext cx="6738435" cy="868699"/>
          </a:xfrm>
          <a:prstGeom prst="rect">
            <a:avLst/>
          </a:prstGeom>
          <a:noFill/>
        </p:spPr>
        <p:txBody>
          <a:bodyPr wrap="square">
            <a:spAutoFit/>
          </a:bodyPr>
          <a:lstStyle/>
          <a:p>
            <a:pPr>
              <a:spcAft>
                <a:spcPts val="600"/>
              </a:spcAft>
            </a:pPr>
            <a:r>
              <a:rPr lang="en-US" sz="1800" dirty="0">
                <a:solidFill>
                  <a:schemeClr val="accent4">
                    <a:lumMod val="90000"/>
                  </a:schemeClr>
                </a:solidFill>
              </a:rPr>
              <a:t>“We recently experienced a ransomware event, and when we saw what Cloud Insights’ Ransomware Detection provides, we were sold.”</a:t>
            </a:r>
          </a:p>
          <a:p>
            <a:pPr algn="r">
              <a:lnSpc>
                <a:spcPct val="90000"/>
              </a:lnSpc>
              <a:spcAft>
                <a:spcPts val="600"/>
              </a:spcAft>
            </a:pPr>
            <a:r>
              <a:rPr lang="en-US" sz="1050" dirty="0"/>
              <a:t>—Director of IT, Transportation Company</a:t>
            </a:r>
            <a:endParaRPr lang="en-US" dirty="0"/>
          </a:p>
        </p:txBody>
      </p:sp>
      <p:pic>
        <p:nvPicPr>
          <p:cNvPr id="22" name="Picture 21">
            <a:extLst>
              <a:ext uri="{FF2B5EF4-FFF2-40B4-BE49-F238E27FC236}">
                <a16:creationId xmlns:a16="http://schemas.microsoft.com/office/drawing/2014/main" id="{E8C3992E-9443-3446-8F86-0CE5F68D491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028534" y="276288"/>
            <a:ext cx="2318915" cy="615882"/>
          </a:xfrm>
          <a:prstGeom prst="rect">
            <a:avLst/>
          </a:prstGeom>
        </p:spPr>
      </p:pic>
      <p:pic>
        <p:nvPicPr>
          <p:cNvPr id="23" name="Picture 22">
            <a:extLst>
              <a:ext uri="{FF2B5EF4-FFF2-40B4-BE49-F238E27FC236}">
                <a16:creationId xmlns:a16="http://schemas.microsoft.com/office/drawing/2014/main" id="{7D0A962A-BF32-8B4C-B7E9-0DD5E986427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886390" y="6160980"/>
            <a:ext cx="1411850" cy="420732"/>
          </a:xfrm>
          <a:prstGeom prst="rect">
            <a:avLst/>
          </a:prstGeom>
        </p:spPr>
      </p:pic>
      <p:sp>
        <p:nvSpPr>
          <p:cNvPr id="24" name="TextBox 23">
            <a:extLst>
              <a:ext uri="{FF2B5EF4-FFF2-40B4-BE49-F238E27FC236}">
                <a16:creationId xmlns:a16="http://schemas.microsoft.com/office/drawing/2014/main" id="{48E8C9C1-1144-0942-9449-476FDC8A1E03}"/>
              </a:ext>
            </a:extLst>
          </p:cNvPr>
          <p:cNvSpPr txBox="1"/>
          <p:nvPr/>
        </p:nvSpPr>
        <p:spPr>
          <a:xfrm>
            <a:off x="2944812" y="6595674"/>
            <a:ext cx="629932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schemeClr val="tx1"/>
                </a:solidFill>
                <a:latin typeface="Calibri" panose="020F0502020204030204" pitchFamily="34" charset="0"/>
              </a:rPr>
              <a:t>© 2022 CloudPro™ Corporation. © 2022 NetApp™. All Rights Reserved.</a:t>
            </a:r>
          </a:p>
        </p:txBody>
      </p:sp>
    </p:spTree>
    <p:extLst>
      <p:ext uri="{BB962C8B-B14F-4D97-AF65-F5344CB8AC3E}">
        <p14:creationId xmlns:p14="http://schemas.microsoft.com/office/powerpoint/2010/main" val="61428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esentation Hea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tockImage_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sic_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ectionHeader_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VariableListDefinition name="AD_HOC" displayName="AD_HOC" id="e4883e00-32b4-4d96-afd6-b551f2cf38c0" isdomainofvalue="False" dataSourceId="49966280-da07-4a9d-91ad-46f71f48a996"/>
</file>

<file path=customXml/item2.xml><?xml version="1.0" encoding="utf-8"?>
<VariableList UniqueId="e4883e00-32b4-4d96-afd6-b551f2cf38c0" Name="AD_HOC" ContentType="XML" MajorVersion="0" MinorVersion="1" isLocalCopy="False" IsBaseObject="False" DataSourceId="49966280-da07-4a9d-91ad-46f71f48a996" DataSourceMajorVersion="0" DataSourceMinorVersion="1"/>
</file>

<file path=customXml/item3.xml><?xml version="1.0" encoding="utf-8"?>
<VariableList UniqueId="4d5b3301-f3a7-4d87-8ede-1c1f09528fcc" Name="Computed" ContentType="XML" MajorVersion="0" MinorVersion="1" isLocalCopy="False" IsBaseObject="False" DataSourceId="783f4034-ed8d-417f-966c-6837460bbb06" DataSourceMajorVersion="0" DataSourceMinorVersion="1"/>
</file>

<file path=customXml/item4.xml><?xml version="1.0" encoding="utf-8"?>
<VariableListDefinition name="Computed" displayName="Computed" id="4d5b3301-f3a7-4d87-8ede-1c1f09528fcc" isdomainofvalue="False" dataSourceId="783f4034-ed8d-417f-966c-6837460bbb06"/>
</file>

<file path=customXml/item5.xml><?xml version="1.0" encoding="utf-8"?>
<VariableListDefinition name="System" displayName="System" id="958c2aa8-c047-4df4-908e-efa54b6baa2e" isdomainofvalue="False" dataSourceId="b97c0c09-20b5-46d4-8879-7ffe297fb080"/>
</file>

<file path=customXml/item6.xml><?xml version="1.0" encoding="utf-8"?>
<AllExternalAdhocVariableMappings/>
</file>

<file path=customXml/item7.xml><?xml version="1.0" encoding="utf-8"?>
<VariableList UniqueId="958c2aa8-c047-4df4-908e-efa54b6baa2e" Name="System" ContentType="XML" MajorVersion="0" MinorVersion="1" isLocalCopy="False" IsBaseObject="False" DataSourceId="b97c0c09-20b5-46d4-8879-7ffe297fb080" DataSourceMajorVersion="0" DataSourceMinorVersion="1"/>
</file>

<file path=customXml/itemProps1.xml><?xml version="1.0" encoding="utf-8"?>
<ds:datastoreItem xmlns:ds="http://schemas.openxmlformats.org/officeDocument/2006/customXml" ds:itemID="{F1F6FDC9-A1DD-40DE-B364-A5A979F38A67}">
  <ds:schemaRefs/>
</ds:datastoreItem>
</file>

<file path=customXml/itemProps2.xml><?xml version="1.0" encoding="utf-8"?>
<ds:datastoreItem xmlns:ds="http://schemas.openxmlformats.org/officeDocument/2006/customXml" ds:itemID="{4127EC7F-B7BD-4B42-8715-821AD3DCAF99}">
  <ds:schemaRefs/>
</ds:datastoreItem>
</file>

<file path=customXml/itemProps3.xml><?xml version="1.0" encoding="utf-8"?>
<ds:datastoreItem xmlns:ds="http://schemas.openxmlformats.org/officeDocument/2006/customXml" ds:itemID="{5E134F5A-F4D5-4F35-8B1A-1BA182F8DF8B}">
  <ds:schemaRefs/>
</ds:datastoreItem>
</file>

<file path=customXml/itemProps4.xml><?xml version="1.0" encoding="utf-8"?>
<ds:datastoreItem xmlns:ds="http://schemas.openxmlformats.org/officeDocument/2006/customXml" ds:itemID="{D101CA65-18E8-455E-835B-85BB23561AE1}">
  <ds:schemaRefs/>
</ds:datastoreItem>
</file>

<file path=customXml/itemProps5.xml><?xml version="1.0" encoding="utf-8"?>
<ds:datastoreItem xmlns:ds="http://schemas.openxmlformats.org/officeDocument/2006/customXml" ds:itemID="{C82C8005-818D-42C0-90D6-BC987F0E2799}">
  <ds:schemaRefs/>
</ds:datastoreItem>
</file>

<file path=customXml/itemProps6.xml><?xml version="1.0" encoding="utf-8"?>
<ds:datastoreItem xmlns:ds="http://schemas.openxmlformats.org/officeDocument/2006/customXml" ds:itemID="{2B1F8381-BCCF-4E81-937C-97A4E439C94E}">
  <ds:schemaRefs/>
</ds:datastoreItem>
</file>

<file path=customXml/itemProps7.xml><?xml version="1.0" encoding="utf-8"?>
<ds:datastoreItem xmlns:ds="http://schemas.openxmlformats.org/officeDocument/2006/customXml" ds:itemID="{AAE52641-8E4C-4E4D-B0C0-E46CF9A10F29}">
  <ds:schemaRefs/>
</ds:datastoreItem>
</file>

<file path=docProps/app.xml><?xml version="1.0" encoding="utf-8"?>
<Properties xmlns="http://schemas.openxmlformats.org/officeDocument/2006/extended-properties" xmlns:vt="http://schemas.openxmlformats.org/officeDocument/2006/docPropsVTypes">
  <TotalTime>4347</TotalTime>
  <Words>3598</Words>
  <Application>Microsoft Macintosh PowerPoint</Application>
  <PresentationFormat>Widescreen</PresentationFormat>
  <Paragraphs>513</Paragraphs>
  <Slides>54</Slides>
  <Notes>46</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54</vt:i4>
      </vt:variant>
    </vt:vector>
  </HeadingPairs>
  <TitlesOfParts>
    <vt:vector size="63" baseType="lpstr">
      <vt:lpstr>Arial</vt:lpstr>
      <vt:lpstr>Calibri</vt:lpstr>
      <vt:lpstr>Calibri Light</vt:lpstr>
      <vt:lpstr>Noto Sans Symbols</vt:lpstr>
      <vt:lpstr>Wingdings</vt:lpstr>
      <vt:lpstr>Presentation Headers</vt:lpstr>
      <vt:lpstr>StockImage_Slides</vt:lpstr>
      <vt:lpstr>Basic_Slides</vt:lpstr>
      <vt:lpstr>SectionHeader_Slides</vt:lpstr>
      <vt:lpstr>PowerPoint Presentation</vt:lpstr>
      <vt:lpstr>LinkSource Sales Workshop Agenda</vt:lpstr>
      <vt:lpstr>Ransomware in the news...</vt:lpstr>
      <vt:lpstr>Ransomware happens. </vt:lpstr>
      <vt:lpstr>Ransomware happens.</vt:lpstr>
      <vt:lpstr>Ransomware happens.</vt:lpstr>
      <vt:lpstr>PowerPoint Presentation</vt:lpstr>
      <vt:lpstr>PowerPoint Presentation</vt:lpstr>
      <vt:lpstr>Secure your data – Cloud Insights and Cloud Secure</vt:lpstr>
      <vt:lpstr>Data Protection, Governance and Legal Compliance Are Challenging To Organizations</vt:lpstr>
      <vt:lpstr>Why Cloud Secure?</vt:lpstr>
      <vt:lpstr>Key Features</vt:lpstr>
      <vt:lpstr>How Cloud Secure works</vt:lpstr>
      <vt:lpstr>A Simple SaaS Solution</vt:lpstr>
      <vt:lpstr>Cloud Insights Benefits Across the Organization</vt:lpstr>
      <vt:lpstr>PowerPoint Presentation</vt:lpstr>
      <vt:lpstr>PowerPoint Presentation</vt:lpstr>
      <vt:lpstr>PowerPoint Presentation</vt:lpstr>
      <vt:lpstr>PowerPoint Presentation</vt:lpstr>
      <vt:lpstr>Cloud Insights Optimization Workshop</vt:lpstr>
      <vt:lpstr>LinkSource Cloud Insights Resource Center</vt:lpstr>
      <vt:lpstr>PowerPoint Presentation</vt:lpstr>
      <vt:lpstr>Q&amp;A Discussion</vt:lpstr>
      <vt:lpstr>Next Step</vt:lpstr>
      <vt:lpstr>PowerPoint Presentation</vt:lpstr>
      <vt:lpstr>PowerPoint Presentation</vt:lpstr>
      <vt:lpstr>Backup</vt:lpstr>
      <vt:lpstr>Special thanks to</vt:lpstr>
      <vt:lpstr>Your Business Accelerated</vt:lpstr>
      <vt:lpstr>PowerPoint Presentation</vt:lpstr>
      <vt:lpstr>Why Cloud Insights?</vt:lpstr>
      <vt:lpstr>Control the performance and cost of your cloud workloads</vt:lpstr>
      <vt:lpstr>Outcomes Delivered</vt:lpstr>
      <vt:lpstr>Operational Challenges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Cloud Insights Monitoring</vt:lpstr>
      <vt:lpstr>PowerPoint Presentation</vt:lpstr>
      <vt:lpstr>Action Plans and Next Steps</vt:lpstr>
      <vt:lpstr>What are Cloud Management Tools  and platforms?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Alexandra Tully</dc:creator>
  <cp:lastModifiedBy>Doug Kryzan</cp:lastModifiedBy>
  <cp:revision>424</cp:revision>
  <dcterms:created xsi:type="dcterms:W3CDTF">2021-03-16T10:19:46Z</dcterms:created>
  <dcterms:modified xsi:type="dcterms:W3CDTF">2022-04-06T13:16:56Z</dcterms:modified>
</cp:coreProperties>
</file>