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8"/>
    <p:sldMasterId id="2147483687" r:id="rId9"/>
    <p:sldMasterId id="2147483688" r:id="rId10"/>
    <p:sldMasterId id="2147483686" r:id="rId11"/>
  </p:sldMasterIdLst>
  <p:notesMasterIdLst>
    <p:notesMasterId r:id="rId46"/>
  </p:notesMasterIdLst>
  <p:handoutMasterIdLst>
    <p:handoutMasterId r:id="rId47"/>
  </p:handoutMasterIdLst>
  <p:sldIdLst>
    <p:sldId id="267" r:id="rId12"/>
    <p:sldId id="2147376572" r:id="rId13"/>
    <p:sldId id="282" r:id="rId14"/>
    <p:sldId id="279" r:id="rId15"/>
    <p:sldId id="2147376576" r:id="rId16"/>
    <p:sldId id="274" r:id="rId17"/>
    <p:sldId id="293" r:id="rId18"/>
    <p:sldId id="281" r:id="rId19"/>
    <p:sldId id="278" r:id="rId20"/>
    <p:sldId id="270" r:id="rId21"/>
    <p:sldId id="2147376555" r:id="rId22"/>
    <p:sldId id="2147376556" r:id="rId23"/>
    <p:sldId id="2147376559" r:id="rId24"/>
    <p:sldId id="2147376560" r:id="rId25"/>
    <p:sldId id="2147376561" r:id="rId26"/>
    <p:sldId id="2147376562" r:id="rId27"/>
    <p:sldId id="2147376563" r:id="rId28"/>
    <p:sldId id="2147376564" r:id="rId29"/>
    <p:sldId id="2147376565" r:id="rId30"/>
    <p:sldId id="2147376568" r:id="rId31"/>
    <p:sldId id="2147376569" r:id="rId32"/>
    <p:sldId id="2147376570" r:id="rId33"/>
    <p:sldId id="2147376571" r:id="rId34"/>
    <p:sldId id="287" r:id="rId35"/>
    <p:sldId id="2147376587" r:id="rId36"/>
    <p:sldId id="288" r:id="rId37"/>
    <p:sldId id="2147376586" r:id="rId38"/>
    <p:sldId id="2147376584" r:id="rId39"/>
    <p:sldId id="2147376585" r:id="rId40"/>
    <p:sldId id="290" r:id="rId41"/>
    <p:sldId id="292" r:id="rId42"/>
    <p:sldId id="2147376588" r:id="rId43"/>
    <p:sldId id="2147376583" r:id="rId44"/>
    <p:sldId id="2147376573" r:id="rId45"/>
  </p:sldIdLst>
  <p:sldSz cx="12192000" cy="6858000"/>
  <p:notesSz cx="6858000" cy="9144000"/>
  <p:custDataLst>
    <p:custData r:id="rId1"/>
    <p:custData r:id="rId3"/>
    <p:custData r:id="rId2"/>
    <p:custData r:id="rId4"/>
    <p:custData r:id="rId6"/>
    <p:custData r:id="rId5"/>
    <p:custData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exandra Tully" initials="AT" lastIdx="1" clrIdx="0">
    <p:extLst>
      <p:ext uri="{19B8F6BF-5375-455C-9EA6-DF929625EA0E}">
        <p15:presenceInfo xmlns:p15="http://schemas.microsoft.com/office/powerpoint/2012/main" userId="8c0c3855522b79a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D0B8"/>
    <a:srgbClr val="FFFFFF"/>
    <a:srgbClr val="D6ECE1"/>
    <a:srgbClr val="2B6DB5"/>
    <a:srgbClr val="D2D3D4"/>
    <a:srgbClr val="D1D8E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2" autoAdjust="0"/>
    <p:restoredTop sz="92313"/>
  </p:normalViewPr>
  <p:slideViewPr>
    <p:cSldViewPr snapToGrid="0">
      <p:cViewPr varScale="1">
        <p:scale>
          <a:sx n="113" d="100"/>
          <a:sy n="113" d="100"/>
        </p:scale>
        <p:origin x="10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65" d="100"/>
        <a:sy n="165" d="100"/>
      </p:scale>
      <p:origin x="0" y="0"/>
    </p:cViewPr>
  </p:sorterViewPr>
  <p:notesViewPr>
    <p:cSldViewPr snapToGrid="0">
      <p:cViewPr varScale="1">
        <p:scale>
          <a:sx n="37" d="100"/>
          <a:sy n="37" d="100"/>
        </p:scale>
        <p:origin x="3138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slide" Target="slides/slide28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4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" Type="http://schemas.openxmlformats.org/officeDocument/2006/relationships/customXml" Target="../customXml/item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3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2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1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84C580-6A7A-4A6A-83BE-FDFDDCF7521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90EC40-6EF3-49D4-9E56-F063F66B28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39DF5E-E332-485E-8C4C-A885343604D1}" type="datetimeFigureOut">
              <a:rPr lang="en-GB" smtClean="0">
                <a:latin typeface="Calibri" panose="020F0502020204030204" pitchFamily="34" charset="0"/>
              </a:rPr>
              <a:t>06/04/2022</a:t>
            </a:fld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9CB91E-7AC7-4376-B1B0-E3DDFFC189B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E0C242-2B30-47C1-BDF6-110939C7554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76C2D5-4FCC-4C6A-B879-B7D670296008}" type="slidenum">
              <a:rPr lang="en-GB" smtClean="0">
                <a:latin typeface="Calibri" panose="020F0502020204030204" pitchFamily="34" charset="0"/>
              </a:rPr>
              <a:t>‹#›</a:t>
            </a:fld>
            <a:endParaRPr lang="en-GB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5873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77A400B2-EE6A-46E2-A740-4DC5E861A5EB}" type="datetimeFigureOut">
              <a:rPr lang="en-GB" smtClean="0"/>
              <a:pPr/>
              <a:t>06/04/2022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Calibri" panose="020F050202020403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483DF6D2-5E0F-40E2-846E-CC95AD9ABC6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2948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7236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83711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95408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4757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093564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17405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841082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53499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06486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087997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89058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25625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9017704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20058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88830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78165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30002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26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45044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27179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616913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40149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758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53370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3548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5460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82929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20706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Danny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43524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Paul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61737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3DF6D2-5E0F-40E2-846E-CC95AD9ABC6A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7727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FA7B47-FDE8-4299-BF48-752514A80619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picture containing watch&#10;&#10;Description automatically generated">
            <a:extLst>
              <a:ext uri="{FF2B5EF4-FFF2-40B4-BE49-F238E27FC236}">
                <a16:creationId xmlns:a16="http://schemas.microsoft.com/office/drawing/2014/main" id="{0FC73310-2588-4B27-93F6-B4E9629C86E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472" y="2071488"/>
            <a:ext cx="10939528" cy="341491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B33E8560-A780-43CE-8BA7-A2CCAF35AB47}"/>
              </a:ext>
            </a:extLst>
          </p:cNvPr>
          <p:cNvSpPr txBox="1"/>
          <p:nvPr userDrawn="1"/>
        </p:nvSpPr>
        <p:spPr>
          <a:xfrm>
            <a:off x="664237" y="6581001"/>
            <a:ext cx="1086352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44B693B-D56C-9246-B906-79323E8A7D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" r="34771"/>
          <a:stretch/>
        </p:blipFill>
        <p:spPr>
          <a:xfrm>
            <a:off x="5688480" y="431099"/>
            <a:ext cx="6503520" cy="643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709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9526D1FC-5C21-4015-B9B6-5728DEB836A5}"/>
              </a:ext>
            </a:extLst>
          </p:cNvPr>
          <p:cNvSpPr/>
          <p:nvPr userDrawn="1"/>
        </p:nvSpPr>
        <p:spPr>
          <a:xfrm>
            <a:off x="0" y="3578476"/>
            <a:ext cx="8407851" cy="2511176"/>
          </a:xfrm>
          <a:prstGeom prst="rect">
            <a:avLst/>
          </a:prstGeom>
          <a:solidFill>
            <a:srgbClr val="D2D3D4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1379621"/>
            <a:ext cx="7211769" cy="471003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FEAF1D-D8B5-49F9-AA9B-42267A758C7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25F1BDC-72D3-4CB1-BAC0-AFC731B334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07851" y="1088774"/>
            <a:ext cx="3777929" cy="5769226"/>
          </a:xfrm>
          <a:prstGeom prst="rect">
            <a:avLst/>
          </a:prstGeom>
        </p:spPr>
      </p:pic>
      <p:sp>
        <p:nvSpPr>
          <p:cNvPr id="17" name="Title 3">
            <a:extLst>
              <a:ext uri="{FF2B5EF4-FFF2-40B4-BE49-F238E27FC236}">
                <a16:creationId xmlns:a16="http://schemas.microsoft.com/office/drawing/2014/main" id="{B205328A-7C9C-467D-BBFD-68FDFDF35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56666"/>
            <a:ext cx="7211770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61CE0B-83BE-5D4F-AD1A-D44ADEC21F1D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896883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24A6F7B-B5A4-4C03-9864-FE90816451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8774"/>
            <a:ext cx="3777929" cy="576922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F3AE218-C274-40F6-8B14-03DBCA24B0D5}"/>
              </a:ext>
            </a:extLst>
          </p:cNvPr>
          <p:cNvSpPr/>
          <p:nvPr userDrawn="1"/>
        </p:nvSpPr>
        <p:spPr>
          <a:xfrm flipH="1"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E25AB39-BFC4-43BD-B39F-A6361DEF34A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135956" y="1411705"/>
            <a:ext cx="7211768" cy="467794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A0D7C7FC-313A-427F-84F2-B347D6A73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4" y="156666"/>
            <a:ext cx="7211770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ABC811-DC79-4394-B153-B950DE1E4844}"/>
              </a:ext>
            </a:extLst>
          </p:cNvPr>
          <p:cNvSpPr txBox="1"/>
          <p:nvPr userDrawn="1"/>
        </p:nvSpPr>
        <p:spPr>
          <a:xfrm>
            <a:off x="4692548" y="6542348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4685143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24A6F7B-B5A4-4C03-9864-FE90816451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8774"/>
            <a:ext cx="3777929" cy="576922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F3AE218-C274-40F6-8B14-03DBCA24B0D5}"/>
              </a:ext>
            </a:extLst>
          </p:cNvPr>
          <p:cNvSpPr/>
          <p:nvPr userDrawn="1"/>
        </p:nvSpPr>
        <p:spPr>
          <a:xfrm flipH="1"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1E25AB39-BFC4-43BD-B39F-A6361DEF34A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135956" y="1411705"/>
            <a:ext cx="7211768" cy="467794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A0D7C7FC-313A-427F-84F2-B347D6A73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4" y="156666"/>
            <a:ext cx="7211770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3ABC811-DC79-4394-B153-B950DE1E4844}"/>
              </a:ext>
            </a:extLst>
          </p:cNvPr>
          <p:cNvSpPr txBox="1"/>
          <p:nvPr userDrawn="1"/>
        </p:nvSpPr>
        <p:spPr>
          <a:xfrm>
            <a:off x="4692548" y="6406157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919444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C82B6B8-FF14-46AA-B28A-23CA99CC01EA}"/>
              </a:ext>
            </a:extLst>
          </p:cNvPr>
          <p:cNvSpPr/>
          <p:nvPr userDrawn="1"/>
        </p:nvSpPr>
        <p:spPr>
          <a:xfrm flipH="1"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2F17F14-9F42-436C-992D-380EDE295B7F}"/>
              </a:ext>
            </a:extLst>
          </p:cNvPr>
          <p:cNvSpPr/>
          <p:nvPr userDrawn="1"/>
        </p:nvSpPr>
        <p:spPr>
          <a:xfrm flipH="1">
            <a:off x="0" y="2882685"/>
            <a:ext cx="12192000" cy="3975315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14CB852-4A2A-4C54-A967-ED03A5785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439" y="1322948"/>
            <a:ext cx="7385693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C3BAB9F2-878E-4EF1-9BCE-E71984F3A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439" y="3146156"/>
            <a:ext cx="7385693" cy="294349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5" name="Picture 14" descr="A group of people dancing&#10;&#10;Description automatically generated with low confidence">
            <a:extLst>
              <a:ext uri="{FF2B5EF4-FFF2-40B4-BE49-F238E27FC236}">
                <a16:creationId xmlns:a16="http://schemas.microsoft.com/office/drawing/2014/main" id="{A4DB67F6-8774-4AAA-BBCD-D741DAE79A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3012" y="-2"/>
            <a:ext cx="3777929" cy="685800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1FBAE2-3388-574A-8E24-1694BA0F8051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58277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811DDD2-5517-4BD5-8CAE-142CB396D16B}"/>
              </a:ext>
            </a:extLst>
          </p:cNvPr>
          <p:cNvSpPr/>
          <p:nvPr userDrawn="1"/>
        </p:nvSpPr>
        <p:spPr>
          <a:xfrm flipH="1">
            <a:off x="0" y="2882685"/>
            <a:ext cx="12192000" cy="4009143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EE57A7-BE7B-4151-91C7-1EE6FA74B696}"/>
              </a:ext>
            </a:extLst>
          </p:cNvPr>
          <p:cNvSpPr/>
          <p:nvPr userDrawn="1"/>
        </p:nvSpPr>
        <p:spPr>
          <a:xfrm flipH="1"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D9FAE6F-2B12-4046-B0C2-CE081F87286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292118" y="3146156"/>
            <a:ext cx="7385693" cy="294349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7" name="Picture 16" descr="A group of people walking down a flight of stairs&#10;&#10;Description automatically generated with medium confidence">
            <a:extLst>
              <a:ext uri="{FF2B5EF4-FFF2-40B4-BE49-F238E27FC236}">
                <a16:creationId xmlns:a16="http://schemas.microsoft.com/office/drawing/2014/main" id="{E7D6FB59-9620-4F39-A416-87DABDD2B4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776870" cy="68918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B5BEDF7-B9AA-4A0E-9461-72F0C474C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2117" y="1322948"/>
            <a:ext cx="7385693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0AAF14E-A71B-4A5B-93C3-17231B8D9F12}"/>
              </a:ext>
            </a:extLst>
          </p:cNvPr>
          <p:cNvSpPr txBox="1"/>
          <p:nvPr userDrawn="1"/>
        </p:nvSpPr>
        <p:spPr>
          <a:xfrm>
            <a:off x="4935144" y="6401247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62939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indoor&#10;&#10;Description automatically generated">
            <a:extLst>
              <a:ext uri="{FF2B5EF4-FFF2-40B4-BE49-F238E27FC236}">
                <a16:creationId xmlns:a16="http://schemas.microsoft.com/office/drawing/2014/main" id="{30148DA3-B310-4D6F-995E-AA35849DF4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70549"/>
            <a:ext cx="3777929" cy="5687451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6" y="205838"/>
            <a:ext cx="7211767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CEAEAC-CA89-42C5-A65B-E1C3838CB054}"/>
              </a:ext>
            </a:extLst>
          </p:cNvPr>
          <p:cNvSpPr txBox="1"/>
          <p:nvPr userDrawn="1"/>
        </p:nvSpPr>
        <p:spPr>
          <a:xfrm>
            <a:off x="4692548" y="6406157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589551F-667C-4721-B9A6-C52836F5F6A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135956" y="1411705"/>
            <a:ext cx="7211768" cy="467794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1211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standing around a table&#10;&#10;Description automatically generated with medium confidence">
            <a:extLst>
              <a:ext uri="{FF2B5EF4-FFF2-40B4-BE49-F238E27FC236}">
                <a16:creationId xmlns:a16="http://schemas.microsoft.com/office/drawing/2014/main" id="{C90B0522-A527-4718-B1D5-D461ADF098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4070" y="1088773"/>
            <a:ext cx="3777930" cy="576922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526D1FC-5C21-4015-B9B6-5728DEB836A5}"/>
              </a:ext>
            </a:extLst>
          </p:cNvPr>
          <p:cNvSpPr/>
          <p:nvPr userDrawn="1"/>
        </p:nvSpPr>
        <p:spPr>
          <a:xfrm>
            <a:off x="0" y="3578476"/>
            <a:ext cx="8407851" cy="2511176"/>
          </a:xfrm>
          <a:prstGeom prst="rect">
            <a:avLst/>
          </a:prstGeom>
          <a:solidFill>
            <a:srgbClr val="D2D3D4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1379621"/>
            <a:ext cx="7211769" cy="471003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3FEAF1D-D8B5-49F9-AA9B-42267A758C7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B205328A-7C9C-467D-BBFD-68FDFDF35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56666"/>
            <a:ext cx="7211770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61CE0B-83BE-5D4F-AD1A-D44ADEC21F1D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223670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using a computer&#10;&#10;Description automatically generated with medium confidence">
            <a:extLst>
              <a:ext uri="{FF2B5EF4-FFF2-40B4-BE49-F238E27FC236}">
                <a16:creationId xmlns:a16="http://schemas.microsoft.com/office/drawing/2014/main" id="{39B96474-E2F8-4C51-B540-0451C13A0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170549"/>
            <a:ext cx="12192000" cy="179671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3EE57A7-BE7B-4151-91C7-1EE6FA74B696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0D9FAE6F-2B12-4046-B0C2-CE081F87286B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6EFE28C-F36D-4601-BA72-8431EAB1A1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14276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63122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622DBA-5B72-4FDF-8470-99BF5DE074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170548"/>
            <a:ext cx="12191999" cy="179671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8101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2014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AEFDF3A-88F9-4252-B847-9CE767DD4217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 descr="A picture containing person, outdoor, window&#10;&#10;Description automatically generated">
            <a:extLst>
              <a:ext uri="{FF2B5EF4-FFF2-40B4-BE49-F238E27FC236}">
                <a16:creationId xmlns:a16="http://schemas.microsoft.com/office/drawing/2014/main" id="{DC35305F-C23B-4215-8FE6-2EC20400E4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8"/>
          <a:stretch/>
        </p:blipFill>
        <p:spPr>
          <a:xfrm>
            <a:off x="-1" y="2"/>
            <a:ext cx="3777928" cy="6891827"/>
          </a:xfrm>
          <a:prstGeom prst="rect">
            <a:avLst/>
          </a:prstGeom>
        </p:spPr>
      </p:pic>
      <p:pic>
        <p:nvPicPr>
          <p:cNvPr id="6" name="Picture 5" descr="A picture containing silhouette, vector graphics&#10;&#10;Description automatically generated">
            <a:extLst>
              <a:ext uri="{FF2B5EF4-FFF2-40B4-BE49-F238E27FC236}">
                <a16:creationId xmlns:a16="http://schemas.microsoft.com/office/drawing/2014/main" id="{844D8F46-C2C8-40CE-9F19-D85CB51FD2F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378"/>
          <a:stretch/>
        </p:blipFill>
        <p:spPr>
          <a:xfrm>
            <a:off x="7729159" y="3575019"/>
            <a:ext cx="4462842" cy="3316810"/>
          </a:xfrm>
          <a:prstGeom prst="rect">
            <a:avLst/>
          </a:prstGeom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7F29D9DB-0F65-4EA6-A853-4D6464994F43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378047" y="2091805"/>
            <a:ext cx="7149716" cy="399784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21D4A971-DAD1-46CB-91F3-3A7368F910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78047" y="510072"/>
            <a:ext cx="7149716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D458FE8-9658-5B45-B7F8-31B259AC4501}"/>
              </a:ext>
            </a:extLst>
          </p:cNvPr>
          <p:cNvSpPr txBox="1"/>
          <p:nvPr userDrawn="1"/>
        </p:nvSpPr>
        <p:spPr>
          <a:xfrm>
            <a:off x="4692548" y="6542348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1314464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1653387"/>
            <a:ext cx="8910535" cy="474741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85348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-47923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1653387"/>
            <a:ext cx="8910535" cy="474741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17773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24264-9CC8-F648-BD41-554756A4E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0A6EED6-9431-F440-927E-1F2497043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A5173A-2598-714F-8077-01485DC3BC5B}" type="datetimeFigureOut">
              <a:rPr lang="en-US" smtClean="0"/>
              <a:t>4/6/22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9D8D89-1746-4A4A-A817-A28B4E6F6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F4957D-D6E0-2841-9280-A0C8244B2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91A059-9F28-DD44-A7FF-7EA3FFEB4C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680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4EBFDB-C35A-491E-B0DC-055823BE0F41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8C5F5-DA8C-4A05-AB3A-04284418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012C5-6B06-4FDB-9C0C-1983B10BA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4B2716-6092-4CC1-A579-C91653810545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50475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4EBFDB-C35A-491E-B0DC-055823BE0F41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8C5F5-DA8C-4A05-AB3A-04284418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012C5-6B06-4FDB-9C0C-1983B10BA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4B2716-6092-4CC1-A579-C91653810545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2442824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C4EBFDB-C35A-491E-B0DC-055823BE0F41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28C5F5-DA8C-4A05-AB3A-0428441835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012C5-6B06-4FDB-9C0C-1983B10BA1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64B2716-6092-4CC1-A579-C91653810545}"/>
              </a:ext>
            </a:extLst>
          </p:cNvPr>
          <p:cNvSpPr txBox="1"/>
          <p:nvPr userDrawn="1"/>
        </p:nvSpPr>
        <p:spPr>
          <a:xfrm>
            <a:off x="1151513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3312929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EE10E9-93A0-4354-BF84-86D4F0454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CA2F36-252F-433C-8087-31981A4B7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A46D4A-D441-4CE6-A6A5-95A3A7977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1B1540-804C-4C0F-94D4-142D5D6E2A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2EA7B6-B384-495E-9362-BB838CE738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D5649C-A6A6-4C3A-92D7-D22B91BB84E4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890870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664237" y="1690686"/>
            <a:ext cx="11527763" cy="1080237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664236" y="3918200"/>
            <a:ext cx="11527763" cy="1249111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664237" y="0"/>
            <a:ext cx="4573141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4170007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90793"/>
            <a:ext cx="4170008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404991" y="1690688"/>
            <a:ext cx="6299327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5404991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2CF4539-17C6-4890-B429-11B7B4DB6C40}"/>
              </a:ext>
            </a:extLst>
          </p:cNvPr>
          <p:cNvSpPr/>
          <p:nvPr userDrawn="1"/>
        </p:nvSpPr>
        <p:spPr>
          <a:xfrm>
            <a:off x="664237" y="5088362"/>
            <a:ext cx="11527763" cy="1080238"/>
          </a:xfrm>
          <a:prstGeom prst="rect">
            <a:avLst/>
          </a:prstGeom>
          <a:solidFill>
            <a:srgbClr val="D2D3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75100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0CD05AA6-6595-4234-A65A-CB80A82A0D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4051"/>
            <a:ext cx="12192000" cy="182064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799D23A-6DEF-4E8A-9C87-EC53B5FC41C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1" y="2880765"/>
            <a:ext cx="6096000" cy="33275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6096000" y="2880765"/>
            <a:ext cx="6096000" cy="3327529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201"/>
            <a:ext cx="7673789" cy="723650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904694"/>
            <a:ext cx="4170008" cy="33035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131178" y="2904693"/>
            <a:ext cx="4222624" cy="3303599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8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160222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799D23A-6DEF-4E8A-9C87-EC53B5FC41C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1" y="1588169"/>
            <a:ext cx="6096000" cy="445854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6096000" y="1588169"/>
            <a:ext cx="6096000" cy="4458544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201"/>
            <a:ext cx="7673789" cy="723650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748590"/>
            <a:ext cx="4170008" cy="41720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131178" y="1748589"/>
            <a:ext cx="4222624" cy="41720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8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644932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EFF3A9-730B-4491-A8F2-2D150501CA2E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 descr="A person with glasses smiling&#10;&#10;Description automatically generated with low confidence">
            <a:extLst>
              <a:ext uri="{FF2B5EF4-FFF2-40B4-BE49-F238E27FC236}">
                <a16:creationId xmlns:a16="http://schemas.microsoft.com/office/drawing/2014/main" id="{8131B358-DFC1-4F61-BB2C-CCD26D1F91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1005" y="18"/>
            <a:ext cx="3777928" cy="689182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A8BCCC-9F26-448F-A7EB-AC092781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794" y="476556"/>
            <a:ext cx="7150774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2091805"/>
            <a:ext cx="7149716" cy="399784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10" descr="A picture containing silhouette, vector graphics&#10;&#10;Description automatically generated">
            <a:extLst>
              <a:ext uri="{FF2B5EF4-FFF2-40B4-BE49-F238E27FC236}">
                <a16:creationId xmlns:a16="http://schemas.microsoft.com/office/drawing/2014/main" id="{384E46C0-DBF1-4BCF-B94A-22C0AC1BD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378"/>
          <a:stretch/>
        </p:blipFill>
        <p:spPr>
          <a:xfrm flipH="1">
            <a:off x="0" y="3575019"/>
            <a:ext cx="4462842" cy="33168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CB3B55-CF50-4832-A2AA-EDE231A100E9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8638620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799D23A-6DEF-4E8A-9C87-EC53B5FC41C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0" y="1620152"/>
            <a:ext cx="12191999" cy="4444472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201"/>
            <a:ext cx="7673789" cy="723650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8" y="1701425"/>
            <a:ext cx="10567739" cy="424229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8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6727327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7D8105F1-54A3-4533-B611-6A3FEADE7F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084051"/>
            <a:ext cx="12192001" cy="177901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799D23A-6DEF-4E8A-9C87-EC53B5FC41CC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1" y="2863064"/>
            <a:ext cx="6096000" cy="336292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6096000" y="2863064"/>
            <a:ext cx="6096000" cy="3362924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80201"/>
            <a:ext cx="7673789" cy="723650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2948002"/>
            <a:ext cx="4170008" cy="31930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7131178" y="2948001"/>
            <a:ext cx="4222624" cy="319305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8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2147623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848627" y="1277209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848626" y="2107632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60947" y="1456257"/>
            <a:ext cx="11343371" cy="463339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848627" y="2938055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848625" y="3768478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848627" y="4603747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8718DC-56E3-4581-8AC4-2B918CFBF315}"/>
              </a:ext>
            </a:extLst>
          </p:cNvPr>
          <p:cNvSpPr/>
          <p:nvPr userDrawn="1"/>
        </p:nvSpPr>
        <p:spPr>
          <a:xfrm>
            <a:off x="848627" y="5439016"/>
            <a:ext cx="11343372" cy="688338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32129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848627" y="1277209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848626" y="2107632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60947" y="1456257"/>
            <a:ext cx="11343371" cy="463339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848627" y="2938055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848625" y="3768478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848627" y="4603747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8718DC-56E3-4581-8AC4-2B918CFBF315}"/>
              </a:ext>
            </a:extLst>
          </p:cNvPr>
          <p:cNvSpPr/>
          <p:nvPr userDrawn="1"/>
        </p:nvSpPr>
        <p:spPr>
          <a:xfrm>
            <a:off x="848627" y="5439016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64385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848627" y="1465656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848626" y="2483418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848627" y="3501180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848625" y="4534541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848627" y="5552303"/>
            <a:ext cx="11343372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3831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846158" y="1747866"/>
            <a:ext cx="11345837" cy="964692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846163" y="3429000"/>
            <a:ext cx="11345837" cy="964693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8718DC-56E3-4581-8AC4-2B918CFBF315}"/>
              </a:ext>
            </a:extLst>
          </p:cNvPr>
          <p:cNvSpPr/>
          <p:nvPr userDrawn="1"/>
        </p:nvSpPr>
        <p:spPr>
          <a:xfrm>
            <a:off x="846163" y="5052783"/>
            <a:ext cx="11345837" cy="964693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59557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1264024" y="2245658"/>
            <a:ext cx="10927971" cy="988362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1264029" y="4766542"/>
            <a:ext cx="10927971" cy="988362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56048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6917764-8C5D-4D0F-A5AA-D70F328FA44F}"/>
              </a:ext>
            </a:extLst>
          </p:cNvPr>
          <p:cNvSpPr/>
          <p:nvPr userDrawn="1"/>
        </p:nvSpPr>
        <p:spPr>
          <a:xfrm>
            <a:off x="0" y="1277209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1C5E10-E4F1-4DFA-8E1F-2061DF369EE8}"/>
              </a:ext>
            </a:extLst>
          </p:cNvPr>
          <p:cNvSpPr/>
          <p:nvPr userDrawn="1"/>
        </p:nvSpPr>
        <p:spPr>
          <a:xfrm>
            <a:off x="-1" y="2107632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360947" y="1456257"/>
            <a:ext cx="11343371" cy="463339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C95BDBB2-E9A4-4110-ADCF-A877F1627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0" y="2938055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-2" y="3768478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B8DD176-A1E7-466B-8476-1AC513472A2F}"/>
              </a:ext>
            </a:extLst>
          </p:cNvPr>
          <p:cNvSpPr/>
          <p:nvPr userDrawn="1"/>
        </p:nvSpPr>
        <p:spPr>
          <a:xfrm>
            <a:off x="0" y="4603747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88718DC-56E3-4581-8AC4-2B918CFBF315}"/>
              </a:ext>
            </a:extLst>
          </p:cNvPr>
          <p:cNvSpPr/>
          <p:nvPr userDrawn="1"/>
        </p:nvSpPr>
        <p:spPr>
          <a:xfrm>
            <a:off x="0" y="5439016"/>
            <a:ext cx="6096001" cy="688338"/>
          </a:xfrm>
          <a:prstGeom prst="rect">
            <a:avLst/>
          </a:prstGeom>
          <a:solidFill>
            <a:srgbClr val="D6ECE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4185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294633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E89687B-EB1E-461A-9EFC-0465388A6AC6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249D91D-5701-4464-90C7-11A7845D1A04}"/>
              </a:ext>
            </a:extLst>
          </p:cNvPr>
          <p:cNvSpPr/>
          <p:nvPr userDrawn="1"/>
        </p:nvSpPr>
        <p:spPr>
          <a:xfrm>
            <a:off x="6095996" y="4951504"/>
            <a:ext cx="6096004" cy="1088774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583C0DE-952E-41FC-9D5C-F8A8FA0AFA02}"/>
              </a:ext>
            </a:extLst>
          </p:cNvPr>
          <p:cNvSpPr/>
          <p:nvPr userDrawn="1"/>
        </p:nvSpPr>
        <p:spPr>
          <a:xfrm>
            <a:off x="-3" y="4951504"/>
            <a:ext cx="6096004" cy="1088774"/>
          </a:xfrm>
          <a:prstGeom prst="rect">
            <a:avLst/>
          </a:prstGeom>
          <a:solidFill>
            <a:srgbClr val="FCD0B8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5952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664237" y="0"/>
            <a:ext cx="5777506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5412475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199" y="1890793"/>
            <a:ext cx="5412476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974006" y="1690688"/>
            <a:ext cx="4730312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1EC5D7E-B920-4A0A-B040-B75AEE89CE05}"/>
              </a:ext>
            </a:extLst>
          </p:cNvPr>
          <p:cNvSpPr txBox="1"/>
          <p:nvPr userDrawn="1"/>
        </p:nvSpPr>
        <p:spPr>
          <a:xfrm>
            <a:off x="6250674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90063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EFF3A9-730B-4491-A8F2-2D150501CA2E}"/>
              </a:ext>
            </a:extLst>
          </p:cNvPr>
          <p:cNvSpPr/>
          <p:nvPr userDrawn="1"/>
        </p:nvSpPr>
        <p:spPr>
          <a:xfrm>
            <a:off x="0" y="0"/>
            <a:ext cx="12192000" cy="6891829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A person sitting at a table&#10;&#10;Description automatically generated with low confidence">
            <a:extLst>
              <a:ext uri="{FF2B5EF4-FFF2-40B4-BE49-F238E27FC236}">
                <a16:creationId xmlns:a16="http://schemas.microsoft.com/office/drawing/2014/main" id="{9882BC1A-5C74-4283-82DB-0153BC98DD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31005" y="0"/>
            <a:ext cx="3777928" cy="6891828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A8BCCC-9F26-448F-A7EB-AC092781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794" y="476556"/>
            <a:ext cx="7150774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2091805"/>
            <a:ext cx="7149716" cy="399784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1" name="Picture 10" descr="A picture containing silhouette, vector graphics&#10;&#10;Description automatically generated">
            <a:extLst>
              <a:ext uri="{FF2B5EF4-FFF2-40B4-BE49-F238E27FC236}">
                <a16:creationId xmlns:a16="http://schemas.microsoft.com/office/drawing/2014/main" id="{384E46C0-DBF1-4BCF-B94A-22C0AC1BD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23378"/>
          <a:stretch/>
        </p:blipFill>
        <p:spPr>
          <a:xfrm>
            <a:off x="3951230" y="3575019"/>
            <a:ext cx="4462842" cy="331681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CB3B55-CF50-4832-A2AA-EDE231A100E9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68711449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7131177" y="0"/>
            <a:ext cx="4573141" cy="6858000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05139" y="365125"/>
            <a:ext cx="4170007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5139" y="1890793"/>
            <a:ext cx="4170008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87682" y="1690688"/>
            <a:ext cx="6299327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4E8A7-19EC-4B75-A795-09A8E8CCDBE9}"/>
              </a:ext>
            </a:extLst>
          </p:cNvPr>
          <p:cNvSpPr txBox="1"/>
          <p:nvPr userDrawn="1"/>
        </p:nvSpPr>
        <p:spPr>
          <a:xfrm>
            <a:off x="487681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3543382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6320589" y="0"/>
            <a:ext cx="5383729" cy="6858000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9137" y="365125"/>
            <a:ext cx="4946009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9137" y="1890793"/>
            <a:ext cx="4946010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87683" y="1690688"/>
            <a:ext cx="5608318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4E8A7-19EC-4B75-A795-09A8E8CCDBE9}"/>
              </a:ext>
            </a:extLst>
          </p:cNvPr>
          <p:cNvSpPr txBox="1"/>
          <p:nvPr userDrawn="1"/>
        </p:nvSpPr>
        <p:spPr>
          <a:xfrm>
            <a:off x="487681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453260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4DB4AEC-8B83-420F-B597-598B73888708}"/>
              </a:ext>
            </a:extLst>
          </p:cNvPr>
          <p:cNvSpPr/>
          <p:nvPr userDrawn="1"/>
        </p:nvSpPr>
        <p:spPr>
          <a:xfrm>
            <a:off x="6320589" y="0"/>
            <a:ext cx="5383729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algn="l" rtl="0"/>
            <a:endParaRPr lang="en-GB" sz="1800" b="0" i="0" u="none" strike="noStrike" baseline="3000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C529029-778B-4A73-B791-5DBCBFD66C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9137" y="365125"/>
            <a:ext cx="4946009" cy="1325563"/>
          </a:xfrm>
        </p:spPr>
        <p:txBody>
          <a:bodyPr>
            <a:normAutofit/>
          </a:bodyPr>
          <a:lstStyle>
            <a:lvl1pPr>
              <a:defRPr sz="40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112D1BF4-94A9-477F-83BB-4905AD7A26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29137" y="1890793"/>
            <a:ext cx="4946010" cy="419885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E6B045F7-334D-4132-99F0-07B65F99E7D7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487683" y="1690688"/>
            <a:ext cx="5608318" cy="43989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1D4E8A7-19EC-4B75-A795-09A8E8CCDBE9}"/>
              </a:ext>
            </a:extLst>
          </p:cNvPr>
          <p:cNvSpPr txBox="1"/>
          <p:nvPr userDrawn="1"/>
        </p:nvSpPr>
        <p:spPr>
          <a:xfrm>
            <a:off x="487681" y="6400800"/>
            <a:ext cx="629932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148682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AC1E93D-D049-4BB4-9F44-3CF3FE072687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8812793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AC1E93D-D049-4BB4-9F44-3CF3FE072687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803259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24DF9-FC48-48C6-9EF4-BD7055DEF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A06A8-F6D8-4652-B733-F03C57773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257F60-B1FC-440D-AB05-C1C0425912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DD7B63-32CC-4B34-A177-2CBCD254743F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66203917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ED126F-8F5A-4016-B14F-9EC40F4C2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726761A-358A-4206-B730-BCBE3C3CF0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ECF96E-FA6E-4A18-9D5F-4AD49555E7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Calibri" panose="020F050202020403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CCFCB8-7254-4EE9-B922-D8463FBBC1DB}"/>
              </a:ext>
            </a:extLst>
          </p:cNvPr>
          <p:cNvSpPr txBox="1"/>
          <p:nvPr userDrawn="1"/>
        </p:nvSpPr>
        <p:spPr>
          <a:xfrm>
            <a:off x="991681" y="6396335"/>
            <a:ext cx="101959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8548834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3224463"/>
            <a:ext cx="8910535" cy="317633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836628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5423562-1FE8-447F-A0EA-2026FE7E312D}"/>
              </a:ext>
            </a:extLst>
          </p:cNvPr>
          <p:cNvSpPr/>
          <p:nvPr userDrawn="1"/>
        </p:nvSpPr>
        <p:spPr>
          <a:xfrm flipH="1">
            <a:off x="0" y="1"/>
            <a:ext cx="12192000" cy="1170548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BCADEA0-260A-4E88-B8E8-5AD7D09C9D1E}"/>
              </a:ext>
            </a:extLst>
          </p:cNvPr>
          <p:cNvSpPr txBox="1"/>
          <p:nvPr userDrawn="1"/>
        </p:nvSpPr>
        <p:spPr>
          <a:xfrm>
            <a:off x="2060765" y="6545705"/>
            <a:ext cx="807047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AD7F993A-3699-417F-9103-39C9DB28ED59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1867914" y="1653387"/>
            <a:ext cx="8910535" cy="474741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itle 3">
            <a:extLst>
              <a:ext uri="{FF2B5EF4-FFF2-40B4-BE49-F238E27FC236}">
                <a16:creationId xmlns:a16="http://schemas.microsoft.com/office/drawing/2014/main" id="{353E5B7C-50B4-443F-BA00-1774E25D1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7914" y="205838"/>
            <a:ext cx="8910535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637812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D2A626-7499-426B-9EDD-E2AABE8B6638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22960A-F64E-4E88-8403-4063DA531DE7}"/>
              </a:ext>
            </a:extLst>
          </p:cNvPr>
          <p:cNvSpPr txBox="1"/>
          <p:nvPr userDrawn="1"/>
        </p:nvSpPr>
        <p:spPr>
          <a:xfrm>
            <a:off x="796332" y="1093290"/>
            <a:ext cx="1732543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F3879F-9374-4865-9A79-31096C92B4E3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13565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8B00B661-57D9-4446-969E-2C4A613FFA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14069" y="0"/>
            <a:ext cx="3744788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A8BCCC-9F26-448F-A7EB-AC092781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811" y="1088774"/>
            <a:ext cx="6881005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90891" y="2526224"/>
            <a:ext cx="6879925" cy="356342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71C19C-2D72-4C2A-A659-52E83C63C4E6}"/>
              </a:ext>
            </a:extLst>
          </p:cNvPr>
          <p:cNvSpPr/>
          <p:nvPr userDrawn="1"/>
        </p:nvSpPr>
        <p:spPr>
          <a:xfrm>
            <a:off x="7892716" y="-1"/>
            <a:ext cx="521353" cy="6858001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9DFADA-A3FE-7841-A4F9-764F5D3E0716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8369880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C0E1546-5CD3-48BF-981D-0C5B4E0854C7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02BF75-537F-4128-9797-4FFF5A9FEC85}"/>
              </a:ext>
            </a:extLst>
          </p:cNvPr>
          <p:cNvSpPr txBox="1"/>
          <p:nvPr userDrawn="1"/>
        </p:nvSpPr>
        <p:spPr>
          <a:xfrm>
            <a:off x="796332" y="1093290"/>
            <a:ext cx="2219823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1147084-5803-44E7-9D2A-E55A12409829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76924439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544E94A-02FB-48D6-A939-2EBD7E053420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ABAC858-12D3-49FC-8202-F17B3F507810}"/>
              </a:ext>
            </a:extLst>
          </p:cNvPr>
          <p:cNvSpPr txBox="1"/>
          <p:nvPr userDrawn="1"/>
        </p:nvSpPr>
        <p:spPr>
          <a:xfrm>
            <a:off x="796332" y="1093290"/>
            <a:ext cx="2260767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5AC0E0-D2AB-4165-B8BB-47506983B79B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47759263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1B361E6-DE28-4D21-AEEB-489001BA5099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CCBE5B-74E2-4D94-931F-4F1406E83042}"/>
              </a:ext>
            </a:extLst>
          </p:cNvPr>
          <p:cNvSpPr txBox="1"/>
          <p:nvPr userDrawn="1"/>
        </p:nvSpPr>
        <p:spPr>
          <a:xfrm>
            <a:off x="796332" y="1093290"/>
            <a:ext cx="2383596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3405D58-ECDB-4692-AAB2-9045288C1549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44273030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FA64B1D-8F0E-4136-832E-25966BB9F090}"/>
              </a:ext>
            </a:extLst>
          </p:cNvPr>
          <p:cNvSpPr/>
          <p:nvPr userDrawn="1"/>
        </p:nvSpPr>
        <p:spPr>
          <a:xfrm>
            <a:off x="0" y="0"/>
            <a:ext cx="4738193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F923B4-4735-47A8-BC9E-EA07CF62DCA0}"/>
              </a:ext>
            </a:extLst>
          </p:cNvPr>
          <p:cNvSpPr txBox="1"/>
          <p:nvPr userDrawn="1"/>
        </p:nvSpPr>
        <p:spPr>
          <a:xfrm>
            <a:off x="796332" y="1093290"/>
            <a:ext cx="2397244" cy="413125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0" b="1" kern="1200" dirty="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rPr>
              <a:t>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D10434-62F1-44C5-BBBE-9CD398593830}"/>
              </a:ext>
            </a:extLst>
          </p:cNvPr>
          <p:cNvSpPr txBox="1"/>
          <p:nvPr userDrawn="1"/>
        </p:nvSpPr>
        <p:spPr>
          <a:xfrm>
            <a:off x="5021179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97082885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A8A3188-4DCE-4125-97CA-55B87F4D01B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5" name="Picture 4" descr="A picture containing watch&#10;&#10;Description automatically generated">
            <a:extLst>
              <a:ext uri="{FF2B5EF4-FFF2-40B4-BE49-F238E27FC236}">
                <a16:creationId xmlns:a16="http://schemas.microsoft.com/office/drawing/2014/main" id="{AB1F0DB6-C1B7-4E1E-B0C3-D55CE99D9A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472" y="2636547"/>
            <a:ext cx="10939528" cy="34149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1458D6-149E-4F6A-969B-D71B67CB9C65}"/>
              </a:ext>
            </a:extLst>
          </p:cNvPr>
          <p:cNvSpPr txBox="1"/>
          <p:nvPr userDrawn="1"/>
        </p:nvSpPr>
        <p:spPr>
          <a:xfrm>
            <a:off x="438437" y="1985488"/>
            <a:ext cx="6512399" cy="1631216"/>
          </a:xfrm>
          <a:prstGeom prst="rect">
            <a:avLst/>
          </a:prstGeom>
          <a:noFill/>
          <a:effectLst/>
        </p:spPr>
        <p:txBody>
          <a:bodyPr wrap="square" rtlCol="0" anchor="b">
            <a:spAutoFit/>
          </a:bodyPr>
          <a:lstStyle/>
          <a:p>
            <a:pPr algn="ctr">
              <a:tabLst>
                <a:tab pos="1620838" algn="l"/>
              </a:tabLst>
            </a:pPr>
            <a:r>
              <a:rPr lang="en-GB" sz="10000" b="1" dirty="0">
                <a:solidFill>
                  <a:schemeClr val="tx1"/>
                </a:solidFill>
                <a:latin typeface="Calibri" panose="020F0502020204030204" pitchFamily="34" charset="0"/>
              </a:rPr>
              <a:t>Thank You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7D581D-2172-4B01-B00A-9FC402CF4374}"/>
              </a:ext>
            </a:extLst>
          </p:cNvPr>
          <p:cNvSpPr txBox="1"/>
          <p:nvPr userDrawn="1"/>
        </p:nvSpPr>
        <p:spPr>
          <a:xfrm>
            <a:off x="625644" y="6382211"/>
            <a:ext cx="68018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771319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person&#10;&#10;Description automatically generated">
            <a:extLst>
              <a:ext uri="{FF2B5EF4-FFF2-40B4-BE49-F238E27FC236}">
                <a16:creationId xmlns:a16="http://schemas.microsoft.com/office/drawing/2014/main" id="{8B00B661-57D9-4446-969E-2C4A613FFA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744788" cy="685800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03A8BCCC-9F26-448F-A7EB-AC092781FA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7034" y="1088774"/>
            <a:ext cx="6881005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57324864-3F79-43B1-970F-338E247E0B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98114" y="2526224"/>
            <a:ext cx="6879925" cy="356342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E71C19C-2D72-4C2A-A659-52E83C63C4E6}"/>
              </a:ext>
            </a:extLst>
          </p:cNvPr>
          <p:cNvSpPr/>
          <p:nvPr userDrawn="1"/>
        </p:nvSpPr>
        <p:spPr>
          <a:xfrm>
            <a:off x="3744788" y="-1"/>
            <a:ext cx="521353" cy="6858001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9DFADA-A3FE-7841-A4F9-764F5D3E0716}"/>
              </a:ext>
            </a:extLst>
          </p:cNvPr>
          <p:cNvSpPr txBox="1"/>
          <p:nvPr userDrawn="1"/>
        </p:nvSpPr>
        <p:spPr>
          <a:xfrm>
            <a:off x="43389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545909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sitting at a desk with a computer&#10;&#10;Description automatically generated with low confidence">
            <a:extLst>
              <a:ext uri="{FF2B5EF4-FFF2-40B4-BE49-F238E27FC236}">
                <a16:creationId xmlns:a16="http://schemas.microsoft.com/office/drawing/2014/main" id="{D66EC0C3-081F-4823-B5BB-2C6A0381AA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3777929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31F73F45-CE78-440E-B614-18A54443D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9867" y="1026628"/>
            <a:ext cx="6847895" cy="1325563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692A2EE-A8DD-4547-88A3-424274569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79867" y="2431045"/>
            <a:ext cx="6847895" cy="3640465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73C524-4D3B-4C29-B1C0-E4B245FEC27E}"/>
              </a:ext>
            </a:extLst>
          </p:cNvPr>
          <p:cNvSpPr/>
          <p:nvPr userDrawn="1"/>
        </p:nvSpPr>
        <p:spPr>
          <a:xfrm>
            <a:off x="3777929" y="-1"/>
            <a:ext cx="521353" cy="6858001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2EFA06-0505-DB4B-AC5B-3852D6AB3C9C}"/>
              </a:ext>
            </a:extLst>
          </p:cNvPr>
          <p:cNvSpPr txBox="1"/>
          <p:nvPr userDrawn="1"/>
        </p:nvSpPr>
        <p:spPr>
          <a:xfrm>
            <a:off x="5054523" y="6542348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664819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B65890C-BA61-4934-83D3-CCF0F69BA69A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FCD0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DC96FDF8-CB78-4BD7-A0BA-29D62A5797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2859" y="1315453"/>
            <a:ext cx="7388356" cy="494954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itle 3">
            <a:extLst>
              <a:ext uri="{FF2B5EF4-FFF2-40B4-BE49-F238E27FC236}">
                <a16:creationId xmlns:a16="http://schemas.microsoft.com/office/drawing/2014/main" id="{5FACCC4B-4144-455A-9CD5-9F68C4596D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59" y="156666"/>
            <a:ext cx="7407308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4" name="Picture 3" descr="A group of people having a discussion&#10;&#10;Description automatically generated with medium confidence">
            <a:extLst>
              <a:ext uri="{FF2B5EF4-FFF2-40B4-BE49-F238E27FC236}">
                <a16:creationId xmlns:a16="http://schemas.microsoft.com/office/drawing/2014/main" id="{514AE6DD-E02D-4029-8184-A62A676BBE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3821" y="1088774"/>
            <a:ext cx="3878179" cy="57692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0A08274-4BC5-3940-B3A6-04EECF1A1754}"/>
              </a:ext>
            </a:extLst>
          </p:cNvPr>
          <p:cNvSpPr txBox="1"/>
          <p:nvPr userDrawn="1"/>
        </p:nvSpPr>
        <p:spPr>
          <a:xfrm>
            <a:off x="408432" y="6537170"/>
            <a:ext cx="75972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+mn-lt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3537325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C44C68B-D537-4E32-B430-26B6F4A130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088775"/>
            <a:ext cx="3777929" cy="5769226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B040CF24-2F12-4708-99A6-CA65101B1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4905" y="1315453"/>
            <a:ext cx="7388356" cy="4949543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1137195-ADC4-4289-AB52-E1A01F20B7AA}"/>
              </a:ext>
            </a:extLst>
          </p:cNvPr>
          <p:cNvSpPr/>
          <p:nvPr userDrawn="1"/>
        </p:nvSpPr>
        <p:spPr>
          <a:xfrm>
            <a:off x="0" y="1"/>
            <a:ext cx="12192000" cy="1088774"/>
          </a:xfrm>
          <a:prstGeom prst="rect">
            <a:avLst/>
          </a:prstGeom>
          <a:solidFill>
            <a:srgbClr val="D6EC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21FDEDA7-A485-47ED-9010-4D2979836D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4" y="156666"/>
            <a:ext cx="7407308" cy="75887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5A446C-F017-AD4F-942E-F685281BEE78}"/>
              </a:ext>
            </a:extLst>
          </p:cNvPr>
          <p:cNvSpPr txBox="1"/>
          <p:nvPr userDrawn="1"/>
        </p:nvSpPr>
        <p:spPr>
          <a:xfrm>
            <a:off x="4692548" y="6542348"/>
            <a:ext cx="609858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30000" dirty="0">
                <a:solidFill>
                  <a:schemeClr val="tx1"/>
                </a:solidFill>
                <a:latin typeface="Calibri" panose="020F0502020204030204" pitchFamily="34" charset="0"/>
              </a:rPr>
              <a:t>© 2022 CloudPro™ Corporation. © 2022 NetApp™.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928689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18" Type="http://schemas.openxmlformats.org/officeDocument/2006/relationships/slideLayout" Target="../slideLayouts/slideLayout40.xml"/><Relationship Id="rId26" Type="http://schemas.openxmlformats.org/officeDocument/2006/relationships/slideLayout" Target="../slideLayouts/slideLayout48.xml"/><Relationship Id="rId3" Type="http://schemas.openxmlformats.org/officeDocument/2006/relationships/slideLayout" Target="../slideLayouts/slideLayout25.xml"/><Relationship Id="rId21" Type="http://schemas.openxmlformats.org/officeDocument/2006/relationships/slideLayout" Target="../slideLayouts/slideLayout43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slideLayout" Target="../slideLayouts/slideLayout39.xml"/><Relationship Id="rId25" Type="http://schemas.openxmlformats.org/officeDocument/2006/relationships/slideLayout" Target="../slideLayouts/slideLayout47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20" Type="http://schemas.openxmlformats.org/officeDocument/2006/relationships/slideLayout" Target="../slideLayouts/slideLayout42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24" Type="http://schemas.openxmlformats.org/officeDocument/2006/relationships/slideLayout" Target="../slideLayouts/slideLayout46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32.xml"/><Relationship Id="rId19" Type="http://schemas.openxmlformats.org/officeDocument/2006/relationships/slideLayout" Target="../slideLayouts/slideLayout41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44.xml"/><Relationship Id="rId27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1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5" Type="http://schemas.openxmlformats.org/officeDocument/2006/relationships/slideLayout" Target="../slideLayouts/slideLayout53.xml"/><Relationship Id="rId4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F700BB3-9660-4330-806F-401215D533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B3F460-DEAD-44D0-92EE-7AFDDDB859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0860A-89CE-4C2F-B57F-0D2358EBE8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8507D546-290E-4A78-BEC2-9C7460B3026A}" type="datetimeFigureOut">
              <a:rPr lang="en-GB" smtClean="0"/>
              <a:pPr/>
              <a:t>06/04/2022</a:t>
            </a:fld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97E6D-CABF-4E6B-8A08-D19AB52617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38EE0A05-865F-44AE-82A1-57F577F4465B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62C0179B-AA19-4A81-8DE6-EC3F1FDA60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lnSpc>
                <a:spcPts val="0"/>
              </a:lnSpc>
              <a:spcBef>
                <a:spcPts val="0"/>
              </a:spcBef>
              <a:defRPr sz="18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 baseline="30000" dirty="0"/>
              <a:t>© 2021 Copyright ArawakX™.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87796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ADDF2B-7AB4-4819-97C3-37EAD3B69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CEEC2E-1D25-4385-835E-782D618225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39F3F-E443-4AC5-B47A-58897B1A1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47105-85F5-4D9B-8D6C-8EF4CAF6228D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F1F962-A445-42F0-85E1-50A2914276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CF8C6-67E5-41B5-B54D-A06FA33578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19C8-F1A5-4404-9441-5F14FD120B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022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726" r:id="rId3"/>
    <p:sldLayoutId id="2147483679" r:id="rId4"/>
    <p:sldLayoutId id="2147483710" r:id="rId5"/>
    <p:sldLayoutId id="2147483677" r:id="rId6"/>
    <p:sldLayoutId id="2147483673" r:id="rId7"/>
    <p:sldLayoutId id="2147483680" r:id="rId8"/>
    <p:sldLayoutId id="2147483676" r:id="rId9"/>
    <p:sldLayoutId id="2147483674" r:id="rId10"/>
    <p:sldLayoutId id="2147483692" r:id="rId11"/>
    <p:sldLayoutId id="2147483668" r:id="rId12"/>
    <p:sldLayoutId id="2147483681" r:id="rId13"/>
    <p:sldLayoutId id="2147483707" r:id="rId14"/>
    <p:sldLayoutId id="2147483708" r:id="rId15"/>
    <p:sldLayoutId id="2147483690" r:id="rId16"/>
    <p:sldLayoutId id="2147483691" r:id="rId17"/>
    <p:sldLayoutId id="2147483698" r:id="rId18"/>
    <p:sldLayoutId id="2147483693" r:id="rId19"/>
    <p:sldLayoutId id="2147483725" r:id="rId20"/>
    <p:sldLayoutId id="2147483705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CBF4EE-BEDE-4DE7-8DDC-A552C0EF70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7E01EA-404B-44D3-9FE7-255B9C7391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54614A-0276-4E0A-BDB4-7F958D498B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94526-F018-4426-BF59-99C12CD6AAC2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AEFFA5-FAA8-4338-BAE1-7CA6DD5E5E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8CCB12-46B5-4CE7-8DBE-5C843B592D8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45074-A59A-48D2-A391-A75FA62681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5879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95" r:id="rId2"/>
    <p:sldLayoutId id="2147483722" r:id="rId3"/>
    <p:sldLayoutId id="2147483653" r:id="rId4"/>
    <p:sldLayoutId id="2147483654" r:id="rId5"/>
    <p:sldLayoutId id="2147483709" r:id="rId6"/>
    <p:sldLayoutId id="2147483723" r:id="rId7"/>
    <p:sldLayoutId id="2147483713" r:id="rId8"/>
    <p:sldLayoutId id="2147483712" r:id="rId9"/>
    <p:sldLayoutId id="2147483697" r:id="rId10"/>
    <p:sldLayoutId id="2147483699" r:id="rId11"/>
    <p:sldLayoutId id="2147483720" r:id="rId12"/>
    <p:sldLayoutId id="2147483718" r:id="rId13"/>
    <p:sldLayoutId id="2147483719" r:id="rId14"/>
    <p:sldLayoutId id="2147483711" r:id="rId15"/>
    <p:sldLayoutId id="2147483721" r:id="rId16"/>
    <p:sldLayoutId id="2147483694" r:id="rId17"/>
    <p:sldLayoutId id="2147483689" r:id="rId18"/>
    <p:sldLayoutId id="2147483716" r:id="rId19"/>
    <p:sldLayoutId id="2147483717" r:id="rId20"/>
    <p:sldLayoutId id="2147483655" r:id="rId21"/>
    <p:sldLayoutId id="2147483696" r:id="rId22"/>
    <p:sldLayoutId id="2147483656" r:id="rId23"/>
    <p:sldLayoutId id="2147483657" r:id="rId24"/>
    <p:sldLayoutId id="2147483714" r:id="rId25"/>
    <p:sldLayoutId id="2147483715" r:id="rId2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5B6A4B7-C5C2-4327-ACF8-5AF25E596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2FFF26-22CB-435D-8CE1-2C24F0C64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011FE7-6EF4-4550-84A8-68FB939BDB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B020E-D609-4349-B576-2F369EAFDAAB}" type="datetimeFigureOut">
              <a:rPr lang="en-GB" smtClean="0"/>
              <a:t>06/04/2022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77E33F-FF57-4BF6-93CB-3C086FD0AB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920C79-9770-4216-B95F-DAA2433F48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F96D0-2AE7-44CC-A3A2-D8D5EBE913E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162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62" r:id="rId4"/>
    <p:sldLayoutId id="2147483663" r:id="rId5"/>
    <p:sldLayoutId id="214748366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tmp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png"/><Relationship Id="rId5" Type="http://schemas.openxmlformats.org/officeDocument/2006/relationships/image" Target="../media/image73.tmp"/><Relationship Id="rId4" Type="http://schemas.openxmlformats.org/officeDocument/2006/relationships/image" Target="../media/image72.tm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49.png"/><Relationship Id="rId5" Type="http://schemas.openxmlformats.org/officeDocument/2006/relationships/image" Target="../media/image22.png"/><Relationship Id="rId4" Type="http://schemas.openxmlformats.org/officeDocument/2006/relationships/image" Target="../media/image7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76.tmp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9.png"/><Relationship Id="rId5" Type="http://schemas.openxmlformats.org/officeDocument/2006/relationships/image" Target="../media/image81.tmp"/><Relationship Id="rId4" Type="http://schemas.openxmlformats.org/officeDocument/2006/relationships/image" Target="../media/image80.tm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9.png"/><Relationship Id="rId4" Type="http://schemas.openxmlformats.org/officeDocument/2006/relationships/image" Target="../media/image82.tm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49.png"/><Relationship Id="rId5" Type="http://schemas.openxmlformats.org/officeDocument/2006/relationships/image" Target="../media/image22.png"/><Relationship Id="rId4" Type="http://schemas.openxmlformats.org/officeDocument/2006/relationships/image" Target="../media/image8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tmp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7.xml"/><Relationship Id="rId5" Type="http://schemas.openxmlformats.org/officeDocument/2006/relationships/image" Target="../media/image49.png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49.png"/><Relationship Id="rId5" Type="http://schemas.openxmlformats.org/officeDocument/2006/relationships/image" Target="../media/image22.png"/><Relationship Id="rId4" Type="http://schemas.openxmlformats.org/officeDocument/2006/relationships/image" Target="../media/image8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tmp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49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22.png"/><Relationship Id="rId7" Type="http://schemas.openxmlformats.org/officeDocument/2006/relationships/image" Target="../media/image48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7.png"/><Relationship Id="rId5" Type="http://schemas.openxmlformats.org/officeDocument/2006/relationships/image" Target="../media/image90.svg"/><Relationship Id="rId10" Type="http://schemas.openxmlformats.org/officeDocument/2006/relationships/image" Target="../media/image49.png"/><Relationship Id="rId4" Type="http://schemas.openxmlformats.org/officeDocument/2006/relationships/image" Target="../media/image89.png"/><Relationship Id="rId9" Type="http://schemas.openxmlformats.org/officeDocument/2006/relationships/image" Target="../media/image92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2.png"/><Relationship Id="rId7" Type="http://schemas.openxmlformats.org/officeDocument/2006/relationships/image" Target="../media/image94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93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9.png"/><Relationship Id="rId13" Type="http://schemas.openxmlformats.org/officeDocument/2006/relationships/image" Target="../media/image104.svg"/><Relationship Id="rId3" Type="http://schemas.openxmlformats.org/officeDocument/2006/relationships/image" Target="../media/image22.png"/><Relationship Id="rId7" Type="http://schemas.openxmlformats.org/officeDocument/2006/relationships/image" Target="../media/image98.svg"/><Relationship Id="rId12" Type="http://schemas.openxmlformats.org/officeDocument/2006/relationships/image" Target="../media/image10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7.png"/><Relationship Id="rId11" Type="http://schemas.openxmlformats.org/officeDocument/2006/relationships/image" Target="../media/image102.svg"/><Relationship Id="rId5" Type="http://schemas.openxmlformats.org/officeDocument/2006/relationships/image" Target="../media/image96.svg"/><Relationship Id="rId10" Type="http://schemas.openxmlformats.org/officeDocument/2006/relationships/image" Target="../media/image101.png"/><Relationship Id="rId4" Type="http://schemas.openxmlformats.org/officeDocument/2006/relationships/image" Target="../media/image95.png"/><Relationship Id="rId9" Type="http://schemas.openxmlformats.org/officeDocument/2006/relationships/image" Target="../media/image100.svg"/><Relationship Id="rId1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49.png"/><Relationship Id="rId4" Type="http://schemas.openxmlformats.org/officeDocument/2006/relationships/image" Target="../media/image10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0.svg"/><Relationship Id="rId5" Type="http://schemas.openxmlformats.org/officeDocument/2006/relationships/image" Target="../media/image69.png"/><Relationship Id="rId4" Type="http://schemas.openxmlformats.org/officeDocument/2006/relationships/image" Target="../media/image68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70.sv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sv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4.xml"/><Relationship Id="rId6" Type="http://schemas.openxmlformats.org/officeDocument/2006/relationships/image" Target="../media/image22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2.png"/><Relationship Id="rId5" Type="http://schemas.openxmlformats.org/officeDocument/2006/relationships/hyperlink" Target="https://calendly.com/mike-garcia-cloudpro" TargetMode="External"/><Relationship Id="rId4" Type="http://schemas.openxmlformats.org/officeDocument/2006/relationships/hyperlink" Target="mailto:mike.garcia@cloudpro.services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doug.kryzan@cloudpro.services" TargetMode="External"/><Relationship Id="rId5" Type="http://schemas.openxmlformats.org/officeDocument/2006/relationships/hyperlink" Target="https://calendly.com/mike-garcia-cloudpro" TargetMode="External"/><Relationship Id="rId4" Type="http://schemas.openxmlformats.org/officeDocument/2006/relationships/hyperlink" Target="mailto:mike.garcia@cloudpro.services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30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svg"/><Relationship Id="rId4" Type="http://schemas.openxmlformats.org/officeDocument/2006/relationships/image" Target="../media/image27.png"/><Relationship Id="rId9" Type="http://schemas.openxmlformats.org/officeDocument/2006/relationships/image" Target="../media/image32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5.pn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35.png"/><Relationship Id="rId11" Type="http://schemas.openxmlformats.org/officeDocument/2006/relationships/image" Target="../media/image40.svg"/><Relationship Id="rId5" Type="http://schemas.openxmlformats.org/officeDocument/2006/relationships/image" Target="../media/image34.sv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2.png"/><Relationship Id="rId7" Type="http://schemas.openxmlformats.org/officeDocument/2006/relationships/image" Target="../media/image44.svg"/><Relationship Id="rId12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3.png"/><Relationship Id="rId11" Type="http://schemas.openxmlformats.org/officeDocument/2006/relationships/image" Target="../media/image48.svg"/><Relationship Id="rId5" Type="http://schemas.openxmlformats.org/officeDocument/2006/relationships/image" Target="../media/image42.svg"/><Relationship Id="rId10" Type="http://schemas.openxmlformats.org/officeDocument/2006/relationships/image" Target="../media/image47.png"/><Relationship Id="rId4" Type="http://schemas.openxmlformats.org/officeDocument/2006/relationships/image" Target="../media/image41.png"/><Relationship Id="rId9" Type="http://schemas.openxmlformats.org/officeDocument/2006/relationships/image" Target="../media/image4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22.png"/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12" Type="http://schemas.openxmlformats.org/officeDocument/2006/relationships/image" Target="../media/image59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3.sv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svg"/><Relationship Id="rId4" Type="http://schemas.openxmlformats.org/officeDocument/2006/relationships/image" Target="../media/image51.svg"/><Relationship Id="rId9" Type="http://schemas.openxmlformats.org/officeDocument/2006/relationships/image" Target="../media/image5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10" Type="http://schemas.openxmlformats.org/officeDocument/2006/relationships/image" Target="../media/image49.png"/><Relationship Id="rId4" Type="http://schemas.openxmlformats.org/officeDocument/2006/relationships/image" Target="../media/image62.sv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247E23-0F35-49BC-991C-5DC429D4276A}"/>
              </a:ext>
            </a:extLst>
          </p:cNvPr>
          <p:cNvSpPr txBox="1"/>
          <p:nvPr/>
        </p:nvSpPr>
        <p:spPr>
          <a:xfrm>
            <a:off x="616790" y="766969"/>
            <a:ext cx="8502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/>
              <a:t>Cloud Optimization Sales Workshop – Part I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A3A4DF-588A-43C8-8A20-87FBBD0CFF2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36558" y="5348659"/>
            <a:ext cx="2319963" cy="6913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00416F-A387-40E6-B401-8D8CEE5CB4B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169" y="5367327"/>
            <a:ext cx="2319963" cy="616161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AA6FDEF-0864-41DD-90B4-0DAFDC902A5F}"/>
              </a:ext>
            </a:extLst>
          </p:cNvPr>
          <p:cNvGrpSpPr/>
          <p:nvPr/>
        </p:nvGrpSpPr>
        <p:grpSpPr>
          <a:xfrm>
            <a:off x="616790" y="1115744"/>
            <a:ext cx="8502135" cy="3768479"/>
            <a:chOff x="616790" y="1340958"/>
            <a:chExt cx="8502135" cy="376847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A312AC4-8F17-427F-AA92-CDADC01CA94C}"/>
                </a:ext>
              </a:extLst>
            </p:cNvPr>
            <p:cNvGrpSpPr/>
            <p:nvPr/>
          </p:nvGrpSpPr>
          <p:grpSpPr>
            <a:xfrm>
              <a:off x="616790" y="1340958"/>
              <a:ext cx="8502135" cy="3180932"/>
              <a:chOff x="435071" y="2540242"/>
              <a:chExt cx="12264692" cy="3180932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AA30D68-8AB4-42B5-83DC-641689C85176}"/>
                  </a:ext>
                </a:extLst>
              </p:cNvPr>
              <p:cNvSpPr txBox="1"/>
              <p:nvPr/>
            </p:nvSpPr>
            <p:spPr>
              <a:xfrm>
                <a:off x="435071" y="2540242"/>
                <a:ext cx="12264692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5000" b="1" dirty="0"/>
                  <a:t>Optimize your Cloud</a:t>
                </a:r>
              </a:p>
            </p:txBody>
          </p:sp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EE3C3AE-70E2-47E3-BAEC-E8C09B91A938}"/>
                  </a:ext>
                </a:extLst>
              </p:cNvPr>
              <p:cNvSpPr txBox="1"/>
              <p:nvPr/>
            </p:nvSpPr>
            <p:spPr>
              <a:xfrm>
                <a:off x="435072" y="5197954"/>
                <a:ext cx="940818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Accelerate your business with</a:t>
                </a:r>
              </a:p>
            </p:txBody>
          </p:sp>
        </p:grp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54E77FF-CF9D-40BD-B3FC-E20D6E06AF5D}"/>
                </a:ext>
              </a:extLst>
            </p:cNvPr>
            <p:cNvSpPr txBox="1"/>
            <p:nvPr/>
          </p:nvSpPr>
          <p:spPr>
            <a:xfrm>
              <a:off x="616790" y="4463106"/>
              <a:ext cx="65219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3600" dirty="0"/>
                <a:t>Cloud Insights from NetApp</a:t>
              </a:r>
            </a:p>
          </p:txBody>
        </p:sp>
      </p:grpSp>
      <p:sp>
        <p:nvSpPr>
          <p:cNvPr id="14" name="Oval 13">
            <a:extLst>
              <a:ext uri="{FF2B5EF4-FFF2-40B4-BE49-F238E27FC236}">
                <a16:creationId xmlns:a16="http://schemas.microsoft.com/office/drawing/2014/main" id="{B999DCA1-4FE3-F941-94F9-F4E20EB65CB0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69F214FE-B8C5-1A40-BFE0-C07DFF699C8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1168" y="2295401"/>
            <a:ext cx="4702791" cy="855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542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6AB7A44-A8C7-471C-AEB9-B0806C22EBCC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5077471" y="1329596"/>
            <a:ext cx="6945916" cy="2311402"/>
          </a:xfrm>
          <a:noFill/>
        </p:spPr>
        <p:txBody>
          <a:bodyPr wrap="square">
            <a:spAutoFit/>
          </a:bodyPr>
          <a:lstStyle/>
          <a:p>
            <a:pPr marL="471487" lvl="1">
              <a:spcBef>
                <a:spcPts val="0"/>
              </a:spcBef>
              <a:buClr>
                <a:srgbClr val="FCD0B8"/>
              </a:buClr>
              <a:buSzPts val="2000"/>
            </a:pPr>
            <a:r>
              <a:rPr lang="en-US" sz="2400" b="1" dirty="0">
                <a:solidFill>
                  <a:schemeClr val="dk1"/>
                </a:solidFill>
                <a:latin typeface="Calibri"/>
                <a:cs typeface="Calibri"/>
              </a:rPr>
              <a:t>Business Challenges</a:t>
            </a:r>
          </a:p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endParaRPr lang="en-US" sz="6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Poor performance effecting customer satisfaction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Runaway cloud costs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High cost of maintaining multiple tools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High cost of system outages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Inability to measure SLAs and usage for optimization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solidFill>
                  <a:schemeClr val="tx1"/>
                </a:solidFill>
              </a:rPr>
              <a:t>Protection against Ransomware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F89FF3-1667-4E21-9F34-AA0654BF9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5953" y="7128"/>
            <a:ext cx="5120341" cy="774301"/>
          </a:xfrm>
        </p:spPr>
        <p:txBody>
          <a:bodyPr>
            <a:noAutofit/>
          </a:bodyPr>
          <a:lstStyle/>
          <a:p>
            <a:r>
              <a:rPr lang="en-GB" sz="3600" b="1" dirty="0">
                <a:latin typeface="+mn-lt"/>
              </a:rPr>
              <a:t>Operational Challenges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794E20-9760-4164-8ABE-0A71B55F8C5E}"/>
              </a:ext>
            </a:extLst>
          </p:cNvPr>
          <p:cNvSpPr txBox="1"/>
          <p:nvPr/>
        </p:nvSpPr>
        <p:spPr>
          <a:xfrm>
            <a:off x="4135953" y="598950"/>
            <a:ext cx="672254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178" indent="-220122"/>
            <a:r>
              <a:rPr lang="en-US" sz="2400" dirty="0">
                <a:latin typeface="+mn-lt"/>
              </a:rPr>
              <a:t>– </a:t>
            </a:r>
            <a:r>
              <a:rPr lang="en-GB" sz="2400" dirty="0"/>
              <a:t>Reasons to invest in Infrastructure Monitoring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12F850-A527-4991-8B1B-790FAF414E17}"/>
              </a:ext>
            </a:extLst>
          </p:cNvPr>
          <p:cNvSpPr txBox="1"/>
          <p:nvPr/>
        </p:nvSpPr>
        <p:spPr>
          <a:xfrm>
            <a:off x="5077469" y="3792377"/>
            <a:ext cx="6945918" cy="2472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487" lvl="1">
              <a:buClr>
                <a:srgbClr val="FCD0B8"/>
              </a:buClr>
              <a:buSzPts val="2000"/>
            </a:pPr>
            <a:r>
              <a:rPr lang="en-US" sz="2400" b="1" dirty="0">
                <a:solidFill>
                  <a:schemeClr val="dk1"/>
                </a:solidFill>
                <a:latin typeface="Calibri"/>
                <a:cs typeface="Calibri"/>
              </a:rPr>
              <a:t>Technical Challenges</a:t>
            </a:r>
          </a:p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endParaRPr lang="en-US" sz="6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Difficulty isolating problems and outages in complex hybrid infrastructure in a timely manner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Lacking a single effective view of the full-service path 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Difficulty identifying workloads for right-sizing or optimization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Inability to report on SLAs and SLOs</a:t>
            </a:r>
          </a:p>
          <a:p>
            <a:pPr marL="742950" lvl="1" indent="-285750">
              <a:spcBef>
                <a:spcPts val="400"/>
              </a:spcBef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Accurately provisioning cloud resources for cloud migrations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DF31F546-FE8F-4B2A-90AF-EAC2D7A3D90A}"/>
              </a:ext>
            </a:extLst>
          </p:cNvPr>
          <p:cNvGrpSpPr/>
          <p:nvPr/>
        </p:nvGrpSpPr>
        <p:grpSpPr>
          <a:xfrm>
            <a:off x="4087734" y="3921747"/>
            <a:ext cx="1140516" cy="1140516"/>
            <a:chOff x="3894298" y="3546291"/>
            <a:chExt cx="1243075" cy="124307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5B4FE1C7-7D2A-43B5-AD2E-FDEC4F6CB00A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6" name="Graphic 15" descr="Blueprint outline">
              <a:extLst>
                <a:ext uri="{FF2B5EF4-FFF2-40B4-BE49-F238E27FC236}">
                  <a16:creationId xmlns:a16="http://schemas.microsoft.com/office/drawing/2014/main" id="{86090602-995F-4F31-912F-F064EC6BF7E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8636" y="3710629"/>
              <a:ext cx="914400" cy="914400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57B0229-CDC7-47F1-89F1-D582F8823BD9}"/>
              </a:ext>
            </a:extLst>
          </p:cNvPr>
          <p:cNvGrpSpPr/>
          <p:nvPr/>
        </p:nvGrpSpPr>
        <p:grpSpPr>
          <a:xfrm>
            <a:off x="4087734" y="1443750"/>
            <a:ext cx="1140516" cy="1140516"/>
            <a:chOff x="3894298" y="1153580"/>
            <a:chExt cx="1243075" cy="1243075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5EB27D3-86F5-414E-AD3C-809281D64D4E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8" name="Graphic 17" descr="Handshake outline">
              <a:extLst>
                <a:ext uri="{FF2B5EF4-FFF2-40B4-BE49-F238E27FC236}">
                  <a16:creationId xmlns:a16="http://schemas.microsoft.com/office/drawing/2014/main" id="{B72D5290-E99E-4132-878E-2A660F6CC2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8636" y="1318572"/>
              <a:ext cx="914400" cy="914400"/>
            </a:xfrm>
            <a:prstGeom prst="rect">
              <a:avLst/>
            </a:prstGeom>
          </p:spPr>
        </p:pic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6E95FA0C-94ED-46AE-B47B-6D55A1A3676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82" y="238188"/>
            <a:ext cx="2318915" cy="61588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A8D3A1F-559A-CB49-89F9-63D44B08154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01E3A146-05C6-9740-A796-6C2F8C09C9BC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1806155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01757CFA-1547-426A-9CA2-855B22C52748}"/>
              </a:ext>
            </a:extLst>
          </p:cNvPr>
          <p:cNvSpPr txBox="1">
            <a:spLocks/>
          </p:cNvSpPr>
          <p:nvPr/>
        </p:nvSpPr>
        <p:spPr>
          <a:xfrm>
            <a:off x="360947" y="56833"/>
            <a:ext cx="4948032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Heterogeneous Support</a:t>
            </a:r>
            <a:endParaRPr lang="en-GB" sz="36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4B4B72C-BCC3-46B7-AB4E-27E3618E76FD}"/>
              </a:ext>
            </a:extLst>
          </p:cNvPr>
          <p:cNvSpPr txBox="1"/>
          <p:nvPr/>
        </p:nvSpPr>
        <p:spPr>
          <a:xfrm>
            <a:off x="519437" y="645981"/>
            <a:ext cx="66183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Operating systems, infrastructure devices, and services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543FFA9-C64E-4D40-8497-F5F8CAFB8205}"/>
              </a:ext>
            </a:extLst>
          </p:cNvPr>
          <p:cNvGrpSpPr/>
          <p:nvPr/>
        </p:nvGrpSpPr>
        <p:grpSpPr>
          <a:xfrm>
            <a:off x="1442531" y="1372639"/>
            <a:ext cx="9306937" cy="4917873"/>
            <a:chOff x="1017149" y="1372639"/>
            <a:chExt cx="9306937" cy="4917873"/>
          </a:xfrm>
        </p:grpSpPr>
        <p:pic>
          <p:nvPicPr>
            <p:cNvPr id="6" name="Picture 5" descr="A picture containing calendar&#10;&#10;Description automatically generated">
              <a:extLst>
                <a:ext uri="{FF2B5EF4-FFF2-40B4-BE49-F238E27FC236}">
                  <a16:creationId xmlns:a16="http://schemas.microsoft.com/office/drawing/2014/main" id="{3E070FDF-E711-42FF-A6E7-EAA5FDEC74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17149" y="1372639"/>
              <a:ext cx="5518295" cy="3717588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6" descr="A picture containing logo&#10;&#10;Description automatically generated">
              <a:extLst>
                <a:ext uri="{FF2B5EF4-FFF2-40B4-BE49-F238E27FC236}">
                  <a16:creationId xmlns:a16="http://schemas.microsoft.com/office/drawing/2014/main" id="{8665F44F-6B7C-4A75-8746-ACA7B6C628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95272" y="2031145"/>
              <a:ext cx="5518295" cy="3724041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7" descr="Logo, company name&#10;&#10;Description automatically generated">
              <a:extLst>
                <a:ext uri="{FF2B5EF4-FFF2-40B4-BE49-F238E27FC236}">
                  <a16:creationId xmlns:a16="http://schemas.microsoft.com/office/drawing/2014/main" id="{BAD1C7D5-93D8-4F89-8798-6B0098EA6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805791" y="3180435"/>
              <a:ext cx="5518295" cy="3110077"/>
            </a:xfrm>
            <a:prstGeom prst="rect">
              <a:avLst/>
            </a:prstGeom>
            <a:ln>
              <a:solidFill>
                <a:schemeClr val="bg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ECCB3251-0023-45D3-9348-A36F3AFB94B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83E49DF-FF31-3048-B6FD-C4FD16CD48A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8D825146-581F-0D41-92F5-EFF5A97FB692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4867238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D72C93-FFE8-4C90-9717-614787FB39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67773" y="3138984"/>
            <a:ext cx="3341206" cy="2770497"/>
          </a:xfrm>
        </p:spPr>
        <p:txBody>
          <a:bodyPr anchor="ctr"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Common Use Cases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460E02-90F5-4505-A5FE-B3CB294E6179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571619" y="3138984"/>
            <a:ext cx="5060822" cy="2770498"/>
          </a:xfr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Cloud Visibility / Cloud Migration</a:t>
            </a:r>
          </a:p>
          <a:p>
            <a:pPr marL="342900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Troubleshooting and Operational Efficiency</a:t>
            </a:r>
          </a:p>
          <a:p>
            <a:pPr marL="342900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Forecasting and Trend Analysis</a:t>
            </a:r>
          </a:p>
          <a:p>
            <a:pPr marL="342900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Security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84C5E5C-CC82-45F0-937F-2020B7AC2481}"/>
              </a:ext>
            </a:extLst>
          </p:cNvPr>
          <p:cNvSpPr txBox="1">
            <a:spLocks/>
          </p:cNvSpPr>
          <p:nvPr/>
        </p:nvSpPr>
        <p:spPr>
          <a:xfrm>
            <a:off x="360947" y="187621"/>
            <a:ext cx="4948032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Insights</a:t>
            </a:r>
            <a:endParaRPr lang="en-GB" sz="4800" b="1" dirty="0">
              <a:latin typeface="+mn-lt"/>
            </a:endParaRPr>
          </a:p>
        </p:txBody>
      </p:sp>
      <p:pic>
        <p:nvPicPr>
          <p:cNvPr id="12" name="Graphic 11" descr="Clipboard outline">
            <a:extLst>
              <a:ext uri="{FF2B5EF4-FFF2-40B4-BE49-F238E27FC236}">
                <a16:creationId xmlns:a16="http://schemas.microsoft.com/office/drawing/2014/main" id="{B355F8E0-AAEF-4F9E-9E47-34B9E0C672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930544" y="4067686"/>
            <a:ext cx="914400" cy="9144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BFC728A-EA97-4863-89EA-B2F842DF708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8A6E79-183C-8C42-92A5-6B56DCAE5DB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F5A14629-18B2-3E44-848B-34FFF279A31F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31844517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C79572B-F00D-422F-B1E3-2D912695271D}"/>
              </a:ext>
            </a:extLst>
          </p:cNvPr>
          <p:cNvGrpSpPr/>
          <p:nvPr/>
        </p:nvGrpSpPr>
        <p:grpSpPr>
          <a:xfrm>
            <a:off x="360947" y="1287218"/>
            <a:ext cx="8177613" cy="4961631"/>
            <a:chOff x="1864684" y="1301064"/>
            <a:chExt cx="8288977" cy="5029200"/>
          </a:xfrm>
        </p:grpSpPr>
        <p:pic>
          <p:nvPicPr>
            <p:cNvPr id="7" name="Picture 6" descr="Graphical user interface&#10;&#10;Description automatically generated">
              <a:extLst>
                <a:ext uri="{FF2B5EF4-FFF2-40B4-BE49-F238E27FC236}">
                  <a16:creationId xmlns:a16="http://schemas.microsoft.com/office/drawing/2014/main" id="{CE2BC929-197D-44A6-B59D-185A175EE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64684" y="1301064"/>
              <a:ext cx="8288977" cy="502920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2" descr="Amazon Web Services - Wikipedia">
              <a:extLst>
                <a:ext uri="{FF2B5EF4-FFF2-40B4-BE49-F238E27FC236}">
                  <a16:creationId xmlns:a16="http://schemas.microsoft.com/office/drawing/2014/main" id="{BD0BA09E-6ECC-4126-8AAB-5A01AEFB485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5361" t="-23937" r="-22131" b="-21239"/>
            <a:stretch/>
          </p:blipFill>
          <p:spPr bwMode="auto">
            <a:xfrm>
              <a:off x="4026728" y="2137275"/>
              <a:ext cx="803075" cy="508770"/>
            </a:xfrm>
            <a:prstGeom prst="rect">
              <a:avLst/>
            </a:prstGeom>
            <a:solidFill>
              <a:schemeClr val="bg1"/>
            </a:solidFill>
          </p:spPr>
        </p:pic>
        <p:pic>
          <p:nvPicPr>
            <p:cNvPr id="9" name="Picture 4" descr="Download Microsoft Azure (Windows Azure) Logo in SVG Vector or PNG File  Format - Logo.wine">
              <a:extLst>
                <a:ext uri="{FF2B5EF4-FFF2-40B4-BE49-F238E27FC236}">
                  <a16:creationId xmlns:a16="http://schemas.microsoft.com/office/drawing/2014/main" id="{6CE9F2C5-1597-483C-9B1D-3F6274ADF0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18273" y="2097406"/>
              <a:ext cx="824459" cy="5486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" descr="Cloud Computing Services | Google Cloud">
              <a:extLst>
                <a:ext uri="{FF2B5EF4-FFF2-40B4-BE49-F238E27FC236}">
                  <a16:creationId xmlns:a16="http://schemas.microsoft.com/office/drawing/2014/main" id="{9C3506E1-466F-412E-942E-A775A78B709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31202" y="2137275"/>
              <a:ext cx="869521" cy="45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F9E9D58C-58F2-4ABC-90AE-B90313C98F1B}"/>
              </a:ext>
            </a:extLst>
          </p:cNvPr>
          <p:cNvCxnSpPr>
            <a:stCxn id="15" idx="1"/>
          </p:cNvCxnSpPr>
          <p:nvPr/>
        </p:nvCxnSpPr>
        <p:spPr>
          <a:xfrm flipH="1" flipV="1">
            <a:off x="4844955" y="2947916"/>
            <a:ext cx="2610675" cy="200941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CD91384D-06F1-490F-80AB-58FAE4AE19A3}"/>
              </a:ext>
            </a:extLst>
          </p:cNvPr>
          <p:cNvSpPr txBox="1">
            <a:spLocks/>
          </p:cNvSpPr>
          <p:nvPr/>
        </p:nvSpPr>
        <p:spPr>
          <a:xfrm>
            <a:off x="360947" y="212357"/>
            <a:ext cx="8073369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Visibility / Cloud Migration</a:t>
            </a:r>
            <a:endParaRPr lang="en-GB" sz="36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8B9FB8-1FC4-4FE8-A417-4CE793776E1D}"/>
              </a:ext>
            </a:extLst>
          </p:cNvPr>
          <p:cNvSpPr txBox="1"/>
          <p:nvPr/>
        </p:nvSpPr>
        <p:spPr>
          <a:xfrm>
            <a:off x="519436" y="801505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Optimize costs and run efficiently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F839BA-3DE9-4DE0-B913-58A5546C8AB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459DB1C0-5F2D-48AE-AC3B-C2C27FF020B8}"/>
              </a:ext>
            </a:extLst>
          </p:cNvPr>
          <p:cNvGrpSpPr/>
          <p:nvPr/>
        </p:nvGrpSpPr>
        <p:grpSpPr>
          <a:xfrm>
            <a:off x="7455630" y="4343885"/>
            <a:ext cx="4063090" cy="1226897"/>
            <a:chOff x="9512138" y="1850558"/>
            <a:chExt cx="2650607" cy="111998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FBD4D4E-F5B3-4793-B49D-62566B3A4C5C}"/>
                </a:ext>
              </a:extLst>
            </p:cNvPr>
            <p:cNvSpPr/>
            <p:nvPr/>
          </p:nvSpPr>
          <p:spPr>
            <a:xfrm>
              <a:off x="9512138" y="1850558"/>
              <a:ext cx="2650607" cy="11199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899BECC-5C40-4DE3-A0EF-CCA60EE1F120}"/>
                </a:ext>
              </a:extLst>
            </p:cNvPr>
            <p:cNvSpPr txBox="1"/>
            <p:nvPr/>
          </p:nvSpPr>
          <p:spPr>
            <a:xfrm>
              <a:off x="9643941" y="2123579"/>
              <a:ext cx="2387002" cy="8428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Model on-prem versus cloud costs (these are fictitious values)</a:t>
              </a: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EFB926B0-4715-3349-92BD-35808F294CA3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20" name="Oval 19">
            <a:extLst>
              <a:ext uri="{FF2B5EF4-FFF2-40B4-BE49-F238E27FC236}">
                <a16:creationId xmlns:a16="http://schemas.microsoft.com/office/drawing/2014/main" id="{03120B84-6FB9-5648-A7A2-A70BEADEAC18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6481240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1A2565-2CE1-47F7-853C-262286099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7267" y="1989222"/>
            <a:ext cx="4170008" cy="40011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Cloud resources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BCB4E0-32CA-4FFB-A619-5BD61854C9C1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904727" y="1989221"/>
            <a:ext cx="4222624" cy="40011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On-prem resources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188B3F5-7B38-4C6B-BC3B-A19C09743924}"/>
              </a:ext>
            </a:extLst>
          </p:cNvPr>
          <p:cNvSpPr txBox="1">
            <a:spLocks/>
          </p:cNvSpPr>
          <p:nvPr/>
        </p:nvSpPr>
        <p:spPr>
          <a:xfrm>
            <a:off x="360947" y="35656"/>
            <a:ext cx="8073369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Visibility / Cloud Migration</a:t>
            </a:r>
            <a:endParaRPr lang="en-GB" sz="3600" b="1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403F6B5-2753-415F-ABDF-85DD576510F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42661CF-5D8F-4938-AB65-877A160B2BA8}"/>
              </a:ext>
            </a:extLst>
          </p:cNvPr>
          <p:cNvSpPr txBox="1"/>
          <p:nvPr/>
        </p:nvSpPr>
        <p:spPr>
          <a:xfrm>
            <a:off x="519436" y="624804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Managing hybrid-cloud assets: Side-by-side utilization and cost comparison</a:t>
            </a:r>
          </a:p>
        </p:txBody>
      </p:sp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7B072BE-D9B7-4277-A177-96B82AC987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725" y="2523363"/>
            <a:ext cx="5013093" cy="3200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D655AB4-BB28-428D-B0BA-68C51A55018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1895" y="2523363"/>
            <a:ext cx="5013093" cy="3200400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CA8699E-5E64-134C-A4E3-13B52BAA9F3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5BDBC6F5-6636-AB4B-8C06-989E455666B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4398726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5AA65B2-C90D-4C5F-88FA-14B4B721F86F}"/>
              </a:ext>
            </a:extLst>
          </p:cNvPr>
          <p:cNvSpPr txBox="1">
            <a:spLocks/>
          </p:cNvSpPr>
          <p:nvPr/>
        </p:nvSpPr>
        <p:spPr>
          <a:xfrm>
            <a:off x="360947" y="35656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Troubleshooting and Operational Efficiency</a:t>
            </a:r>
            <a:endParaRPr lang="en-GB" sz="6000" b="1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C7AA3F-E1DF-48D1-8FE9-309D3F320FD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2BCEE3-98FF-44C4-B1C9-3DA9FDC189FF}"/>
              </a:ext>
            </a:extLst>
          </p:cNvPr>
          <p:cNvSpPr txBox="1"/>
          <p:nvPr/>
        </p:nvSpPr>
        <p:spPr>
          <a:xfrm>
            <a:off x="519436" y="624804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Reduce potential future application outages with proactive alerting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00F2D5B8-1C2F-4C7A-97E2-656A411FCF8C}"/>
              </a:ext>
            </a:extLst>
          </p:cNvPr>
          <p:cNvGrpSpPr/>
          <p:nvPr/>
        </p:nvGrpSpPr>
        <p:grpSpPr>
          <a:xfrm>
            <a:off x="609600" y="1738082"/>
            <a:ext cx="10972800" cy="4150847"/>
            <a:chOff x="609600" y="1738082"/>
            <a:chExt cx="10972800" cy="4150847"/>
          </a:xfrm>
        </p:grpSpPr>
        <p:pic>
          <p:nvPicPr>
            <p:cNvPr id="8" name="Picture 7" descr="Graphical user interface, chart&#10;&#10;Description automatically generated">
              <a:extLst>
                <a:ext uri="{FF2B5EF4-FFF2-40B4-BE49-F238E27FC236}">
                  <a16:creationId xmlns:a16="http://schemas.microsoft.com/office/drawing/2014/main" id="{D2C1453D-1E17-46FF-ACF1-F6782C409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" y="2363243"/>
              <a:ext cx="10972800" cy="3525686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3CAD678-EDBD-4EE0-9902-A0A0154325AB}"/>
                </a:ext>
              </a:extLst>
            </p:cNvPr>
            <p:cNvCxnSpPr>
              <a:cxnSpLocks/>
              <a:stCxn id="10" idx="1"/>
            </p:cNvCxnSpPr>
            <p:nvPr/>
          </p:nvCxnSpPr>
          <p:spPr>
            <a:xfrm flipH="1">
              <a:off x="5252484" y="3638936"/>
              <a:ext cx="554356" cy="60345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750FBE4-78BA-4CF3-B82C-81ABD0E3EB43}"/>
                </a:ext>
              </a:extLst>
            </p:cNvPr>
            <p:cNvCxnSpPr>
              <a:cxnSpLocks/>
              <a:stCxn id="13" idx="1"/>
            </p:cNvCxnSpPr>
            <p:nvPr/>
          </p:nvCxnSpPr>
          <p:spPr>
            <a:xfrm flipH="1">
              <a:off x="6251944" y="2231337"/>
              <a:ext cx="1245057" cy="30576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38221356-FECA-49FB-AAE9-7C379BB38E3C}"/>
                </a:ext>
              </a:extLst>
            </p:cNvPr>
            <p:cNvGrpSpPr/>
            <p:nvPr/>
          </p:nvGrpSpPr>
          <p:grpSpPr>
            <a:xfrm>
              <a:off x="5806840" y="3114524"/>
              <a:ext cx="4074693" cy="1048823"/>
              <a:chOff x="9732289" y="1850558"/>
              <a:chExt cx="2236724" cy="1119984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CB9E16E1-D86C-4E30-A049-36412B9B20CA}"/>
                  </a:ext>
                </a:extLst>
              </p:cNvPr>
              <p:cNvSpPr/>
              <p:nvPr/>
            </p:nvSpPr>
            <p:spPr>
              <a:xfrm>
                <a:off x="9732289" y="1850558"/>
                <a:ext cx="2236724" cy="11199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CFFBF588-5441-4802-8F0A-7FE6C1D610D9}"/>
                  </a:ext>
                </a:extLst>
              </p:cNvPr>
              <p:cNvSpPr txBox="1"/>
              <p:nvPr/>
            </p:nvSpPr>
            <p:spPr>
              <a:xfrm>
                <a:off x="9732289" y="1903379"/>
                <a:ext cx="2236724" cy="98597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ysClr val="windowText" lastClr="000000"/>
                    </a:solidFill>
                  </a:rPr>
                  <a:t>Storage nodes consistently over-utilized, potentially leading to application interruption or outage</a:t>
                </a: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247C2F0D-8765-42B6-B3EF-16174DA43DD8}"/>
                </a:ext>
              </a:extLst>
            </p:cNvPr>
            <p:cNvGrpSpPr/>
            <p:nvPr/>
          </p:nvGrpSpPr>
          <p:grpSpPr>
            <a:xfrm>
              <a:off x="7497001" y="1738082"/>
              <a:ext cx="3914274" cy="986510"/>
              <a:chOff x="8986991" y="1850557"/>
              <a:chExt cx="3175754" cy="1119984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F71B9654-7EBC-4510-845E-746B29A9975A}"/>
                  </a:ext>
                </a:extLst>
              </p:cNvPr>
              <p:cNvSpPr/>
              <p:nvPr/>
            </p:nvSpPr>
            <p:spPr>
              <a:xfrm>
                <a:off x="8986991" y="1850557"/>
                <a:ext cx="3175754" cy="11199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FDC8D12-65E6-484E-8DB7-1FAB78F1E2FB}"/>
                  </a:ext>
                </a:extLst>
              </p:cNvPr>
              <p:cNvSpPr txBox="1"/>
              <p:nvPr/>
            </p:nvSpPr>
            <p:spPr>
              <a:xfrm>
                <a:off x="9062752" y="2051583"/>
                <a:ext cx="3043952" cy="73377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800" dirty="0">
                    <a:solidFill>
                      <a:sysClr val="windowText" lastClr="000000"/>
                    </a:solidFill>
                  </a:rPr>
                  <a:t>Thresholds determined by application owners, IT staff, </a:t>
                </a:r>
                <a:r>
                  <a:rPr lang="en-US" sz="1800" dirty="0" err="1">
                    <a:solidFill>
                      <a:sysClr val="windowText" lastClr="000000"/>
                    </a:solidFill>
                  </a:rPr>
                  <a:t>etc</a:t>
                </a:r>
                <a:r>
                  <a:rPr lang="en-US" sz="1800" dirty="0">
                    <a:solidFill>
                      <a:sysClr val="windowText" lastClr="000000"/>
                    </a:solidFill>
                  </a:rPr>
                  <a:t>…</a:t>
                </a:r>
              </a:p>
            </p:txBody>
          </p:sp>
        </p:grp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1BBB4069-1CAA-B844-A8E3-12BDA8B3EF7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622ECD2E-0203-184E-848A-00BCFCFDEAEF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0916803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04C217ED-D082-48F1-A08F-7CF72B5D435B}"/>
              </a:ext>
            </a:extLst>
          </p:cNvPr>
          <p:cNvGrpSpPr/>
          <p:nvPr/>
        </p:nvGrpSpPr>
        <p:grpSpPr>
          <a:xfrm>
            <a:off x="608076" y="2464187"/>
            <a:ext cx="10972800" cy="3631842"/>
            <a:chOff x="608076" y="2464187"/>
            <a:chExt cx="10972800" cy="3631842"/>
          </a:xfrm>
        </p:grpSpPr>
        <p:pic>
          <p:nvPicPr>
            <p:cNvPr id="7" name="Picture 6" descr="Chart, line chart&#10;&#10;Description automatically generated">
              <a:extLst>
                <a:ext uri="{FF2B5EF4-FFF2-40B4-BE49-F238E27FC236}">
                  <a16:creationId xmlns:a16="http://schemas.microsoft.com/office/drawing/2014/main" id="{D520515A-B33F-47FD-B891-3DE558F426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8076" y="2464187"/>
              <a:ext cx="10972800" cy="3631842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Picture 24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5E343EC8-578E-421F-A66E-BB8BAF1F3F6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04117" y="4148439"/>
              <a:ext cx="1428949" cy="213681"/>
            </a:xfrm>
            <a:prstGeom prst="rect">
              <a:avLst/>
            </a:prstGeom>
          </p:spPr>
        </p:pic>
        <p:pic>
          <p:nvPicPr>
            <p:cNvPr id="27" name="Picture 26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C00D9656-9AEA-4789-A724-2D851D33BA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04117" y="3808805"/>
              <a:ext cx="1428949" cy="213681"/>
            </a:xfrm>
            <a:prstGeom prst="rect">
              <a:avLst/>
            </a:prstGeom>
          </p:spPr>
        </p:pic>
        <p:pic>
          <p:nvPicPr>
            <p:cNvPr id="28" name="Picture 27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02AC9C40-B663-4A89-84F1-02428E7A8A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04117" y="3133810"/>
              <a:ext cx="1428949" cy="213681"/>
            </a:xfrm>
            <a:prstGeom prst="rect">
              <a:avLst/>
            </a:prstGeom>
          </p:spPr>
        </p:pic>
        <p:pic>
          <p:nvPicPr>
            <p:cNvPr id="29" name="Picture 28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B8BAB1E3-3714-4ADA-AF35-466C575DB4C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04117" y="4830984"/>
              <a:ext cx="1428949" cy="213681"/>
            </a:xfrm>
            <a:prstGeom prst="rect">
              <a:avLst/>
            </a:prstGeom>
          </p:spPr>
        </p:pic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1346236-740D-43EE-A623-BADCDBB07530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8516229" y="5049672"/>
            <a:ext cx="497859" cy="7770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1B58F3C9-9CD3-4563-9805-6AD07AED5B02}"/>
              </a:ext>
            </a:extLst>
          </p:cNvPr>
          <p:cNvCxnSpPr>
            <a:cxnSpLocks/>
            <a:stCxn id="23" idx="3"/>
          </p:cNvCxnSpPr>
          <p:nvPr/>
        </p:nvCxnSpPr>
        <p:spPr>
          <a:xfrm>
            <a:off x="5915229" y="4908260"/>
            <a:ext cx="49760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3B4CB0-5A7F-4ECB-A3D3-C397F9576C42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8010506" y="1821448"/>
            <a:ext cx="748483" cy="114634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961ABFF6-2830-4428-930E-171ACC47AB15}"/>
              </a:ext>
            </a:extLst>
          </p:cNvPr>
          <p:cNvSpPr txBox="1">
            <a:spLocks/>
          </p:cNvSpPr>
          <p:nvPr/>
        </p:nvSpPr>
        <p:spPr>
          <a:xfrm>
            <a:off x="360947" y="115866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Troubleshooting and Operational Efficiency</a:t>
            </a:r>
            <a:endParaRPr lang="en-GB" sz="6000" b="1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09EF6B-EDE9-4B0D-9605-D6C7B74087A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8EBCDF-D87F-4F3E-85F2-B97C3CE559E3}"/>
              </a:ext>
            </a:extLst>
          </p:cNvPr>
          <p:cNvSpPr txBox="1"/>
          <p:nvPr/>
        </p:nvSpPr>
        <p:spPr>
          <a:xfrm>
            <a:off x="519436" y="705014"/>
            <a:ext cx="1082801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1600" dirty="0">
                <a:latin typeface="+mn-lt"/>
              </a:rPr>
              <a:t>– </a:t>
            </a:r>
            <a:r>
              <a:rPr lang="en-US" sz="1600" dirty="0"/>
              <a:t>End-to-end visibility of application infrastructure resources, whether they’re in the cloud or on-prem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0C93AF-D33A-4AC4-AC0E-92A9C972C791}"/>
              </a:ext>
            </a:extLst>
          </p:cNvPr>
          <p:cNvGrpSpPr/>
          <p:nvPr/>
        </p:nvGrpSpPr>
        <p:grpSpPr>
          <a:xfrm>
            <a:off x="3856383" y="1446519"/>
            <a:ext cx="4154123" cy="749858"/>
            <a:chOff x="9165104" y="2447292"/>
            <a:chExt cx="2632621" cy="98651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F46034F-077D-4A91-BBD5-A7DE86295869}"/>
                </a:ext>
              </a:extLst>
            </p:cNvPr>
            <p:cNvSpPr/>
            <p:nvPr/>
          </p:nvSpPr>
          <p:spPr>
            <a:xfrm>
              <a:off x="9165104" y="2447292"/>
              <a:ext cx="2632621" cy="986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B7B320-74F1-43DE-A6B7-7221B47F103F}"/>
                </a:ext>
              </a:extLst>
            </p:cNvPr>
            <p:cNvSpPr txBox="1"/>
            <p:nvPr/>
          </p:nvSpPr>
          <p:spPr>
            <a:xfrm>
              <a:off x="9202126" y="2485967"/>
              <a:ext cx="2555459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Identify resources having an impact on the base resource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D7E909B-B446-4CDE-ABA7-773B002A0390}"/>
              </a:ext>
            </a:extLst>
          </p:cNvPr>
          <p:cNvGrpSpPr/>
          <p:nvPr/>
        </p:nvGrpSpPr>
        <p:grpSpPr>
          <a:xfrm>
            <a:off x="9014088" y="5333487"/>
            <a:ext cx="2905760" cy="986510"/>
            <a:chOff x="9028534" y="2447292"/>
            <a:chExt cx="2905760" cy="986510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DF5B2F-E6C2-4469-8E0A-E117C36E85EC}"/>
                </a:ext>
              </a:extLst>
            </p:cNvPr>
            <p:cNvSpPr/>
            <p:nvPr/>
          </p:nvSpPr>
          <p:spPr>
            <a:xfrm>
              <a:off x="9028534" y="2447292"/>
              <a:ext cx="2905760" cy="986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F42C5D-8A12-4D8E-828A-11254CF04179}"/>
                </a:ext>
              </a:extLst>
            </p:cNvPr>
            <p:cNvSpPr txBox="1"/>
            <p:nvPr/>
          </p:nvSpPr>
          <p:spPr>
            <a:xfrm>
              <a:off x="9202126" y="2617381"/>
              <a:ext cx="2555459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Identify greedy or degraded workloads  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382C92E-D667-4B92-8EC4-C4517577B16D}"/>
              </a:ext>
            </a:extLst>
          </p:cNvPr>
          <p:cNvGrpSpPr/>
          <p:nvPr/>
        </p:nvGrpSpPr>
        <p:grpSpPr>
          <a:xfrm>
            <a:off x="3009469" y="4415005"/>
            <a:ext cx="2905760" cy="986510"/>
            <a:chOff x="9028534" y="2447292"/>
            <a:chExt cx="2905760" cy="98651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16AD5A3-A6F4-4E33-A4D6-D19F5026910F}"/>
                </a:ext>
              </a:extLst>
            </p:cNvPr>
            <p:cNvSpPr/>
            <p:nvPr/>
          </p:nvSpPr>
          <p:spPr>
            <a:xfrm>
              <a:off x="9028534" y="2447292"/>
              <a:ext cx="2905760" cy="986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0BA2380E-AC00-4F9A-980B-B7C2C76158B1}"/>
                </a:ext>
              </a:extLst>
            </p:cNvPr>
            <p:cNvSpPr txBox="1"/>
            <p:nvPr/>
          </p:nvSpPr>
          <p:spPr>
            <a:xfrm>
              <a:off x="9028534" y="2483388"/>
              <a:ext cx="290576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IOPs of greedy resource (orange) impacts latency of base resource (blue)</a:t>
              </a: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E47B5840-1B30-6343-B02A-62A4D5F733C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A7535A01-5FC0-2848-B538-02B233BA1525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3270954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E02C7338-B4AB-4403-9F9F-79A8CEACA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2598954"/>
            <a:ext cx="10972800" cy="3609684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5AA65B2-C90D-4C5F-88FA-14B4B721F86F}"/>
              </a:ext>
            </a:extLst>
          </p:cNvPr>
          <p:cNvSpPr txBox="1">
            <a:spLocks/>
          </p:cNvSpPr>
          <p:nvPr/>
        </p:nvSpPr>
        <p:spPr>
          <a:xfrm>
            <a:off x="360947" y="35656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Forecasting and Trending Analysis</a:t>
            </a:r>
            <a:endParaRPr lang="en-GB" sz="9600" b="1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C7AA3F-E1DF-48D1-8FE9-309D3F320FD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E2BCEE3-98FF-44C4-B1C9-3DA9FDC189FF}"/>
              </a:ext>
            </a:extLst>
          </p:cNvPr>
          <p:cNvSpPr txBox="1"/>
          <p:nvPr/>
        </p:nvSpPr>
        <p:spPr>
          <a:xfrm>
            <a:off x="519436" y="624804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Optimize usage and achieve more with a limited budget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3CAD678-EDBD-4EE0-9902-A0A0154325AB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724400" y="1929793"/>
            <a:ext cx="2543966" cy="28517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38221356-FECA-49FB-AAE9-7C379BB38E3C}"/>
              </a:ext>
            </a:extLst>
          </p:cNvPr>
          <p:cNvGrpSpPr/>
          <p:nvPr/>
        </p:nvGrpSpPr>
        <p:grpSpPr>
          <a:xfrm>
            <a:off x="7268364" y="1481318"/>
            <a:ext cx="3520337" cy="896950"/>
            <a:chOff x="9884440" y="1931647"/>
            <a:chExt cx="1932421" cy="95780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B9E16E1-D86C-4E30-A049-36412B9B20CA}"/>
                </a:ext>
              </a:extLst>
            </p:cNvPr>
            <p:cNvSpPr/>
            <p:nvPr/>
          </p:nvSpPr>
          <p:spPr>
            <a:xfrm>
              <a:off x="9884441" y="1931647"/>
              <a:ext cx="1932420" cy="9578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FFBF588-5441-4802-8F0A-7FE6C1D610D9}"/>
                </a:ext>
              </a:extLst>
            </p:cNvPr>
            <p:cNvSpPr txBox="1"/>
            <p:nvPr/>
          </p:nvSpPr>
          <p:spPr>
            <a:xfrm>
              <a:off x="9884440" y="2072918"/>
              <a:ext cx="1932421" cy="69018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Forecasted used capacity on a downward trend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82063D05-A424-3A48-9BF6-497441A0D65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3ED6ED2A-9E7C-1C4E-A695-68E8C695A7B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484233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FCC554AF-2C1B-49F6-AA5D-00CB5BBF6815}"/>
              </a:ext>
            </a:extLst>
          </p:cNvPr>
          <p:cNvGrpSpPr/>
          <p:nvPr/>
        </p:nvGrpSpPr>
        <p:grpSpPr>
          <a:xfrm>
            <a:off x="360947" y="1982374"/>
            <a:ext cx="9772650" cy="3841088"/>
            <a:chOff x="609600" y="1447368"/>
            <a:chExt cx="10972800" cy="4312800"/>
          </a:xfrm>
        </p:grpSpPr>
        <p:pic>
          <p:nvPicPr>
            <p:cNvPr id="25" name="Picture 24" descr="A screenshot of a computer&#10;&#10;Description automatically generated with medium confidence">
              <a:extLst>
                <a:ext uri="{FF2B5EF4-FFF2-40B4-BE49-F238E27FC236}">
                  <a16:creationId xmlns:a16="http://schemas.microsoft.com/office/drawing/2014/main" id="{2F98A1FF-F8FA-4113-869D-7AEEB0A673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600" y="1447368"/>
              <a:ext cx="10972800" cy="4312800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B33F0457-9FEF-43F9-BE01-06B17CBCB7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2094041"/>
              <a:ext cx="671880" cy="251032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48939777-827C-49FF-8D8C-F56A7F8D56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2357209"/>
              <a:ext cx="671880" cy="251032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D4DA0B8E-F57D-4017-A66A-CD67B2E997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2635125"/>
              <a:ext cx="671880" cy="251032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81A20D95-4E63-4BB1-888A-B24849E609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2900905"/>
              <a:ext cx="671880" cy="251032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90159236-D514-4418-B77D-904ADE27E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3161539"/>
              <a:ext cx="671880" cy="251032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DB0B621E-A5F3-408E-BA8C-002A2B218DA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5445" y="3429492"/>
              <a:ext cx="671880" cy="251032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C67B4A34-2905-4135-AACC-C2F06A3BB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4223801"/>
              <a:ext cx="729787" cy="178592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58ECB30-1654-4E0D-B435-4319DB200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4484434"/>
              <a:ext cx="729787" cy="178592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DF09C68-6706-4653-95A4-6EC87033AB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4736731"/>
              <a:ext cx="729787" cy="178592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A232F438-A548-45B2-9E17-F54D89B5E6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4992841"/>
              <a:ext cx="729787" cy="178592"/>
            </a:xfrm>
            <a:prstGeom prst="rect">
              <a:avLst/>
            </a:prstGeom>
          </p:spPr>
        </p:pic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8AB808DD-3E2E-4710-894B-69A56DDBBD2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5247338"/>
              <a:ext cx="729787" cy="178592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1DB9B77-023C-4CF3-92E9-68E6507279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6872" y="5512076"/>
              <a:ext cx="729787" cy="178592"/>
            </a:xfrm>
            <a:prstGeom prst="rect">
              <a:avLst/>
            </a:prstGeom>
          </p:spPr>
        </p:pic>
      </p:grp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1346236-740D-43EE-A623-BADCDBB07530}"/>
              </a:ext>
            </a:extLst>
          </p:cNvPr>
          <p:cNvCxnSpPr>
            <a:cxnSpLocks/>
            <a:stCxn id="18" idx="1"/>
          </p:cNvCxnSpPr>
          <p:nvPr/>
        </p:nvCxnSpPr>
        <p:spPr>
          <a:xfrm flipH="1" flipV="1">
            <a:off x="5543550" y="4889221"/>
            <a:ext cx="2898138" cy="91760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F3B4CB0-5A7F-4ECB-A3D3-C397F9576C42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5800299" y="1792366"/>
            <a:ext cx="978236" cy="3230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itle 1">
            <a:extLst>
              <a:ext uri="{FF2B5EF4-FFF2-40B4-BE49-F238E27FC236}">
                <a16:creationId xmlns:a16="http://schemas.microsoft.com/office/drawing/2014/main" id="{961ABFF6-2830-4428-930E-171ACC47AB15}"/>
              </a:ext>
            </a:extLst>
          </p:cNvPr>
          <p:cNvSpPr txBox="1">
            <a:spLocks/>
          </p:cNvSpPr>
          <p:nvPr/>
        </p:nvSpPr>
        <p:spPr>
          <a:xfrm>
            <a:off x="360947" y="115866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Forecasting &amp; Trending Analysis</a:t>
            </a:r>
            <a:endParaRPr lang="en-GB" sz="9600" b="1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09EF6B-EDE9-4B0D-9605-D6C7B74087A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8EBCDF-D87F-4F3E-85F2-B97C3CE559E3}"/>
              </a:ext>
            </a:extLst>
          </p:cNvPr>
          <p:cNvSpPr txBox="1"/>
          <p:nvPr/>
        </p:nvSpPr>
        <p:spPr>
          <a:xfrm>
            <a:off x="519436" y="705014"/>
            <a:ext cx="108280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Understand where storage capacity and performance may be at risk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90C93AF-D33A-4AC4-AC0E-92A9C972C791}"/>
              </a:ext>
            </a:extLst>
          </p:cNvPr>
          <p:cNvGrpSpPr/>
          <p:nvPr/>
        </p:nvGrpSpPr>
        <p:grpSpPr>
          <a:xfrm>
            <a:off x="6778535" y="1299111"/>
            <a:ext cx="5052517" cy="986510"/>
            <a:chOff x="9028534" y="2447292"/>
            <a:chExt cx="4185048" cy="98651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F46034F-077D-4A91-BBD5-A7DE86295869}"/>
                </a:ext>
              </a:extLst>
            </p:cNvPr>
            <p:cNvSpPr/>
            <p:nvPr/>
          </p:nvSpPr>
          <p:spPr>
            <a:xfrm>
              <a:off x="9028534" y="2447292"/>
              <a:ext cx="4185048" cy="98651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EB7B320-74F1-43DE-A6B7-7221B47F103F}"/>
                </a:ext>
              </a:extLst>
            </p:cNvPr>
            <p:cNvSpPr txBox="1"/>
            <p:nvPr/>
          </p:nvSpPr>
          <p:spPr>
            <a:xfrm>
              <a:off x="9028534" y="2466917"/>
              <a:ext cx="418504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Volume-level capacity and performance risk with easy-to-understand red, yellow, and green indicators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D7E909B-B446-4CDE-ABA7-773B002A0390}"/>
              </a:ext>
            </a:extLst>
          </p:cNvPr>
          <p:cNvGrpSpPr/>
          <p:nvPr/>
        </p:nvGrpSpPr>
        <p:grpSpPr>
          <a:xfrm>
            <a:off x="8441688" y="5339427"/>
            <a:ext cx="3389363" cy="923331"/>
            <a:chOff x="9028533" y="2617381"/>
            <a:chExt cx="3389363" cy="923331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6DF5B2F-E6C2-4469-8E0A-E117C36E85EC}"/>
                </a:ext>
              </a:extLst>
            </p:cNvPr>
            <p:cNvSpPr/>
            <p:nvPr/>
          </p:nvSpPr>
          <p:spPr>
            <a:xfrm>
              <a:off x="9028533" y="2628840"/>
              <a:ext cx="3389363" cy="911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F42C5D-8A12-4D8E-828A-11254CF04179}"/>
                </a:ext>
              </a:extLst>
            </p:cNvPr>
            <p:cNvSpPr txBox="1"/>
            <p:nvPr/>
          </p:nvSpPr>
          <p:spPr>
            <a:xfrm>
              <a:off x="9202126" y="2617381"/>
              <a:ext cx="3063860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1800" dirty="0">
                  <a:solidFill>
                    <a:sysClr val="windowText" lastClr="000000"/>
                  </a:solidFill>
                </a:rPr>
                <a:t>Anticipated capacity full timeframe based on current consumption</a:t>
              </a:r>
            </a:p>
          </p:txBody>
        </p:sp>
      </p:grpSp>
      <p:pic>
        <p:nvPicPr>
          <p:cNvPr id="39" name="Picture 38">
            <a:extLst>
              <a:ext uri="{FF2B5EF4-FFF2-40B4-BE49-F238E27FC236}">
                <a16:creationId xmlns:a16="http://schemas.microsoft.com/office/drawing/2014/main" id="{4B9D2396-4CD3-554A-A48A-DCC474EFC78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41" name="Oval 40">
            <a:extLst>
              <a:ext uri="{FF2B5EF4-FFF2-40B4-BE49-F238E27FC236}">
                <a16:creationId xmlns:a16="http://schemas.microsoft.com/office/drawing/2014/main" id="{D2B27012-4D9D-C946-86CB-134D6AF40615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7389980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9" descr="A picture containing table&#10;&#10;Description automatically generated">
            <a:extLst>
              <a:ext uri="{FF2B5EF4-FFF2-40B4-BE49-F238E27FC236}">
                <a16:creationId xmlns:a16="http://schemas.microsoft.com/office/drawing/2014/main" id="{BCD7F7E0-A68F-49DB-A9EC-57CC534B339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7769" y="2178757"/>
            <a:ext cx="4921530" cy="2500486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C53D2EC4-9DFF-4358-8BD3-78E0CFA2330B}"/>
              </a:ext>
            </a:extLst>
          </p:cNvPr>
          <p:cNvSpPr txBox="1">
            <a:spLocks/>
          </p:cNvSpPr>
          <p:nvPr/>
        </p:nvSpPr>
        <p:spPr>
          <a:xfrm>
            <a:off x="360947" y="190125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Security</a:t>
            </a:r>
            <a:endParaRPr lang="en-GB" sz="96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F26FA-9C1D-4F8A-AE73-E095DF0D4EF1}"/>
              </a:ext>
            </a:extLst>
          </p:cNvPr>
          <p:cNvSpPr txBox="1"/>
          <p:nvPr/>
        </p:nvSpPr>
        <p:spPr>
          <a:xfrm>
            <a:off x="519437" y="779273"/>
            <a:ext cx="6319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Cloud Secure: A feature of Cloud Insights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EB5A6F-9C05-465E-82BD-CD8AF5257E6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8534" y="276288"/>
            <a:ext cx="2318915" cy="615882"/>
          </a:xfrm>
          <a:prstGeom prst="rect">
            <a:avLst/>
          </a:prstGeo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F7F834A8-DF69-4C6D-8ACE-582BBAA8030C}"/>
              </a:ext>
            </a:extLst>
          </p:cNvPr>
          <p:cNvSpPr txBox="1">
            <a:spLocks/>
          </p:cNvSpPr>
          <p:nvPr/>
        </p:nvSpPr>
        <p:spPr>
          <a:xfrm>
            <a:off x="487682" y="1303433"/>
            <a:ext cx="5608317" cy="50011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Detect anomalies &amp; identify potential attacks</a:t>
            </a:r>
          </a:p>
          <a:p>
            <a:pPr lvl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Advanced machine learning algorithms uncover unusual data activity and detect a potential attack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Monitor User Activity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All user activity across on-premises and hybrid cloud environments is captured and analyzed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Automated Response Policies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Alerting and automatic data snapshot response make sure you are notified, data is backed-up and you can recover quickly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/>
              <a:t>Forensics and User Audit Reporting</a:t>
            </a:r>
          </a:p>
          <a:p>
            <a:pPr lvl="1">
              <a:spcBef>
                <a:spcPts val="1200"/>
              </a:spcBef>
              <a:spcAft>
                <a:spcPts val="600"/>
              </a:spcAft>
              <a:buClr>
                <a:srgbClr val="FCD0B8"/>
              </a:buClr>
              <a:buFont typeface="Wingdings" panose="05000000000000000000" pitchFamily="2" charset="2"/>
              <a:buChar char="§"/>
            </a:pPr>
            <a:r>
              <a:rPr lang="en-US" sz="1800" dirty="0"/>
              <a:t>Graphical interface for activity data analysis, data breach investigations and User Data Access Audit reporting generating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3B55936-DF6D-874D-B134-E6EB4E317CF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614946" y="6465493"/>
            <a:ext cx="958062" cy="285503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CD72E10-963A-7548-B2BF-0C680B787D63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734082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C2928-0371-49A0-AD7F-0006394A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+mn-lt"/>
              </a:rPr>
              <a:t>Special thanks to</a:t>
            </a:r>
            <a:endParaRPr lang="en-GB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86FB1-D980-46A0-B9C5-74908BD8D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7682" y="3756991"/>
            <a:ext cx="7632035" cy="1424609"/>
          </a:xfrm>
        </p:spPr>
        <p:txBody>
          <a:bodyPr>
            <a:normAutofit/>
          </a:bodyPr>
          <a:lstStyle/>
          <a:p>
            <a:pPr defTabSz="1076325">
              <a:lnSpc>
                <a:spcPct val="110000"/>
              </a:lnSpc>
              <a:spcBef>
                <a:spcPts val="1600"/>
              </a:spcBef>
            </a:pPr>
            <a:r>
              <a:rPr lang="en-GB" sz="2200" b="1" dirty="0">
                <a:solidFill>
                  <a:schemeClr val="tx1"/>
                </a:solidFill>
              </a:rPr>
              <a:t>Paul </a:t>
            </a:r>
            <a:r>
              <a:rPr lang="en-GB" sz="2200" b="1" dirty="0" err="1">
                <a:solidFill>
                  <a:schemeClr val="tx1"/>
                </a:solidFill>
              </a:rPr>
              <a:t>Jezowski</a:t>
            </a:r>
            <a:r>
              <a:rPr lang="en-GB" sz="2200" b="1" dirty="0">
                <a:solidFill>
                  <a:schemeClr val="tx1"/>
                </a:solidFill>
              </a:rPr>
              <a:t>	</a:t>
            </a:r>
            <a:r>
              <a:rPr lang="en-GB" sz="2200" dirty="0">
                <a:solidFill>
                  <a:schemeClr val="tx1"/>
                </a:solidFill>
              </a:rPr>
              <a:t>NetApp Cloud Data Services Solution Architect</a:t>
            </a:r>
          </a:p>
          <a:p>
            <a:pPr defTabSz="1076325">
              <a:lnSpc>
                <a:spcPct val="110000"/>
              </a:lnSpc>
              <a:spcBef>
                <a:spcPts val="1600"/>
              </a:spcBef>
            </a:pPr>
            <a:r>
              <a:rPr lang="en-GB" sz="2200" b="1" dirty="0">
                <a:solidFill>
                  <a:schemeClr val="tx1"/>
                </a:solidFill>
              </a:rPr>
              <a:t>Mike Garcia</a:t>
            </a:r>
            <a:r>
              <a:rPr lang="en-GB" sz="2200" dirty="0">
                <a:solidFill>
                  <a:schemeClr val="tx1"/>
                </a:solidFill>
              </a:rPr>
              <a:t>	CloudPro VP of Sales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560EE7-6BDE-47E2-8892-8E7169CF21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82" y="238188"/>
            <a:ext cx="2318915" cy="615882"/>
          </a:xfrm>
          <a:prstGeom prst="rect">
            <a:avLst/>
          </a:prstGeom>
        </p:spPr>
      </p:pic>
      <p:pic>
        <p:nvPicPr>
          <p:cNvPr id="7" name="Picture 6" descr="A picture containing dark, night sky&#10;&#10;Description automatically generated">
            <a:extLst>
              <a:ext uri="{FF2B5EF4-FFF2-40B4-BE49-F238E27FC236}">
                <a16:creationId xmlns:a16="http://schemas.microsoft.com/office/drawing/2014/main" id="{D409A94B-F23D-48D2-950C-E8B3EE6573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3838" y="1769852"/>
            <a:ext cx="2548383" cy="44486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F226047-01F1-DD40-89D3-9D8C44FFCD0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622328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2F477A-7DB0-4965-9BEA-209A1729D284}"/>
              </a:ext>
            </a:extLst>
          </p:cNvPr>
          <p:cNvSpPr txBox="1">
            <a:spLocks/>
          </p:cNvSpPr>
          <p:nvPr/>
        </p:nvSpPr>
        <p:spPr>
          <a:xfrm>
            <a:off x="360947" y="41692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Summary</a:t>
            </a:r>
            <a:endParaRPr lang="en-GB" sz="9600" b="1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F3E8CC-9771-4A22-B2BD-717D1347DE9D}"/>
              </a:ext>
            </a:extLst>
          </p:cNvPr>
          <p:cNvSpPr txBox="1"/>
          <p:nvPr/>
        </p:nvSpPr>
        <p:spPr>
          <a:xfrm>
            <a:off x="519437" y="630840"/>
            <a:ext cx="6319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Value and Benefits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E15EF8-4ACB-4F25-B08F-E6A932B37E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EB2855-0B27-4AC6-B35A-C039050CED22}"/>
              </a:ext>
            </a:extLst>
          </p:cNvPr>
          <p:cNvSpPr txBox="1"/>
          <p:nvPr/>
        </p:nvSpPr>
        <p:spPr>
          <a:xfrm>
            <a:off x="1443556" y="5268501"/>
            <a:ext cx="10748443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REST APIs for CMDB integration enables true cost of infrastructure or application ownership analysis with chargeback reporting.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Provide infrastructure or application owners with performance and capacity information to make intelligent requirements decisions.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112DE1-562A-41E1-A699-7B3AE93EEA7F}"/>
              </a:ext>
            </a:extLst>
          </p:cNvPr>
          <p:cNvSpPr txBox="1"/>
          <p:nvPr/>
        </p:nvSpPr>
        <p:spPr>
          <a:xfrm>
            <a:off x="1443557" y="1929473"/>
            <a:ext cx="1074844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Avoid potentially costly initial over-provisioning of cloud resources before migrating.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Analyze and control cloud costs before they get out of hand.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01AB29-2428-4B2C-B558-625C0467F223}"/>
              </a:ext>
            </a:extLst>
          </p:cNvPr>
          <p:cNvSpPr txBox="1"/>
          <p:nvPr/>
        </p:nvSpPr>
        <p:spPr>
          <a:xfrm>
            <a:off x="1443557" y="3612017"/>
            <a:ext cx="1074844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Reduce the time to find and resolve infrastructure issues and identify areas of potential risk before they become an issue.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500" dirty="0"/>
              <a:t>Improve application availability and application user / owner satisfaction.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F392EA-1316-44B2-8FFB-B1ACA32B4FE6}"/>
              </a:ext>
            </a:extLst>
          </p:cNvPr>
          <p:cNvSpPr txBox="1"/>
          <p:nvPr/>
        </p:nvSpPr>
        <p:spPr>
          <a:xfrm>
            <a:off x="296782" y="1215346"/>
            <a:ext cx="11598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Make intelligent decisions before, during, and after hybrid cloud migrations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66CE70-BB56-4AC3-830A-53954296FF0B}"/>
              </a:ext>
            </a:extLst>
          </p:cNvPr>
          <p:cNvSpPr txBox="1"/>
          <p:nvPr/>
        </p:nvSpPr>
        <p:spPr>
          <a:xfrm>
            <a:off x="296781" y="2860077"/>
            <a:ext cx="11598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End-to-end visibility of application infrastructure resources, whether they’re in the cloud or on-prem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457CD7-4D2D-4123-9B02-F40FF5D7B4CF}"/>
              </a:ext>
            </a:extLst>
          </p:cNvPr>
          <p:cNvSpPr txBox="1"/>
          <p:nvPr/>
        </p:nvSpPr>
        <p:spPr>
          <a:xfrm>
            <a:off x="296781" y="4533295"/>
            <a:ext cx="1159844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Integrate optimization and cost management into a daily process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97B707E-1F4D-4284-9008-F8B507C9749D}"/>
              </a:ext>
            </a:extLst>
          </p:cNvPr>
          <p:cNvGrpSpPr/>
          <p:nvPr/>
        </p:nvGrpSpPr>
        <p:grpSpPr>
          <a:xfrm>
            <a:off x="296780" y="1702841"/>
            <a:ext cx="1071346" cy="1071346"/>
            <a:chOff x="3894298" y="3546291"/>
            <a:chExt cx="1243075" cy="124307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13EAFAF-4238-47FD-81B4-9A111AD80DDD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2" name="Graphic 21" descr="Transfer outline">
              <a:extLst>
                <a:ext uri="{FF2B5EF4-FFF2-40B4-BE49-F238E27FC236}">
                  <a16:creationId xmlns:a16="http://schemas.microsoft.com/office/drawing/2014/main" id="{4D446372-E795-4E37-AD80-D59A54880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128718" y="3782636"/>
              <a:ext cx="774234" cy="774234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CBC4112-9832-4064-9DCB-27A5AF117A41}"/>
              </a:ext>
            </a:extLst>
          </p:cNvPr>
          <p:cNvGrpSpPr/>
          <p:nvPr/>
        </p:nvGrpSpPr>
        <p:grpSpPr>
          <a:xfrm>
            <a:off x="296780" y="3377484"/>
            <a:ext cx="1071346" cy="1071346"/>
            <a:chOff x="3894298" y="3530455"/>
            <a:chExt cx="1243075" cy="124307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7BEAC81-978A-438C-B6AA-A456E5AD961C}"/>
                </a:ext>
              </a:extLst>
            </p:cNvPr>
            <p:cNvSpPr/>
            <p:nvPr/>
          </p:nvSpPr>
          <p:spPr>
            <a:xfrm>
              <a:off x="3894298" y="3530455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Graphic 24" descr="Cloud Computing outline">
              <a:extLst>
                <a:ext uri="{FF2B5EF4-FFF2-40B4-BE49-F238E27FC236}">
                  <a16:creationId xmlns:a16="http://schemas.microsoft.com/office/drawing/2014/main" id="{AC41E857-810A-4AE4-BC48-90C6700D1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058636" y="3694793"/>
              <a:ext cx="914400" cy="91440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189E9276-C9C5-4842-802D-05E552312CDA}"/>
              </a:ext>
            </a:extLst>
          </p:cNvPr>
          <p:cNvGrpSpPr/>
          <p:nvPr/>
        </p:nvGrpSpPr>
        <p:grpSpPr>
          <a:xfrm>
            <a:off x="308043" y="4997588"/>
            <a:ext cx="1071346" cy="1071346"/>
            <a:chOff x="372210" y="4997588"/>
            <a:chExt cx="1071346" cy="1071346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97E74B6-1776-47CC-A7E0-4DDCF88DE480}"/>
                </a:ext>
              </a:extLst>
            </p:cNvPr>
            <p:cNvSpPr/>
            <p:nvPr/>
          </p:nvSpPr>
          <p:spPr>
            <a:xfrm>
              <a:off x="372210" y="4997588"/>
              <a:ext cx="1071346" cy="1071346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2ED80426-6ED3-44D0-816F-2232F27B0F78}"/>
                </a:ext>
              </a:extLst>
            </p:cNvPr>
            <p:cNvGrpSpPr/>
            <p:nvPr/>
          </p:nvGrpSpPr>
          <p:grpSpPr>
            <a:xfrm>
              <a:off x="538480" y="5155159"/>
              <a:ext cx="738806" cy="710586"/>
              <a:chOff x="538487" y="5544483"/>
              <a:chExt cx="738806" cy="710586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AD550A19-5D3F-4DAD-9818-DBCB8975B839}"/>
                  </a:ext>
                </a:extLst>
              </p:cNvPr>
              <p:cNvSpPr/>
              <p:nvPr/>
            </p:nvSpPr>
            <p:spPr>
              <a:xfrm>
                <a:off x="538487" y="6001341"/>
                <a:ext cx="517160" cy="138800"/>
              </a:xfrm>
              <a:custGeom>
                <a:avLst/>
                <a:gdLst>
                  <a:gd name="connsiteX0" fmla="*/ 8194 w 517160"/>
                  <a:gd name="connsiteY0" fmla="*/ 138800 h 138800"/>
                  <a:gd name="connsiteX1" fmla="*/ 0 w 517160"/>
                  <a:gd name="connsiteY1" fmla="*/ 130575 h 138800"/>
                  <a:gd name="connsiteX2" fmla="*/ 4631 w 517160"/>
                  <a:gd name="connsiteY2" fmla="*/ 123203 h 138800"/>
                  <a:gd name="connsiteX3" fmla="*/ 236949 w 517160"/>
                  <a:gd name="connsiteY3" fmla="*/ 11558 h 138800"/>
                  <a:gd name="connsiteX4" fmla="*/ 279095 w 517160"/>
                  <a:gd name="connsiteY4" fmla="*/ 0 h 138800"/>
                  <a:gd name="connsiteX5" fmla="*/ 476114 w 517160"/>
                  <a:gd name="connsiteY5" fmla="*/ 0 h 138800"/>
                  <a:gd name="connsiteX6" fmla="*/ 517160 w 517160"/>
                  <a:gd name="connsiteY6" fmla="*/ 41046 h 138800"/>
                  <a:gd name="connsiteX7" fmla="*/ 476114 w 517160"/>
                  <a:gd name="connsiteY7" fmla="*/ 82091 h 138800"/>
                  <a:gd name="connsiteX8" fmla="*/ 328350 w 517160"/>
                  <a:gd name="connsiteY8" fmla="*/ 82091 h 138800"/>
                  <a:gd name="connsiteX9" fmla="*/ 320141 w 517160"/>
                  <a:gd name="connsiteY9" fmla="*/ 73882 h 138800"/>
                  <a:gd name="connsiteX10" fmla="*/ 328350 w 517160"/>
                  <a:gd name="connsiteY10" fmla="*/ 65673 h 138800"/>
                  <a:gd name="connsiteX11" fmla="*/ 476114 w 517160"/>
                  <a:gd name="connsiteY11" fmla="*/ 65673 h 138800"/>
                  <a:gd name="connsiteX12" fmla="*/ 500742 w 517160"/>
                  <a:gd name="connsiteY12" fmla="*/ 41046 h 138800"/>
                  <a:gd name="connsiteX13" fmla="*/ 476114 w 517160"/>
                  <a:gd name="connsiteY13" fmla="*/ 16418 h 138800"/>
                  <a:gd name="connsiteX14" fmla="*/ 279095 w 517160"/>
                  <a:gd name="connsiteY14" fmla="*/ 16418 h 138800"/>
                  <a:gd name="connsiteX15" fmla="*/ 244617 w 517160"/>
                  <a:gd name="connsiteY15" fmla="*/ 26007 h 138800"/>
                  <a:gd name="connsiteX16" fmla="*/ 11756 w 517160"/>
                  <a:gd name="connsiteY16" fmla="*/ 137979 h 138800"/>
                  <a:gd name="connsiteX17" fmla="*/ 8194 w 517160"/>
                  <a:gd name="connsiteY17" fmla="*/ 138800 h 13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517160" h="138800">
                    <a:moveTo>
                      <a:pt x="8194" y="138800"/>
                    </a:moveTo>
                    <a:cubicBezTo>
                      <a:pt x="3660" y="138792"/>
                      <a:pt x="-9" y="135109"/>
                      <a:pt x="0" y="130575"/>
                    </a:cubicBezTo>
                    <a:cubicBezTo>
                      <a:pt x="6" y="127435"/>
                      <a:pt x="1804" y="124572"/>
                      <a:pt x="4631" y="123203"/>
                    </a:cubicBezTo>
                    <a:lnTo>
                      <a:pt x="236949" y="11558"/>
                    </a:lnTo>
                    <a:cubicBezTo>
                      <a:pt x="249761" y="4122"/>
                      <a:pt x="264283" y="140"/>
                      <a:pt x="279095" y="0"/>
                    </a:cubicBezTo>
                    <a:lnTo>
                      <a:pt x="476114" y="0"/>
                    </a:lnTo>
                    <a:cubicBezTo>
                      <a:pt x="498783" y="0"/>
                      <a:pt x="517160" y="18377"/>
                      <a:pt x="517160" y="41046"/>
                    </a:cubicBezTo>
                    <a:cubicBezTo>
                      <a:pt x="517160" y="63714"/>
                      <a:pt x="498783" y="82091"/>
                      <a:pt x="476114" y="82091"/>
                    </a:cubicBezTo>
                    <a:lnTo>
                      <a:pt x="328350" y="82091"/>
                    </a:lnTo>
                    <a:cubicBezTo>
                      <a:pt x="323816" y="82091"/>
                      <a:pt x="320141" y="78416"/>
                      <a:pt x="320141" y="73882"/>
                    </a:cubicBezTo>
                    <a:cubicBezTo>
                      <a:pt x="320141" y="69348"/>
                      <a:pt x="323816" y="65673"/>
                      <a:pt x="328350" y="65673"/>
                    </a:cubicBezTo>
                    <a:lnTo>
                      <a:pt x="476114" y="65673"/>
                    </a:lnTo>
                    <a:cubicBezTo>
                      <a:pt x="489716" y="65673"/>
                      <a:pt x="500742" y="54647"/>
                      <a:pt x="500742" y="41046"/>
                    </a:cubicBezTo>
                    <a:cubicBezTo>
                      <a:pt x="500742" y="27444"/>
                      <a:pt x="489716" y="16418"/>
                      <a:pt x="476114" y="16418"/>
                    </a:cubicBezTo>
                    <a:lnTo>
                      <a:pt x="279095" y="16418"/>
                    </a:lnTo>
                    <a:cubicBezTo>
                      <a:pt x="266960" y="16527"/>
                      <a:pt x="255066" y="19834"/>
                      <a:pt x="244617" y="26007"/>
                    </a:cubicBezTo>
                    <a:lnTo>
                      <a:pt x="11756" y="137979"/>
                    </a:lnTo>
                    <a:cubicBezTo>
                      <a:pt x="10647" y="138520"/>
                      <a:pt x="9428" y="138801"/>
                      <a:pt x="8194" y="138800"/>
                    </a:cubicBezTo>
                    <a:close/>
                  </a:path>
                </a:pathLst>
              </a:custGeom>
              <a:solidFill>
                <a:srgbClr val="000000"/>
              </a:solidFill>
              <a:ln w="813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GB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B5EF28FE-D22B-42A4-B917-145B7EAEB91F}"/>
                  </a:ext>
                </a:extLst>
              </p:cNvPr>
              <p:cNvGrpSpPr/>
              <p:nvPr/>
            </p:nvGrpSpPr>
            <p:grpSpPr>
              <a:xfrm>
                <a:off x="653401" y="5544483"/>
                <a:ext cx="623892" cy="710586"/>
                <a:chOff x="653401" y="5544483"/>
                <a:chExt cx="623892" cy="710586"/>
              </a:xfrm>
            </p:grpSpPr>
            <p:sp>
              <p:nvSpPr>
                <p:cNvPr id="11" name="Freeform: Shape 10">
                  <a:extLst>
                    <a:ext uri="{FF2B5EF4-FFF2-40B4-BE49-F238E27FC236}">
                      <a16:creationId xmlns:a16="http://schemas.microsoft.com/office/drawing/2014/main" id="{406B3C53-37C1-4A32-85C9-7B04D32FD6FD}"/>
                    </a:ext>
                  </a:extLst>
                </p:cNvPr>
                <p:cNvSpPr/>
                <p:nvPr/>
              </p:nvSpPr>
              <p:spPr>
                <a:xfrm>
                  <a:off x="653401" y="5934824"/>
                  <a:ext cx="623892" cy="320245"/>
                </a:xfrm>
                <a:custGeom>
                  <a:avLst/>
                  <a:gdLst>
                    <a:gd name="connsiteX0" fmla="*/ 8207 w 623892"/>
                    <a:gd name="connsiteY0" fmla="*/ 320246 h 320245"/>
                    <a:gd name="connsiteX1" fmla="*/ 0 w 623892"/>
                    <a:gd name="connsiteY1" fmla="*/ 312035 h 320245"/>
                    <a:gd name="connsiteX2" fmla="*/ 2404 w 623892"/>
                    <a:gd name="connsiteY2" fmla="*/ 306233 h 320245"/>
                    <a:gd name="connsiteX3" fmla="*/ 205227 w 623892"/>
                    <a:gd name="connsiteY3" fmla="*/ 229945 h 320245"/>
                    <a:gd name="connsiteX4" fmla="*/ 358738 w 623892"/>
                    <a:gd name="connsiteY4" fmla="*/ 229945 h 320245"/>
                    <a:gd name="connsiteX5" fmla="*/ 373662 w 623892"/>
                    <a:gd name="connsiteY5" fmla="*/ 224913 h 320245"/>
                    <a:gd name="connsiteX6" fmla="*/ 598838 w 623892"/>
                    <a:gd name="connsiteY6" fmla="*/ 60279 h 320245"/>
                    <a:gd name="connsiteX7" fmla="*/ 607474 w 623892"/>
                    <a:gd name="connsiteY7" fmla="*/ 41061 h 320245"/>
                    <a:gd name="connsiteX8" fmla="*/ 582847 w 623892"/>
                    <a:gd name="connsiteY8" fmla="*/ 16434 h 320245"/>
                    <a:gd name="connsiteX9" fmla="*/ 570164 w 623892"/>
                    <a:gd name="connsiteY9" fmla="*/ 19980 h 320245"/>
                    <a:gd name="connsiteX10" fmla="*/ 429336 w 623892"/>
                    <a:gd name="connsiteY10" fmla="*/ 100733 h 320245"/>
                    <a:gd name="connsiteX11" fmla="*/ 418198 w 623892"/>
                    <a:gd name="connsiteY11" fmla="*/ 97458 h 320245"/>
                    <a:gd name="connsiteX12" fmla="*/ 421176 w 623892"/>
                    <a:gd name="connsiteY12" fmla="*/ 86490 h 320245"/>
                    <a:gd name="connsiteX13" fmla="*/ 561552 w 623892"/>
                    <a:gd name="connsiteY13" fmla="*/ 6041 h 320245"/>
                    <a:gd name="connsiteX14" fmla="*/ 582847 w 623892"/>
                    <a:gd name="connsiteY14" fmla="*/ 7 h 320245"/>
                    <a:gd name="connsiteX15" fmla="*/ 623893 w 623892"/>
                    <a:gd name="connsiteY15" fmla="*/ 41053 h 320245"/>
                    <a:gd name="connsiteX16" fmla="*/ 610036 w 623892"/>
                    <a:gd name="connsiteY16" fmla="*/ 72330 h 320245"/>
                    <a:gd name="connsiteX17" fmla="*/ 609067 w 623892"/>
                    <a:gd name="connsiteY17" fmla="*/ 73151 h 320245"/>
                    <a:gd name="connsiteX18" fmla="*/ 383316 w 623892"/>
                    <a:gd name="connsiteY18" fmla="*/ 238203 h 320245"/>
                    <a:gd name="connsiteX19" fmla="*/ 358738 w 623892"/>
                    <a:gd name="connsiteY19" fmla="*/ 246363 h 320245"/>
                    <a:gd name="connsiteX20" fmla="*/ 205227 w 623892"/>
                    <a:gd name="connsiteY20" fmla="*/ 246363 h 320245"/>
                    <a:gd name="connsiteX21" fmla="*/ 14003 w 623892"/>
                    <a:gd name="connsiteY21" fmla="*/ 317865 h 320245"/>
                    <a:gd name="connsiteX22" fmla="*/ 8207 w 623892"/>
                    <a:gd name="connsiteY22" fmla="*/ 320246 h 3202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</a:cxnLst>
                  <a:rect l="l" t="t" r="r" b="b"/>
                  <a:pathLst>
                    <a:path w="623892" h="320245">
                      <a:moveTo>
                        <a:pt x="8207" y="320246"/>
                      </a:moveTo>
                      <a:cubicBezTo>
                        <a:pt x="3674" y="320245"/>
                        <a:pt x="-1" y="316569"/>
                        <a:pt x="0" y="312035"/>
                      </a:cubicBezTo>
                      <a:cubicBezTo>
                        <a:pt x="1" y="309859"/>
                        <a:pt x="865" y="307772"/>
                        <a:pt x="2404" y="306233"/>
                      </a:cubicBezTo>
                      <a:cubicBezTo>
                        <a:pt x="53029" y="255599"/>
                        <a:pt x="121272" y="229945"/>
                        <a:pt x="205227" y="229945"/>
                      </a:cubicBezTo>
                      <a:lnTo>
                        <a:pt x="358738" y="229945"/>
                      </a:lnTo>
                      <a:cubicBezTo>
                        <a:pt x="364124" y="229919"/>
                        <a:pt x="369359" y="228154"/>
                        <a:pt x="373662" y="224913"/>
                      </a:cubicBezTo>
                      <a:lnTo>
                        <a:pt x="598838" y="60279"/>
                      </a:lnTo>
                      <a:cubicBezTo>
                        <a:pt x="604067" y="55211"/>
                        <a:pt x="607157" y="48335"/>
                        <a:pt x="607474" y="41061"/>
                      </a:cubicBezTo>
                      <a:cubicBezTo>
                        <a:pt x="607474" y="27459"/>
                        <a:pt x="596449" y="16434"/>
                        <a:pt x="582847" y="16434"/>
                      </a:cubicBezTo>
                      <a:cubicBezTo>
                        <a:pt x="578357" y="16303"/>
                        <a:pt x="573934" y="17540"/>
                        <a:pt x="570164" y="19980"/>
                      </a:cubicBezTo>
                      <a:lnTo>
                        <a:pt x="429336" y="100733"/>
                      </a:lnTo>
                      <a:cubicBezTo>
                        <a:pt x="425356" y="102905"/>
                        <a:pt x="420369" y="101438"/>
                        <a:pt x="418198" y="97458"/>
                      </a:cubicBezTo>
                      <a:cubicBezTo>
                        <a:pt x="416091" y="93595"/>
                        <a:pt x="417404" y="88757"/>
                        <a:pt x="421176" y="86490"/>
                      </a:cubicBezTo>
                      <a:lnTo>
                        <a:pt x="561552" y="6041"/>
                      </a:lnTo>
                      <a:cubicBezTo>
                        <a:pt x="567894" y="1960"/>
                        <a:pt x="575307" y="-140"/>
                        <a:pt x="582847" y="7"/>
                      </a:cubicBezTo>
                      <a:cubicBezTo>
                        <a:pt x="605505" y="34"/>
                        <a:pt x="623866" y="18395"/>
                        <a:pt x="623893" y="41053"/>
                      </a:cubicBezTo>
                      <a:cubicBezTo>
                        <a:pt x="623621" y="52908"/>
                        <a:pt x="618634" y="64164"/>
                        <a:pt x="610036" y="72330"/>
                      </a:cubicBezTo>
                      <a:lnTo>
                        <a:pt x="609067" y="73151"/>
                      </a:lnTo>
                      <a:lnTo>
                        <a:pt x="383316" y="238203"/>
                      </a:lnTo>
                      <a:cubicBezTo>
                        <a:pt x="376203" y="243475"/>
                        <a:pt x="367591" y="246335"/>
                        <a:pt x="358738" y="246363"/>
                      </a:cubicBezTo>
                      <a:lnTo>
                        <a:pt x="205227" y="246363"/>
                      </a:lnTo>
                      <a:cubicBezTo>
                        <a:pt x="125771" y="246363"/>
                        <a:pt x="61427" y="270424"/>
                        <a:pt x="14003" y="317865"/>
                      </a:cubicBezTo>
                      <a:cubicBezTo>
                        <a:pt x="12462" y="319394"/>
                        <a:pt x="10378" y="320250"/>
                        <a:pt x="8207" y="320246"/>
                      </a:cubicBezTo>
                      <a:close/>
                    </a:path>
                  </a:pathLst>
                </a:custGeom>
                <a:solidFill>
                  <a:srgbClr val="000000"/>
                </a:solidFill>
                <a:ln w="81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GB"/>
                </a:p>
              </p:txBody>
            </p:sp>
            <p:pic>
              <p:nvPicPr>
                <p:cNvPr id="3" name="Graphic 2" descr="Dollar outline">
                  <a:extLst>
                    <a:ext uri="{FF2B5EF4-FFF2-40B4-BE49-F238E27FC236}">
                      <a16:creationId xmlns:a16="http://schemas.microsoft.com/office/drawing/2014/main" id="{0FF6E748-977C-4926-A7D4-8259B7318D1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01345" y="5544483"/>
                  <a:ext cx="443936" cy="443936"/>
                </a:xfrm>
                <a:prstGeom prst="rect">
                  <a:avLst/>
                </a:prstGeom>
              </p:spPr>
            </p:pic>
          </p:grpSp>
        </p:grp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707B00D4-0EC6-3042-8738-B6039381D53B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457B8143-FCB3-D14D-A4CF-DFA40A7AB450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8844866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78D24F8A-DE7C-45D2-97DC-A47A7A77BC0F}"/>
              </a:ext>
            </a:extLst>
          </p:cNvPr>
          <p:cNvSpPr txBox="1">
            <a:spLocks/>
          </p:cNvSpPr>
          <p:nvPr/>
        </p:nvSpPr>
        <p:spPr>
          <a:xfrm>
            <a:off x="360947" y="41692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Summary</a:t>
            </a:r>
            <a:endParaRPr lang="en-GB" sz="9600" b="1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8F3F3C-4AD3-4F63-844F-D12AF4872E96}"/>
              </a:ext>
            </a:extLst>
          </p:cNvPr>
          <p:cNvSpPr txBox="1"/>
          <p:nvPr/>
        </p:nvSpPr>
        <p:spPr>
          <a:xfrm>
            <a:off x="519437" y="630840"/>
            <a:ext cx="63195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Value and Benefits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325551-E383-4123-8E4B-7184F47E471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0FADA9-B103-4EC2-9A91-DB69B086CA4C}"/>
              </a:ext>
            </a:extLst>
          </p:cNvPr>
          <p:cNvSpPr txBox="1"/>
          <p:nvPr/>
        </p:nvSpPr>
        <p:spPr>
          <a:xfrm>
            <a:off x="1746912" y="1470094"/>
            <a:ext cx="1044508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000" b="1"/>
            </a:lvl1pPr>
          </a:lstStyle>
          <a:p>
            <a:r>
              <a:rPr lang="en-US" sz="2400" dirty="0"/>
              <a:t>Optimize usage and achieve more with a limited budget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97C7255-AF47-4AB1-AA96-6AECF9270BC1}"/>
              </a:ext>
            </a:extLst>
          </p:cNvPr>
          <p:cNvSpPr txBox="1"/>
          <p:nvPr/>
        </p:nvSpPr>
        <p:spPr>
          <a:xfrm>
            <a:off x="1746913" y="3581769"/>
            <a:ext cx="1044508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Protect organizational data from ransomware or being misused by malicious/compromised users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5E8E26-AEC9-4A39-ADB9-5C9C946D6150}"/>
              </a:ext>
            </a:extLst>
          </p:cNvPr>
          <p:cNvSpPr txBox="1"/>
          <p:nvPr/>
        </p:nvSpPr>
        <p:spPr>
          <a:xfrm>
            <a:off x="2020381" y="2435468"/>
            <a:ext cx="1017161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Avoid over-provisioning hybrid cloud infrastructure resources.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/>
              <a:t>Forecast infrastructure requirements based on historical trend analysis.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CA7742-CAC9-42FC-9CC5-6FBB676A1DA1}"/>
              </a:ext>
            </a:extLst>
          </p:cNvPr>
          <p:cNvSpPr txBox="1"/>
          <p:nvPr/>
        </p:nvSpPr>
        <p:spPr>
          <a:xfrm>
            <a:off x="2020381" y="4843517"/>
            <a:ext cx="101716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Limit critical data loss by detecting and stopping malicious activities.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Ensure corporate compliance by auditing user data access to NetApp data stored on-prem or in the cloud.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600" dirty="0"/>
              <a:t>Avoid loss of business, damage to brand, loss of trust, fines, </a:t>
            </a:r>
            <a:r>
              <a:rPr lang="en-US" sz="1600" dirty="0" err="1"/>
              <a:t>etc</a:t>
            </a:r>
            <a:r>
              <a:rPr lang="en-US" sz="1600" dirty="0"/>
              <a:t>…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5350802-F748-4274-8FD7-8451E1201EBB}"/>
              </a:ext>
            </a:extLst>
          </p:cNvPr>
          <p:cNvGrpSpPr/>
          <p:nvPr/>
        </p:nvGrpSpPr>
        <p:grpSpPr>
          <a:xfrm>
            <a:off x="296778" y="1989048"/>
            <a:ext cx="1450135" cy="1450135"/>
            <a:chOff x="3894298" y="3546291"/>
            <a:chExt cx="1243075" cy="1243075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678B2F96-AD9A-4C54-B9F7-A013D5EE49E6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5" name="Graphic 14" descr="Business Growth outline">
              <a:extLst>
                <a:ext uri="{FF2B5EF4-FFF2-40B4-BE49-F238E27FC236}">
                  <a16:creationId xmlns:a16="http://schemas.microsoft.com/office/drawing/2014/main" id="{6D7E65E9-474A-4CA4-A66E-292F71E6C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128718" y="3782636"/>
              <a:ext cx="774234" cy="774234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5FFD842-F78C-4BC6-BCA8-DEC7C0770DBF}"/>
              </a:ext>
            </a:extLst>
          </p:cNvPr>
          <p:cNvGrpSpPr/>
          <p:nvPr/>
        </p:nvGrpSpPr>
        <p:grpSpPr>
          <a:xfrm>
            <a:off x="296777" y="4555353"/>
            <a:ext cx="1450135" cy="1450135"/>
            <a:chOff x="3894298" y="3530455"/>
            <a:chExt cx="1243075" cy="124307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2719A65-F40C-42D0-8605-B2D3FCA10B6E}"/>
                </a:ext>
              </a:extLst>
            </p:cNvPr>
            <p:cNvSpPr/>
            <p:nvPr/>
          </p:nvSpPr>
          <p:spPr>
            <a:xfrm>
              <a:off x="3894298" y="3530455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8" name="Graphic 17" descr="Shield Tick outline">
              <a:extLst>
                <a:ext uri="{FF2B5EF4-FFF2-40B4-BE49-F238E27FC236}">
                  <a16:creationId xmlns:a16="http://schemas.microsoft.com/office/drawing/2014/main" id="{B10E2E97-CF1F-41D3-B8A5-ADF966D13B0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058636" y="3694793"/>
              <a:ext cx="914400" cy="914400"/>
            </a:xfrm>
            <a:prstGeom prst="rect">
              <a:avLst/>
            </a:prstGeom>
          </p:spPr>
        </p:pic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00F4D12A-C128-7443-9003-C2A0A6FFF81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9C6C620D-5BC6-D14D-997A-300B9C0FE494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32063696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02F477A-7DB0-4965-9BEA-209A1729D284}"/>
              </a:ext>
            </a:extLst>
          </p:cNvPr>
          <p:cNvSpPr txBox="1">
            <a:spLocks/>
          </p:cNvSpPr>
          <p:nvPr/>
        </p:nvSpPr>
        <p:spPr>
          <a:xfrm>
            <a:off x="360947" y="229707"/>
            <a:ext cx="8667587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Cloud Insights Clients</a:t>
            </a:r>
            <a:endParaRPr lang="en-GB" sz="3600" b="1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AE15EF8-4ACB-4F25-B08F-E6A932B37E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EB2855-0B27-4AC6-B35A-C039050CED22}"/>
              </a:ext>
            </a:extLst>
          </p:cNvPr>
          <p:cNvSpPr txBox="1"/>
          <p:nvPr/>
        </p:nvSpPr>
        <p:spPr>
          <a:xfrm>
            <a:off x="1368127" y="3677478"/>
            <a:ext cx="1074844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Monitor and administer their cloud-based VDI and database environment to ensure content creators have the necessary resources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E112DE1-562A-41E1-A699-7B3AE93EEA7F}"/>
              </a:ext>
            </a:extLst>
          </p:cNvPr>
          <p:cNvSpPr txBox="1"/>
          <p:nvPr/>
        </p:nvSpPr>
        <p:spPr>
          <a:xfrm>
            <a:off x="1443557" y="1527424"/>
            <a:ext cx="107484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Heterogeneous infrastructure monitoring, existing and via acquisitions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Ransomware and malicious activity detection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F01AB29-2428-4B2C-B558-625C0467F223}"/>
              </a:ext>
            </a:extLst>
          </p:cNvPr>
          <p:cNvSpPr txBox="1"/>
          <p:nvPr/>
        </p:nvSpPr>
        <p:spPr>
          <a:xfrm>
            <a:off x="1443557" y="2564743"/>
            <a:ext cx="107484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Cloud migration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1400" dirty="0"/>
              <a:t>Cloud-based application chargeback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2F392EA-1316-44B2-8FFB-B1ACA32B4FE6}"/>
              </a:ext>
            </a:extLst>
          </p:cNvPr>
          <p:cNvSpPr txBox="1"/>
          <p:nvPr/>
        </p:nvSpPr>
        <p:spPr>
          <a:xfrm>
            <a:off x="1159774" y="1119059"/>
            <a:ext cx="1073544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Major healthcare insurer and managed care provider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66CE70-BB56-4AC3-830A-53954296FF0B}"/>
              </a:ext>
            </a:extLst>
          </p:cNvPr>
          <p:cNvSpPr txBox="1"/>
          <p:nvPr/>
        </p:nvSpPr>
        <p:spPr>
          <a:xfrm>
            <a:off x="1159775" y="2155379"/>
            <a:ext cx="107354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Global computer security company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457CD7-4D2D-4123-9B02-F40FF5D7B4CF}"/>
              </a:ext>
            </a:extLst>
          </p:cNvPr>
          <p:cNvSpPr txBox="1"/>
          <p:nvPr/>
        </p:nvSpPr>
        <p:spPr>
          <a:xfrm>
            <a:off x="1159774" y="3191641"/>
            <a:ext cx="106600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Global mortgage lending company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97B707E-1F4D-4284-9008-F8B507C9749D}"/>
              </a:ext>
            </a:extLst>
          </p:cNvPr>
          <p:cNvGrpSpPr/>
          <p:nvPr/>
        </p:nvGrpSpPr>
        <p:grpSpPr>
          <a:xfrm>
            <a:off x="515145" y="1483754"/>
            <a:ext cx="742834" cy="742834"/>
            <a:chOff x="3894298" y="3546291"/>
            <a:chExt cx="1243075" cy="1243075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13EAFAF-4238-47FD-81B4-9A111AD80DDD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2" name="Graphic 21" descr="Care outline">
              <a:extLst>
                <a:ext uri="{FF2B5EF4-FFF2-40B4-BE49-F238E27FC236}">
                  <a16:creationId xmlns:a16="http://schemas.microsoft.com/office/drawing/2014/main" id="{4D446372-E795-4E37-AD80-D59A548800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p:blipFill>
          <p:spPr>
            <a:xfrm>
              <a:off x="4048685" y="3673312"/>
              <a:ext cx="943762" cy="943762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CBC4112-9832-4064-9DCB-27A5AF117A41}"/>
              </a:ext>
            </a:extLst>
          </p:cNvPr>
          <p:cNvGrpSpPr/>
          <p:nvPr/>
        </p:nvGrpSpPr>
        <p:grpSpPr>
          <a:xfrm>
            <a:off x="515145" y="2490831"/>
            <a:ext cx="742834" cy="742834"/>
            <a:chOff x="3894298" y="3530455"/>
            <a:chExt cx="1243075" cy="1243075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37BEAC81-978A-438C-B6AA-A456E5AD961C}"/>
                </a:ext>
              </a:extLst>
            </p:cNvPr>
            <p:cNvSpPr/>
            <p:nvPr/>
          </p:nvSpPr>
          <p:spPr>
            <a:xfrm>
              <a:off x="3894298" y="3530455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Graphic 24" descr="Globe outline">
              <a:extLst>
                <a:ext uri="{FF2B5EF4-FFF2-40B4-BE49-F238E27FC236}">
                  <a16:creationId xmlns:a16="http://schemas.microsoft.com/office/drawing/2014/main" id="{AC41E857-810A-4AE4-BC48-90C6700D18C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p:blipFill>
          <p:spPr>
            <a:xfrm>
              <a:off x="4116729" y="3687032"/>
              <a:ext cx="856304" cy="856304"/>
            </a:xfrm>
            <a:prstGeom prst="rect">
              <a:avLst/>
            </a:prstGeom>
          </p:spPr>
        </p:pic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A9D4CF8-8335-4BC8-9CF6-0546F8973BD6}"/>
              </a:ext>
            </a:extLst>
          </p:cNvPr>
          <p:cNvSpPr txBox="1"/>
          <p:nvPr/>
        </p:nvSpPr>
        <p:spPr>
          <a:xfrm>
            <a:off x="1368127" y="4723186"/>
            <a:ext cx="1082387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Heterogeneous infrastructure monitoring, capacity planning, and ransomware detection on a 20PB sprawling storage estate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A12BF8-0397-4CCD-BEEA-411FD78EFA7C}"/>
              </a:ext>
            </a:extLst>
          </p:cNvPr>
          <p:cNvSpPr txBox="1"/>
          <p:nvPr/>
        </p:nvSpPr>
        <p:spPr>
          <a:xfrm>
            <a:off x="1159774" y="4206170"/>
            <a:ext cx="1073544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Global provider of outsourced services to the pharmaceutical, biotechnology, and medical device industries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2E57378-9A01-4ABB-B5A0-8D39C5C4D8EF}"/>
              </a:ext>
            </a:extLst>
          </p:cNvPr>
          <p:cNvSpPr txBox="1"/>
          <p:nvPr/>
        </p:nvSpPr>
        <p:spPr>
          <a:xfrm>
            <a:off x="1356182" y="5627487"/>
            <a:ext cx="108887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Heterogeneous infrastructure monitoring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400" dirty="0"/>
              <a:t>Cloud infrastructure monitoring: AWS, Google Cloud, Azure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259A9D-CED9-43ED-A1FB-325FEAC77CC0}"/>
              </a:ext>
            </a:extLst>
          </p:cNvPr>
          <p:cNvSpPr txBox="1"/>
          <p:nvPr/>
        </p:nvSpPr>
        <p:spPr>
          <a:xfrm>
            <a:off x="1159774" y="5224093"/>
            <a:ext cx="107883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1" dirty="0"/>
              <a:t>Globally-known companies in the consumer electronics, entertainment, pharmaceutical oil &amp; gas industries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56B76B5-6AE3-4047-9AAC-131930783F6A}"/>
              </a:ext>
            </a:extLst>
          </p:cNvPr>
          <p:cNvGrpSpPr/>
          <p:nvPr/>
        </p:nvGrpSpPr>
        <p:grpSpPr>
          <a:xfrm>
            <a:off x="522377" y="3511112"/>
            <a:ext cx="742834" cy="742834"/>
            <a:chOff x="522377" y="3511112"/>
            <a:chExt cx="742834" cy="742834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97E74B6-1776-47CC-A7E0-4DDCF88DE480}"/>
                </a:ext>
              </a:extLst>
            </p:cNvPr>
            <p:cNvSpPr/>
            <p:nvPr/>
          </p:nvSpPr>
          <p:spPr>
            <a:xfrm>
              <a:off x="522377" y="3511112"/>
              <a:ext cx="742834" cy="742834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47" name="Graphic 46" descr="Computer outline">
              <a:extLst>
                <a:ext uri="{FF2B5EF4-FFF2-40B4-BE49-F238E27FC236}">
                  <a16:creationId xmlns:a16="http://schemas.microsoft.com/office/drawing/2014/main" id="{C22917C4-6228-4BCA-A0AF-D9B4222EE2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/>
          </p:blipFill>
          <p:spPr>
            <a:xfrm>
              <a:off x="620581" y="3613684"/>
              <a:ext cx="546425" cy="546425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A41BEB35-A702-47EC-8BAB-D540700DB622}"/>
              </a:ext>
            </a:extLst>
          </p:cNvPr>
          <p:cNvGrpSpPr/>
          <p:nvPr/>
        </p:nvGrpSpPr>
        <p:grpSpPr>
          <a:xfrm>
            <a:off x="515144" y="5522915"/>
            <a:ext cx="742834" cy="742834"/>
            <a:chOff x="522377" y="3511112"/>
            <a:chExt cx="742834" cy="742834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CDD4743F-80C9-4B04-8751-AE40C35C279B}"/>
                </a:ext>
              </a:extLst>
            </p:cNvPr>
            <p:cNvSpPr/>
            <p:nvPr/>
          </p:nvSpPr>
          <p:spPr>
            <a:xfrm>
              <a:off x="522377" y="3511112"/>
              <a:ext cx="742834" cy="742834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54" name="Graphic 53" descr="Factory outline">
              <a:extLst>
                <a:ext uri="{FF2B5EF4-FFF2-40B4-BE49-F238E27FC236}">
                  <a16:creationId xmlns:a16="http://schemas.microsoft.com/office/drawing/2014/main" id="{617E1508-4B0E-4C69-B901-E3B8DF5F4C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/>
          </p:blipFill>
          <p:spPr>
            <a:xfrm>
              <a:off x="620581" y="3603051"/>
              <a:ext cx="546425" cy="546425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A803762-2EF1-4A98-9D7E-D879BF98D5AA}"/>
              </a:ext>
            </a:extLst>
          </p:cNvPr>
          <p:cNvGrpSpPr/>
          <p:nvPr/>
        </p:nvGrpSpPr>
        <p:grpSpPr>
          <a:xfrm>
            <a:off x="515145" y="4498925"/>
            <a:ext cx="742834" cy="742834"/>
            <a:chOff x="515145" y="4498925"/>
            <a:chExt cx="742834" cy="742834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152C3F71-F5AD-4AF9-ABFE-6B6BE4FA76EC}"/>
                </a:ext>
              </a:extLst>
            </p:cNvPr>
            <p:cNvSpPr/>
            <p:nvPr/>
          </p:nvSpPr>
          <p:spPr>
            <a:xfrm>
              <a:off x="515145" y="4498925"/>
              <a:ext cx="742834" cy="742834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3" name="Graphic 2" descr="Stethoscope outline">
              <a:extLst>
                <a:ext uri="{FF2B5EF4-FFF2-40B4-BE49-F238E27FC236}">
                  <a16:creationId xmlns:a16="http://schemas.microsoft.com/office/drawing/2014/main" id="{04E10400-29B5-4BEB-A7B3-EEA295144B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/>
          </p:blipFill>
          <p:spPr>
            <a:xfrm>
              <a:off x="607403" y="4602524"/>
              <a:ext cx="552370" cy="552370"/>
            </a:xfrm>
            <a:prstGeom prst="rect">
              <a:avLst/>
            </a:prstGeom>
          </p:spPr>
        </p:pic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6B56EB2E-0E2E-5244-B82C-61A7A6A8612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BE536EF9-6568-DA4E-835F-D142312C92CB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0646340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53D2EC4-9DFF-4358-8BD3-78E0CFA2330B}"/>
              </a:ext>
            </a:extLst>
          </p:cNvPr>
          <p:cNvSpPr txBox="1">
            <a:spLocks/>
          </p:cNvSpPr>
          <p:nvPr/>
        </p:nvSpPr>
        <p:spPr>
          <a:xfrm>
            <a:off x="360948" y="27296"/>
            <a:ext cx="5735052" cy="7266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>
                <a:latin typeface="+mn-lt"/>
              </a:rPr>
              <a:t>Next Steps</a:t>
            </a:r>
            <a:endParaRPr lang="en-GB" sz="9600" b="1" dirty="0">
              <a:latin typeface="+mn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63F26FA-9C1D-4F8A-AE73-E095DF0D4EF1}"/>
              </a:ext>
            </a:extLst>
          </p:cNvPr>
          <p:cNvSpPr txBox="1"/>
          <p:nvPr/>
        </p:nvSpPr>
        <p:spPr>
          <a:xfrm>
            <a:off x="519437" y="616444"/>
            <a:ext cx="55765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US" sz="2000" dirty="0"/>
              <a:t>Trials and POCs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AEB5A6F-9C05-465E-82BD-CD8AF5257E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8534" y="276288"/>
            <a:ext cx="2318915" cy="615882"/>
          </a:xfrm>
          <a:prstGeom prst="rect">
            <a:avLst/>
          </a:prstGeom>
        </p:spPr>
      </p:pic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3C7245CD-B831-4530-961C-E6A2ECD93AF5}"/>
              </a:ext>
            </a:extLst>
          </p:cNvPr>
          <p:cNvSpPr txBox="1">
            <a:spLocks/>
          </p:cNvSpPr>
          <p:nvPr/>
        </p:nvSpPr>
        <p:spPr>
          <a:xfrm>
            <a:off x="1582910" y="5067715"/>
            <a:ext cx="8882743" cy="89436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ctr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None/>
            </a:pPr>
            <a:r>
              <a:rPr lang="en-US" sz="2000" dirty="0"/>
              <a:t>Start a free Cloud Insights trial or conduct a POC in your customer’s environment!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A72AB3F-90C2-4ACD-95F9-560F111DA74C}"/>
              </a:ext>
            </a:extLst>
          </p:cNvPr>
          <p:cNvGrpSpPr/>
          <p:nvPr/>
        </p:nvGrpSpPr>
        <p:grpSpPr>
          <a:xfrm>
            <a:off x="2251459" y="1343102"/>
            <a:ext cx="7689080" cy="3307094"/>
            <a:chOff x="2255814" y="1246347"/>
            <a:chExt cx="7689080" cy="3307094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903F9A2-7656-41F8-9CDA-D1A597B0EB16}"/>
                </a:ext>
              </a:extLst>
            </p:cNvPr>
            <p:cNvSpPr/>
            <p:nvPr/>
          </p:nvSpPr>
          <p:spPr>
            <a:xfrm>
              <a:off x="3439700" y="1246347"/>
              <a:ext cx="6505194" cy="2947739"/>
            </a:xfrm>
            <a:prstGeom prst="rect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Content Placeholder 6" descr="Graphical user interface, application&#10;&#10;Description automatically generated">
              <a:extLst>
                <a:ext uri="{FF2B5EF4-FFF2-40B4-BE49-F238E27FC236}">
                  <a16:creationId xmlns:a16="http://schemas.microsoft.com/office/drawing/2014/main" id="{0C137CB1-9E8D-45B1-9D3E-4E079A51F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255814" y="1605702"/>
              <a:ext cx="6505194" cy="2947739"/>
            </a:xfrm>
            <a:prstGeom prst="rect">
              <a:avLst/>
            </a:prstGeom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3D538F2A-C077-1841-9181-1B7BF37647D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FADF25A-4D35-454A-AE3F-3B28F519C29F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1767732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1406F1F-9654-4606-9F1A-4DC1146775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58164" y="1509458"/>
            <a:ext cx="6216649" cy="1631216"/>
          </a:xfrm>
          <a:noFill/>
        </p:spPr>
        <p:txBody>
          <a:bodyPr wrap="square" numCol="2">
            <a:spAutoFit/>
          </a:bodyPr>
          <a:lstStyle/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Dev / Ops Director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Kubernetes Admin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Network Analyst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Head of Solution Delivery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IT Administrator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Cloud Operations Manager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Cloud Architect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Security Operations Director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Infrastructure and Security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F2910D1-336E-4E1F-99D9-B99B66EAACEA}"/>
              </a:ext>
            </a:extLst>
          </p:cNvPr>
          <p:cNvSpPr txBox="1"/>
          <p:nvPr/>
        </p:nvSpPr>
        <p:spPr>
          <a:xfrm>
            <a:off x="-202761" y="2815081"/>
            <a:ext cx="2755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/>
              <a:t>Technical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C110F6C7-1CF7-41AE-AD46-7FC93C34BA35}"/>
              </a:ext>
            </a:extLst>
          </p:cNvPr>
          <p:cNvSpPr txBox="1">
            <a:spLocks/>
          </p:cNvSpPr>
          <p:nvPr/>
        </p:nvSpPr>
        <p:spPr>
          <a:xfrm>
            <a:off x="2058164" y="3871219"/>
            <a:ext cx="5985457" cy="1800493"/>
          </a:xfrm>
          <a:prstGeom prst="rect">
            <a:avLst/>
          </a:prstGeom>
          <a:noFill/>
        </p:spPr>
        <p:txBody>
          <a:bodyPr vert="horz" wrap="square" lIns="91440" tIns="45720" rIns="91440" bIns="45720" numCol="2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1487" indent="-457200">
              <a:lnSpc>
                <a:spcPct val="15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CEOs, CFOs COOs</a:t>
            </a:r>
          </a:p>
          <a:p>
            <a:pPr marL="471487" indent="-457200">
              <a:lnSpc>
                <a:spcPct val="15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VP IT Operations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Development / Enterprise Architecture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Chief Security Officer (CSO)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SVP or Director</a:t>
            </a:r>
          </a:p>
          <a:p>
            <a:pPr marL="471487" indent="-457200">
              <a:lnSpc>
                <a:spcPct val="10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Infrastructure / Operations Directors</a:t>
            </a:r>
          </a:p>
          <a:p>
            <a:pPr marL="471487" indent="-457200">
              <a:lnSpc>
                <a:spcPct val="150000"/>
              </a:lnSpc>
              <a:spcBef>
                <a:spcPts val="600"/>
              </a:spcBef>
              <a:buClr>
                <a:srgbClr val="FCD0B8"/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tx1"/>
                </a:solidFill>
                <a:latin typeface="Calibri"/>
                <a:cs typeface="Calibri"/>
              </a:rPr>
              <a:t>Department Managers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6652B6E-7E45-4D7F-A472-C44912948282}"/>
              </a:ext>
            </a:extLst>
          </p:cNvPr>
          <p:cNvSpPr txBox="1"/>
          <p:nvPr/>
        </p:nvSpPr>
        <p:spPr>
          <a:xfrm>
            <a:off x="-202761" y="5218132"/>
            <a:ext cx="2755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b="1" dirty="0"/>
              <a:t>Business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11DFC24-104D-4C97-9653-50DD1FD831F6}"/>
              </a:ext>
            </a:extLst>
          </p:cNvPr>
          <p:cNvGrpSpPr/>
          <p:nvPr/>
        </p:nvGrpSpPr>
        <p:grpSpPr>
          <a:xfrm>
            <a:off x="553213" y="1541960"/>
            <a:ext cx="1243075" cy="1243075"/>
            <a:chOff x="3894298" y="3546291"/>
            <a:chExt cx="1243075" cy="12430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A6DF1057-E4D8-47D1-84F6-DD8E3F3E51E4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Graphic 12" descr="Blueprint outline">
              <a:extLst>
                <a:ext uri="{FF2B5EF4-FFF2-40B4-BE49-F238E27FC236}">
                  <a16:creationId xmlns:a16="http://schemas.microsoft.com/office/drawing/2014/main" id="{2903A547-C192-4847-B201-833E3F2A269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4058636" y="3710629"/>
              <a:ext cx="914400" cy="914400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5245B4-3C8A-43C7-9C83-3B5E5CC79553}"/>
              </a:ext>
            </a:extLst>
          </p:cNvPr>
          <p:cNvGrpSpPr/>
          <p:nvPr/>
        </p:nvGrpSpPr>
        <p:grpSpPr>
          <a:xfrm>
            <a:off x="553213" y="3952979"/>
            <a:ext cx="1243075" cy="1243075"/>
            <a:chOff x="3894298" y="1153580"/>
            <a:chExt cx="1243075" cy="124307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7C11CF72-D29B-43E4-B6E9-3C6438B85FC9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rgbClr val="FCD0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6" name="Graphic 15" descr="Handshake outline">
              <a:extLst>
                <a:ext uri="{FF2B5EF4-FFF2-40B4-BE49-F238E27FC236}">
                  <a16:creationId xmlns:a16="http://schemas.microsoft.com/office/drawing/2014/main" id="{5C6817EB-3F0D-4BB3-99C6-03AAAB7174C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4058636" y="1318572"/>
              <a:ext cx="914400" cy="914400"/>
            </a:xfrm>
            <a:prstGeom prst="rect">
              <a:avLst/>
            </a:prstGeom>
          </p:spPr>
        </p:pic>
      </p:grpSp>
      <p:sp>
        <p:nvSpPr>
          <p:cNvPr id="21" name="Title 2">
            <a:extLst>
              <a:ext uri="{FF2B5EF4-FFF2-40B4-BE49-F238E27FC236}">
                <a16:creationId xmlns:a16="http://schemas.microsoft.com/office/drawing/2014/main" id="{6CD5370B-39F5-40F1-BE77-29A474F4C97E}"/>
              </a:ext>
            </a:extLst>
          </p:cNvPr>
          <p:cNvSpPr txBox="1">
            <a:spLocks/>
          </p:cNvSpPr>
          <p:nvPr/>
        </p:nvSpPr>
        <p:spPr>
          <a:xfrm>
            <a:off x="229299" y="202715"/>
            <a:ext cx="8910535" cy="758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+mn-lt"/>
              </a:rPr>
              <a:t>Target Customers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ABD6E31C-4B47-4315-A2B8-EF386F39428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43786" y="238188"/>
            <a:ext cx="2318915" cy="615882"/>
          </a:xfrm>
          <a:prstGeom prst="rect">
            <a:avLst/>
          </a:prstGeom>
        </p:spPr>
      </p:pic>
      <p:sp>
        <p:nvSpPr>
          <p:cNvPr id="17" name="Oval 16">
            <a:extLst>
              <a:ext uri="{FF2B5EF4-FFF2-40B4-BE49-F238E27FC236}">
                <a16:creationId xmlns:a16="http://schemas.microsoft.com/office/drawing/2014/main" id="{9A607364-E475-C044-8D58-22C3BC33F51B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28103360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408;p42">
            <a:extLst>
              <a:ext uri="{FF2B5EF4-FFF2-40B4-BE49-F238E27FC236}">
                <a16:creationId xmlns:a16="http://schemas.microsoft.com/office/drawing/2014/main" id="{2CF43B29-3A79-A141-8FE2-12FD463053B2}"/>
              </a:ext>
            </a:extLst>
          </p:cNvPr>
          <p:cNvSpPr txBox="1"/>
          <p:nvPr/>
        </p:nvSpPr>
        <p:spPr>
          <a:xfrm>
            <a:off x="829974" y="1135672"/>
            <a:ext cx="1941589" cy="1991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Focus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8450" marR="0" lvl="0" indent="-298450" algn="l" rtl="0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Revenues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Profitability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Growth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9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Brand Stability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7" name="Google Shape;1409;p42">
            <a:extLst>
              <a:ext uri="{FF2B5EF4-FFF2-40B4-BE49-F238E27FC236}">
                <a16:creationId xmlns:a16="http://schemas.microsoft.com/office/drawing/2014/main" id="{81D7C45E-AA99-1B40-8693-3218E906F870}"/>
              </a:ext>
            </a:extLst>
          </p:cNvPr>
          <p:cNvSpPr txBox="1"/>
          <p:nvPr/>
        </p:nvSpPr>
        <p:spPr>
          <a:xfrm>
            <a:off x="488180" y="3209252"/>
            <a:ext cx="7638678" cy="27494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Setting the Stage – Make </a:t>
            </a:r>
            <a:r>
              <a:rPr lang="en-US" sz="2000" b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IT a Business Generator Not a Cost Center</a:t>
            </a:r>
            <a:endParaRPr sz="1400" b="1" i="0" u="none" strike="noStrike" cap="none" dirty="0">
              <a:solidFill>
                <a:schemeClr val="accent1"/>
              </a:solidFill>
              <a:sym typeface="Arial"/>
            </a:endParaRPr>
          </a:p>
          <a:p>
            <a:pPr marL="338233" marR="0" lvl="0" indent="-338233" algn="l" rtl="0">
              <a:lnSpc>
                <a:spcPct val="100000"/>
              </a:lnSpc>
              <a:spcBef>
                <a:spcPts val="766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your IT organization a key contributor to your overall business strategy?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338233" marR="0" lvl="0" indent="-338233" algn="l" rtl="0">
              <a:lnSpc>
                <a:spcPct val="100000"/>
              </a:lnSpc>
              <a:spcBef>
                <a:spcPts val="766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How dependent are your revenues and profits on the success/failure of your technology initiatives?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338233" marR="0" lvl="0" indent="-338233" algn="l" rtl="0">
              <a:lnSpc>
                <a:spcPct val="100000"/>
              </a:lnSpc>
              <a:spcBef>
                <a:spcPts val="766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 your technology cost/benefit ratios in line with your revenue and profit projections?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338233" marR="0" lvl="0" indent="-338233" algn="l" rtl="0">
              <a:lnSpc>
                <a:spcPct val="100000"/>
              </a:lnSpc>
              <a:spcBef>
                <a:spcPts val="766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 have “time to market constraints” that you are having trouble making due to technology short falls?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8" name="Google Shape;1410;p42">
            <a:extLst>
              <a:ext uri="{FF2B5EF4-FFF2-40B4-BE49-F238E27FC236}">
                <a16:creationId xmlns:a16="http://schemas.microsoft.com/office/drawing/2014/main" id="{C77E95F3-C73D-B847-9BFE-F538B8E25BD2}"/>
              </a:ext>
            </a:extLst>
          </p:cNvPr>
          <p:cNvSpPr txBox="1"/>
          <p:nvPr/>
        </p:nvSpPr>
        <p:spPr>
          <a:xfrm>
            <a:off x="3316210" y="1135672"/>
            <a:ext cx="1941589" cy="1991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r>
              <a:rPr lang="en-US" sz="2000" b="1" i="0" u="none" strike="noStrike" cap="none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Motivations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8450" marR="0" lvl="0" indent="-29845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Sales Generation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Time to Market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Competitive Advantage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sp>
        <p:nvSpPr>
          <p:cNvPr id="9" name="Google Shape;1411;p42">
            <a:extLst>
              <a:ext uri="{FF2B5EF4-FFF2-40B4-BE49-F238E27FC236}">
                <a16:creationId xmlns:a16="http://schemas.microsoft.com/office/drawing/2014/main" id="{912AC442-2B82-EA4F-B0BF-FB8CAE197682}"/>
              </a:ext>
            </a:extLst>
          </p:cNvPr>
          <p:cNvSpPr txBox="1"/>
          <p:nvPr/>
        </p:nvSpPr>
        <p:spPr>
          <a:xfrm>
            <a:off x="5985187" y="1135672"/>
            <a:ext cx="1941589" cy="1991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None/>
            </a:pPr>
            <a:r>
              <a:rPr lang="en-US" sz="2000" b="1" i="0" u="none" strike="noStrike" cap="none" dirty="0">
                <a:solidFill>
                  <a:schemeClr val="accent3"/>
                </a:solidFill>
                <a:latin typeface="Calibri"/>
                <a:ea typeface="Calibri"/>
                <a:cs typeface="Calibri"/>
                <a:sym typeface="Calibri"/>
              </a:rPr>
              <a:t>Triggers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98450" marR="0" lvl="0" indent="-29845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Lagging Sales 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Cost Overruns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98450" marR="0" lvl="0" indent="-298450" algn="l" rtl="0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Noto Sans Symbols"/>
              <a:buChar char="◼"/>
            </a:pPr>
            <a:r>
              <a:rPr lang="en-US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Market Shifts/Demands</a:t>
            </a:r>
            <a:endParaRPr b="0" i="0" u="none" strike="noStrike" cap="none" dirty="0">
              <a:solidFill>
                <a:srgbClr val="000000"/>
              </a:solidFill>
              <a:sym typeface="Arial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C5DE81D-C747-CB44-A219-6B6B2B93BCD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7032" y="6106315"/>
            <a:ext cx="1379772" cy="366454"/>
          </a:xfrm>
          <a:prstGeom prst="rect">
            <a:avLst/>
          </a:prstGeom>
        </p:spPr>
      </p:pic>
      <p:sp>
        <p:nvSpPr>
          <p:cNvPr id="14" name="Title 2">
            <a:extLst>
              <a:ext uri="{FF2B5EF4-FFF2-40B4-BE49-F238E27FC236}">
                <a16:creationId xmlns:a16="http://schemas.microsoft.com/office/drawing/2014/main" id="{5739F8E6-C746-8A44-8645-1EAEDF0DAA21}"/>
              </a:ext>
            </a:extLst>
          </p:cNvPr>
          <p:cNvSpPr txBox="1">
            <a:spLocks/>
          </p:cNvSpPr>
          <p:nvPr/>
        </p:nvSpPr>
        <p:spPr>
          <a:xfrm>
            <a:off x="229299" y="202715"/>
            <a:ext cx="8910535" cy="758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latin typeface="+mn-lt"/>
              </a:rPr>
              <a:t>Selling to the CEO</a:t>
            </a:r>
          </a:p>
        </p:txBody>
      </p:sp>
    </p:spTree>
    <p:extLst>
      <p:ext uri="{BB962C8B-B14F-4D97-AF65-F5344CB8AC3E}">
        <p14:creationId xmlns:p14="http://schemas.microsoft.com/office/powerpoint/2010/main" val="1633815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14E7A9-8BF4-4CD0-BD6E-53CF0D2C60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82" y="238188"/>
            <a:ext cx="2318915" cy="615882"/>
          </a:xfrm>
          <a:prstGeom prst="rect">
            <a:avLst/>
          </a:prstGeom>
        </p:spPr>
      </p:pic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346ED5C3-8C47-4110-ADCF-17B2DD43EAA0}"/>
              </a:ext>
            </a:extLst>
          </p:cNvPr>
          <p:cNvSpPr txBox="1">
            <a:spLocks/>
          </p:cNvSpPr>
          <p:nvPr/>
        </p:nvSpPr>
        <p:spPr>
          <a:xfrm>
            <a:off x="5379029" y="1522840"/>
            <a:ext cx="6318524" cy="249914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r>
              <a:rPr lang="en-US" b="1" dirty="0">
                <a:solidFill>
                  <a:schemeClr val="dk1"/>
                </a:solidFill>
                <a:latin typeface="Calibri"/>
                <a:cs typeface="Calibri"/>
              </a:rPr>
              <a:t>Business Challenges</a:t>
            </a:r>
          </a:p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endParaRPr lang="en-US" sz="10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highlight>
                  <a:srgbClr val="FFFF00"/>
                </a:highlight>
              </a:rPr>
              <a:t>Runaway cloud costs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>
                <a:highlight>
                  <a:srgbClr val="FFFF00"/>
                </a:highlight>
              </a:rPr>
              <a:t>Inability to measure SLAs and usage for chargeback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/>
              <a:t>High cost of maintaining multiple tools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/>
              <a:t>Poor performance effecting customer satisfaction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sz="1800" dirty="0"/>
              <a:t>High cost of system outages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endParaRPr lang="en-US" sz="1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AE3E66-526B-44DC-BD60-FD259A9C9C63}"/>
              </a:ext>
            </a:extLst>
          </p:cNvPr>
          <p:cNvSpPr txBox="1"/>
          <p:nvPr/>
        </p:nvSpPr>
        <p:spPr>
          <a:xfrm>
            <a:off x="5379027" y="4151689"/>
            <a:ext cx="6318524" cy="22775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r>
              <a:rPr lang="en-US" sz="2400" b="1" dirty="0">
                <a:solidFill>
                  <a:schemeClr val="dk1"/>
                </a:solidFill>
                <a:latin typeface="Calibri"/>
                <a:cs typeface="Calibri"/>
              </a:rPr>
              <a:t>Technical Challenges</a:t>
            </a:r>
          </a:p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endParaRPr lang="en-US" sz="1000" dirty="0">
              <a:solidFill>
                <a:schemeClr val="dk1"/>
              </a:solidFill>
              <a:latin typeface="Calibri"/>
              <a:cs typeface="Calibri"/>
            </a:endParaRP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>
                <a:highlight>
                  <a:srgbClr val="FFFF00"/>
                </a:highlight>
              </a:rPr>
              <a:t>Inability to right-size workloads that are over provisioned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>
                <a:solidFill>
                  <a:schemeClr val="tx1"/>
                </a:solidFill>
                <a:highlight>
                  <a:srgbClr val="FFFF00"/>
                </a:highlight>
              </a:rPr>
              <a:t>Find and fix problems faster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Lack of a single effective monitoring tool that covers the full stack and can be used by the entire DevOps team 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Meet SLOs &amp; SLAs during and after cloud migration</a:t>
            </a:r>
          </a:p>
          <a:p>
            <a:pPr marL="742950" lvl="1" indent="-285750">
              <a:buSzPct val="60000"/>
              <a:buFont typeface="Wingdings" panose="05000000000000000000" pitchFamily="2" charset="2"/>
              <a:buChar char="§"/>
            </a:pPr>
            <a:r>
              <a:rPr lang="en-US" dirty="0"/>
              <a:t>Visibility into infrastructure and applications</a:t>
            </a:r>
            <a:endParaRPr lang="en-US" sz="18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E597649-11AC-4ED8-AC90-E768021BAA38}"/>
              </a:ext>
            </a:extLst>
          </p:cNvPr>
          <p:cNvGrpSpPr/>
          <p:nvPr/>
        </p:nvGrpSpPr>
        <p:grpSpPr>
          <a:xfrm>
            <a:off x="4135954" y="4151689"/>
            <a:ext cx="1243075" cy="1243075"/>
            <a:chOff x="3894298" y="3546291"/>
            <a:chExt cx="1243075" cy="1243075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783C2E1-7FA4-4038-90EC-E7B8A804D9D1}"/>
                </a:ext>
              </a:extLst>
            </p:cNvPr>
            <p:cNvSpPr/>
            <p:nvPr/>
          </p:nvSpPr>
          <p:spPr>
            <a:xfrm>
              <a:off x="3894298" y="3546291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0" name="Graphic 9" descr="Blueprint outline">
              <a:extLst>
                <a:ext uri="{FF2B5EF4-FFF2-40B4-BE49-F238E27FC236}">
                  <a16:creationId xmlns:a16="http://schemas.microsoft.com/office/drawing/2014/main" id="{B81D0A62-CF2A-47BD-BFF2-075507E457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58636" y="3710629"/>
              <a:ext cx="914400" cy="914400"/>
            </a:xfrm>
            <a:prstGeom prst="rect">
              <a:avLst/>
            </a:prstGeom>
          </p:spPr>
        </p:pic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9B415DA-943B-49D3-A583-E71B615B1C25}"/>
              </a:ext>
            </a:extLst>
          </p:cNvPr>
          <p:cNvGrpSpPr/>
          <p:nvPr/>
        </p:nvGrpSpPr>
        <p:grpSpPr>
          <a:xfrm>
            <a:off x="4135954" y="1534435"/>
            <a:ext cx="1243075" cy="1243075"/>
            <a:chOff x="3894298" y="1153580"/>
            <a:chExt cx="1243075" cy="1243075"/>
          </a:xfrm>
        </p:grpSpPr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3FE3050-2E14-4C60-A21F-D5DF90B686E2}"/>
                </a:ext>
              </a:extLst>
            </p:cNvPr>
            <p:cNvSpPr/>
            <p:nvPr/>
          </p:nvSpPr>
          <p:spPr>
            <a:xfrm>
              <a:off x="3894298" y="1153580"/>
              <a:ext cx="1243075" cy="1243075"/>
            </a:xfrm>
            <a:prstGeom prst="ellipse">
              <a:avLst/>
            </a:prstGeom>
            <a:solidFill>
              <a:srgbClr val="D6EC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3" name="Graphic 12" descr="Handshake outline">
              <a:extLst>
                <a:ext uri="{FF2B5EF4-FFF2-40B4-BE49-F238E27FC236}">
                  <a16:creationId xmlns:a16="http://schemas.microsoft.com/office/drawing/2014/main" id="{5CD23288-3E43-4CF2-97D3-6D783D6E1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58636" y="1318572"/>
              <a:ext cx="914400" cy="914400"/>
            </a:xfrm>
            <a:prstGeom prst="rect">
              <a:avLst/>
            </a:prstGeom>
          </p:spPr>
        </p:pic>
      </p:grpSp>
      <p:sp>
        <p:nvSpPr>
          <p:cNvPr id="15" name="Title 2">
            <a:extLst>
              <a:ext uri="{FF2B5EF4-FFF2-40B4-BE49-F238E27FC236}">
                <a16:creationId xmlns:a16="http://schemas.microsoft.com/office/drawing/2014/main" id="{F07574CC-124A-1643-BB17-9EE52506A3FA}"/>
              </a:ext>
            </a:extLst>
          </p:cNvPr>
          <p:cNvSpPr txBox="1">
            <a:spLocks/>
          </p:cNvSpPr>
          <p:nvPr/>
        </p:nvSpPr>
        <p:spPr>
          <a:xfrm>
            <a:off x="3281465" y="238188"/>
            <a:ext cx="8910535" cy="758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Survey Results</a:t>
            </a:r>
          </a:p>
          <a:p>
            <a:r>
              <a:rPr lang="en-US" sz="2800" i="1" dirty="0">
                <a:latin typeface="+mn-lt"/>
              </a:rPr>
              <a:t>What we learned</a:t>
            </a:r>
            <a:endParaRPr lang="en-GB" sz="2800" i="1" dirty="0">
              <a:latin typeface="+mn-lt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697A55FE-981E-2247-B207-7040D71E1A45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86548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5CF7368-F21E-2049-B00B-4B30ECCCEC49}"/>
              </a:ext>
            </a:extLst>
          </p:cNvPr>
          <p:cNvSpPr txBox="1">
            <a:spLocks/>
          </p:cNvSpPr>
          <p:nvPr/>
        </p:nvSpPr>
        <p:spPr>
          <a:xfrm>
            <a:off x="291904" y="1610188"/>
            <a:ext cx="7453602" cy="420624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178" indent="-338650">
              <a:buSzPts val="1400"/>
            </a:pPr>
            <a:r>
              <a:rPr lang="en-US" sz="2400" dirty="0"/>
              <a:t>Are you able to control the performance and usage of your workloads?</a:t>
            </a:r>
          </a:p>
          <a:p>
            <a:pPr marL="457178" indent="-338650">
              <a:buSzPts val="1400"/>
            </a:pPr>
            <a:r>
              <a:rPr lang="en-US" sz="2400" dirty="0"/>
              <a:t>Can you identify and resolve problems before they effect customer satisfaction?</a:t>
            </a:r>
          </a:p>
          <a:p>
            <a:pPr marL="457178" indent="-338650">
              <a:buSzPts val="1400"/>
            </a:pPr>
            <a:r>
              <a:rPr lang="en-US" sz="2400" dirty="0"/>
              <a:t>Are you able to optimize your growing cloud spend by understanding unused infrastructure and overprovisioned workloads?</a:t>
            </a:r>
          </a:p>
          <a:p>
            <a:pPr marL="457178" indent="-338650">
              <a:buSzPts val="1400"/>
            </a:pPr>
            <a:r>
              <a:rPr lang="en-US" sz="2400" dirty="0"/>
              <a:t>Are you able to monitor all your IT infrastructure on-premises and in the cloud?</a:t>
            </a:r>
          </a:p>
          <a:p>
            <a:pPr marL="457178" indent="-338650">
              <a:buSzPts val="1400"/>
            </a:pPr>
            <a:r>
              <a:rPr lang="en-US" sz="2400" dirty="0"/>
              <a:t>Do you have actionable intelligence on insider threats?</a:t>
            </a:r>
          </a:p>
        </p:txBody>
      </p:sp>
      <p:sp>
        <p:nvSpPr>
          <p:cNvPr id="5" name="Title 2">
            <a:extLst>
              <a:ext uri="{FF2B5EF4-FFF2-40B4-BE49-F238E27FC236}">
                <a16:creationId xmlns:a16="http://schemas.microsoft.com/office/drawing/2014/main" id="{D50B0AAB-B2E3-3F47-A187-397B8F304DA6}"/>
              </a:ext>
            </a:extLst>
          </p:cNvPr>
          <p:cNvSpPr txBox="1">
            <a:spLocks/>
          </p:cNvSpPr>
          <p:nvPr/>
        </p:nvSpPr>
        <p:spPr>
          <a:xfrm>
            <a:off x="291904" y="394816"/>
            <a:ext cx="8910535" cy="7588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latin typeface="+mn-lt"/>
              </a:rPr>
              <a:t>Qualifying Opportunities</a:t>
            </a:r>
          </a:p>
        </p:txBody>
      </p:sp>
    </p:spTree>
    <p:extLst>
      <p:ext uri="{BB962C8B-B14F-4D97-AF65-F5344CB8AC3E}">
        <p14:creationId xmlns:p14="http://schemas.microsoft.com/office/powerpoint/2010/main" val="9948648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FE9F2F3B-E7AD-8442-A6EC-E27EC667C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5167" y="-37578"/>
            <a:ext cx="7859882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Cloud Insights Optimization Workshop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A9D43CC-4A10-754A-98B7-C7DEBD812A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3332" y="1182325"/>
            <a:ext cx="3923552" cy="5091830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76335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1414ECA-43F4-8F43-BA93-B518323FC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86" y="205838"/>
            <a:ext cx="8910535" cy="758874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LinkSource</a:t>
            </a:r>
            <a:r>
              <a:rPr lang="en-US" b="1" dirty="0"/>
              <a:t> Cloud Insights Resource Center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9D5FDF-1148-2448-B4A2-58B805AA1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6662" y="1356354"/>
            <a:ext cx="9281787" cy="4974483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400060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0ECE265-3F69-471A-AF5B-2877CB0CC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2859" y="175716"/>
            <a:ext cx="7407308" cy="758874"/>
          </a:xfrm>
        </p:spPr>
        <p:txBody>
          <a:bodyPr>
            <a:normAutofit/>
          </a:bodyPr>
          <a:lstStyle/>
          <a:p>
            <a:r>
              <a:rPr lang="en-GB" sz="3600" b="1" dirty="0" err="1">
                <a:latin typeface="+mn-lt"/>
              </a:rPr>
              <a:t>LinkSource</a:t>
            </a:r>
            <a:r>
              <a:rPr lang="en-GB" sz="3600" b="1" dirty="0">
                <a:latin typeface="+mn-lt"/>
              </a:rPr>
              <a:t> Sales Workshop Agenda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B2970A-D110-4DE1-92B9-63AE089A0B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260A379C-15D5-4DC8-97A5-231F1F7237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5634673"/>
              </p:ext>
            </p:extLst>
          </p:nvPr>
        </p:nvGraphicFramePr>
        <p:xfrm>
          <a:off x="512859" y="1483528"/>
          <a:ext cx="7407308" cy="4419600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1681165">
                  <a:extLst>
                    <a:ext uri="{9D8B030D-6E8A-4147-A177-3AD203B41FA5}">
                      <a16:colId xmlns:a16="http://schemas.microsoft.com/office/drawing/2014/main" val="1782185726"/>
                    </a:ext>
                  </a:extLst>
                </a:gridCol>
                <a:gridCol w="5726143">
                  <a:extLst>
                    <a:ext uri="{9D8B030D-6E8A-4147-A177-3AD203B41FA5}">
                      <a16:colId xmlns:a16="http://schemas.microsoft.com/office/drawing/2014/main" val="4153063176"/>
                    </a:ext>
                  </a:extLst>
                </a:gridCol>
              </a:tblGrid>
              <a:tr h="231664"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Schedule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2400" dirty="0">
                          <a:solidFill>
                            <a:schemeClr val="tx1"/>
                          </a:solidFill>
                        </a:rPr>
                        <a:t>Topic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9522508"/>
                  </a:ext>
                </a:extLst>
              </a:tr>
              <a:tr h="52124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9:00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sym typeface="Calibri"/>
                        </a:rPr>
                        <a:t> – </a:t>
                      </a: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9:05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6E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Welcome</a:t>
                      </a:r>
                      <a:endParaRPr lang="en-US" sz="1600" kern="1200" dirty="0">
                        <a:solidFill>
                          <a:schemeClr val="tx1"/>
                        </a:solidFill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600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Introductions – CloudPro &amp; NetApp</a:t>
                      </a:r>
                      <a:endParaRPr lang="en-US" sz="1600" kern="1200" dirty="0">
                        <a:solidFill>
                          <a:schemeClr val="tx1"/>
                        </a:solidFill>
                        <a:sym typeface="Calibri"/>
                      </a:endParaRPr>
                    </a:p>
                    <a:p>
                      <a:pPr marL="285750" marR="0" lvl="0" indent="-285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Char char="•"/>
                      </a:pPr>
                      <a:r>
                        <a:rPr lang="en-US" sz="1600" kern="1200" dirty="0">
                          <a:solidFill>
                            <a:schemeClr val="tx1"/>
                          </a:solidFill>
                          <a:sym typeface="Calibri"/>
                        </a:rPr>
                        <a:t>Sales Workshop </a:t>
                      </a:r>
                      <a:r>
                        <a:rPr lang="en-US" sz="1600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Objectives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6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7183158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9:05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sym typeface="Calibri"/>
                        </a:rPr>
                        <a:t> – 9:15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GB" sz="1600" b="1" u="none" strike="noStrike" kern="1200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Why optimize your cloud?</a:t>
                      </a:r>
                    </a:p>
                    <a:p>
                      <a:pPr marL="285750" marR="0" lvl="0" indent="-28575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u="none" strike="noStrike" kern="1200" cap="none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Performance, cost savings &amp; security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2653843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9:15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sym typeface="Calibri"/>
                        </a:rPr>
                        <a:t> – 9:40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6EC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Taking control of your cloud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NetApp Cloud Insights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Monitoring &amp; Optimization</a:t>
                      </a:r>
                    </a:p>
                  </a:txBody>
                  <a:tcPr>
                    <a:solidFill>
                      <a:srgbClr val="D6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3193142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9:40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sym typeface="Calibri"/>
                        </a:rPr>
                        <a:t> – 9:50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Selling Cloud Insights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Target Customers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Cloud Optimization Workshop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POCs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6193744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9:50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sym typeface="Calibri"/>
                        </a:rPr>
                        <a:t> – 9:55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D6ECE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Nike By You</a:t>
                      </a:r>
                    </a:p>
                  </a:txBody>
                  <a:tcPr>
                    <a:solidFill>
                      <a:srgbClr val="D6EC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929011"/>
                  </a:ext>
                </a:extLst>
              </a:tr>
              <a:tr h="2123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u="none" strike="noStrike" kern="1200" cap="none" dirty="0">
                          <a:solidFill>
                            <a:schemeClr val="tx1"/>
                          </a:solidFill>
                          <a:sym typeface="Calibri"/>
                        </a:rPr>
                        <a:t>9:55</a:t>
                      </a:r>
                      <a:r>
                        <a:rPr lang="en-US" sz="1600" b="1" kern="1200" dirty="0">
                          <a:solidFill>
                            <a:schemeClr val="tx1"/>
                          </a:solidFill>
                          <a:sym typeface="Calibri"/>
                        </a:rPr>
                        <a:t> – 10:00</a:t>
                      </a:r>
                      <a:endParaRPr lang="en-GB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Q &amp; 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8449601"/>
                  </a:ext>
                </a:extLst>
              </a:tr>
            </a:tbl>
          </a:graphicData>
        </a:graphic>
      </p:graphicFrame>
      <p:pic>
        <p:nvPicPr>
          <p:cNvPr id="7" name="Picture 6" descr="A picture containing footwear&#10;&#10;Description automatically generated">
            <a:extLst>
              <a:ext uri="{FF2B5EF4-FFF2-40B4-BE49-F238E27FC236}">
                <a16:creationId xmlns:a16="http://schemas.microsoft.com/office/drawing/2014/main" id="{62305D6C-EA75-4B78-976F-197ACA9AFA5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841" y="5121231"/>
            <a:ext cx="506481" cy="50648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50408B56-7733-FE40-A996-E96A2016662E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206006433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Customizable Social Media Kicks : Nike Photo ID">
            <a:extLst>
              <a:ext uri="{FF2B5EF4-FFF2-40B4-BE49-F238E27FC236}">
                <a16:creationId xmlns:a16="http://schemas.microsoft.com/office/drawing/2014/main" id="{D0B5295C-509B-4211-A28E-C0B7C951DE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588516" y="0"/>
            <a:ext cx="5014967" cy="689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5C50716-7558-4B19-8200-957F4A392B28}"/>
              </a:ext>
            </a:extLst>
          </p:cNvPr>
          <p:cNvGrpSpPr/>
          <p:nvPr/>
        </p:nvGrpSpPr>
        <p:grpSpPr>
          <a:xfrm>
            <a:off x="407466" y="3164641"/>
            <a:ext cx="2616266" cy="2533705"/>
            <a:chOff x="494075" y="3429000"/>
            <a:chExt cx="3265400" cy="3162356"/>
          </a:xfrm>
        </p:grpSpPr>
        <p:pic>
          <p:nvPicPr>
            <p:cNvPr id="6" name="Picture 5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EBC1E871-351B-4F39-8289-3BC8B9C1B1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075" y="3429000"/>
              <a:ext cx="3265400" cy="1167381"/>
            </a:xfrm>
            <a:prstGeom prst="rect">
              <a:avLst/>
            </a:prstGeom>
          </p:spPr>
        </p:pic>
        <p:pic>
          <p:nvPicPr>
            <p:cNvPr id="9" name="Picture 8" descr="Text, logo&#10;&#10;Description automatically generated">
              <a:extLst>
                <a:ext uri="{FF2B5EF4-FFF2-40B4-BE49-F238E27FC236}">
                  <a16:creationId xmlns:a16="http://schemas.microsoft.com/office/drawing/2014/main" id="{69CA0CEB-A31B-4C40-AA51-F82A0D88154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4075" y="4876693"/>
              <a:ext cx="3265400" cy="1714663"/>
            </a:xfrm>
            <a:prstGeom prst="rect">
              <a:avLst/>
            </a:prstGeom>
          </p:spPr>
        </p:pic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CDC3565C-AD3C-4D00-BD3C-17A3BAB6CE43}"/>
              </a:ext>
            </a:extLst>
          </p:cNvPr>
          <p:cNvSpPr/>
          <p:nvPr/>
        </p:nvSpPr>
        <p:spPr>
          <a:xfrm>
            <a:off x="8603483" y="-186377"/>
            <a:ext cx="3588517" cy="6891829"/>
          </a:xfrm>
          <a:prstGeom prst="rect">
            <a:avLst/>
          </a:prstGeom>
          <a:solidFill>
            <a:srgbClr val="D6ECE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dirty="0">
              <a:solidFill>
                <a:schemeClr val="tx1"/>
              </a:solidFill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2CF783F-494E-45D4-8087-6632E70C492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92330"/>
            <a:ext cx="2318915" cy="61588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867FBAC8-5A53-C34E-AA8C-9B62A5D42B1F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637387A-85AC-CD46-A6E3-BD0BBCEEC3EC}"/>
              </a:ext>
            </a:extLst>
          </p:cNvPr>
          <p:cNvSpPr txBox="1"/>
          <p:nvPr/>
        </p:nvSpPr>
        <p:spPr>
          <a:xfrm>
            <a:off x="312874" y="5922934"/>
            <a:ext cx="31032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https://</a:t>
            </a:r>
            <a:r>
              <a:rPr lang="en-US" sz="1600" dirty="0" err="1"/>
              <a:t>www.nike.com</a:t>
            </a:r>
            <a:r>
              <a:rPr lang="en-US" sz="1600" dirty="0"/>
              <a:t>/</a:t>
            </a:r>
            <a:r>
              <a:rPr lang="en-US" sz="1600" dirty="0" err="1"/>
              <a:t>nike</a:t>
            </a:r>
            <a:r>
              <a:rPr lang="en-US" sz="1600" dirty="0"/>
              <a:t>-by-you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9358BA4-FF7C-314E-A587-DC17127C815A}"/>
              </a:ext>
            </a:extLst>
          </p:cNvPr>
          <p:cNvSpPr txBox="1"/>
          <p:nvPr/>
        </p:nvSpPr>
        <p:spPr>
          <a:xfrm>
            <a:off x="9111581" y="2466594"/>
            <a:ext cx="257232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/>
              <a:t>Custom Nikes</a:t>
            </a:r>
          </a:p>
          <a:p>
            <a:pPr algn="ctr"/>
            <a:r>
              <a:rPr lang="en-GB" sz="2400" dirty="0"/>
              <a:t>for </a:t>
            </a:r>
            <a:r>
              <a:rPr lang="en-GB" sz="2400" dirty="0" err="1"/>
              <a:t>LinkSource</a:t>
            </a:r>
            <a:r>
              <a:rPr lang="en-GB" sz="2400" dirty="0"/>
              <a:t> SR </a:t>
            </a:r>
          </a:p>
          <a:p>
            <a:pPr algn="ctr"/>
            <a:r>
              <a:rPr lang="en-GB" sz="2400" dirty="0"/>
              <a:t>for each</a:t>
            </a:r>
          </a:p>
          <a:p>
            <a:pPr algn="ctr"/>
            <a:r>
              <a:rPr lang="en-GB" sz="2400" dirty="0"/>
              <a:t>Cloud Insights POC</a:t>
            </a:r>
          </a:p>
          <a:p>
            <a:endParaRPr lang="en-US" sz="2400" dirty="0"/>
          </a:p>
        </p:txBody>
      </p:sp>
      <p:pic>
        <p:nvPicPr>
          <p:cNvPr id="12" name="Picture 11" descr="A picture containing footwear&#10;&#10;Description automatically generated">
            <a:extLst>
              <a:ext uri="{FF2B5EF4-FFF2-40B4-BE49-F238E27FC236}">
                <a16:creationId xmlns:a16="http://schemas.microsoft.com/office/drawing/2014/main" id="{2317C824-7AE4-E443-8F50-260AC34C2F2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49841" y="5121231"/>
            <a:ext cx="506481" cy="506481"/>
          </a:xfrm>
          <a:prstGeom prst="rect">
            <a:avLst/>
          </a:prstGeom>
        </p:spPr>
      </p:pic>
      <p:pic>
        <p:nvPicPr>
          <p:cNvPr id="13" name="Picture 12" descr="A picture containing footwear&#10;&#10;Description automatically generated">
            <a:extLst>
              <a:ext uri="{FF2B5EF4-FFF2-40B4-BE49-F238E27FC236}">
                <a16:creationId xmlns:a16="http://schemas.microsoft.com/office/drawing/2014/main" id="{8F9C3E40-DD25-A74C-84D7-5723E2AA8F9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3133" y="3696328"/>
            <a:ext cx="1028073" cy="102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6767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DCD1CB0-1BD2-4165-9075-DB02373B900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67970"/>
            <a:ext cx="12191999" cy="3779789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033494B-7C87-4047-9563-F9F69EE1A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3666" y="1404938"/>
            <a:ext cx="4866440" cy="2852737"/>
          </a:xfrm>
        </p:spPr>
        <p:txBody>
          <a:bodyPr>
            <a:noAutofit/>
          </a:bodyPr>
          <a:lstStyle/>
          <a:p>
            <a:r>
              <a:rPr lang="en-GB" sz="7200" b="1" dirty="0">
                <a:latin typeface="+mn-lt"/>
              </a:rPr>
              <a:t>Q&amp;A Discussion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34DBB1B-AF74-4A85-BBB7-D8759C5A5E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03666" y="4284663"/>
            <a:ext cx="4866440" cy="1500187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chemeClr val="tx1"/>
                </a:solidFill>
              </a:rPr>
              <a:t>Any Questions?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4F9FCB-5547-42B6-AFE1-2F7106D422C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82" y="276288"/>
            <a:ext cx="2318915" cy="615882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D14B4195-4B5A-D246-8784-353D60FBB673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15060620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C2928-0371-49A0-AD7F-0006394A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b="1" dirty="0">
                <a:latin typeface="+mn-lt"/>
              </a:rPr>
              <a:t>Next Step</a:t>
            </a:r>
            <a:endParaRPr lang="en-GB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86FB1-D980-46A0-B9C5-74908BD8D5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6267" y="3117388"/>
            <a:ext cx="7632035" cy="1325563"/>
          </a:xfrm>
        </p:spPr>
        <p:txBody>
          <a:bodyPr>
            <a:normAutofit/>
          </a:bodyPr>
          <a:lstStyle/>
          <a:p>
            <a:pPr defTabSz="1076325">
              <a:lnSpc>
                <a:spcPct val="100000"/>
              </a:lnSpc>
              <a:spcBef>
                <a:spcPts val="800"/>
              </a:spcBef>
            </a:pPr>
            <a:r>
              <a:rPr lang="en-GB" b="1" dirty="0">
                <a:solidFill>
                  <a:schemeClr val="tx1"/>
                </a:solidFill>
              </a:rPr>
              <a:t>Meet with Mike 	</a:t>
            </a:r>
            <a:r>
              <a:rPr lang="en-GB" dirty="0">
                <a:solidFill>
                  <a:schemeClr val="tx1"/>
                </a:solidFill>
              </a:rPr>
              <a:t>Plan client-specific CI sales campaign for 		target target accounts (30 mins)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560EE7-6BDE-47E2-8892-8E7169CF21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7682" y="238188"/>
            <a:ext cx="2318915" cy="61588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F226047-01F1-DD40-89D3-9D8C44FFCD0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ECD4A3-1A17-4440-81A7-F5E185CD87FB}"/>
              </a:ext>
            </a:extLst>
          </p:cNvPr>
          <p:cNvSpPr txBox="1"/>
          <p:nvPr/>
        </p:nvSpPr>
        <p:spPr>
          <a:xfrm>
            <a:off x="2660780" y="4442951"/>
            <a:ext cx="361637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b="1" dirty="0"/>
              <a:t>Mike Garcia - VP of Sales</a:t>
            </a:r>
          </a:p>
          <a:p>
            <a:pPr>
              <a:spcBef>
                <a:spcPts val="600"/>
              </a:spcBef>
            </a:pPr>
            <a:r>
              <a:rPr lang="en-US" sz="1400" b="1" dirty="0"/>
              <a:t>Email: </a:t>
            </a:r>
            <a:r>
              <a:rPr lang="en-US" sz="1200" dirty="0">
                <a:hlinkClick r:id="rId4"/>
              </a:rPr>
              <a:t>mike.garcia@cloudpro.services</a:t>
            </a:r>
            <a:endParaRPr lang="en-US" sz="1200" dirty="0"/>
          </a:p>
          <a:p>
            <a:pPr>
              <a:spcBef>
                <a:spcPts val="600"/>
              </a:spcBef>
            </a:pPr>
            <a:r>
              <a:rPr lang="en-US" sz="1400" b="1" dirty="0"/>
              <a:t>Mobile: </a:t>
            </a:r>
            <a:r>
              <a:rPr lang="en-US" sz="1400" dirty="0"/>
              <a:t>(408) 590-6949</a:t>
            </a:r>
          </a:p>
          <a:p>
            <a:pPr>
              <a:spcBef>
                <a:spcPts val="600"/>
              </a:spcBef>
            </a:pPr>
            <a:r>
              <a:rPr lang="en-US" sz="1400" b="1" dirty="0"/>
              <a:t>Calendly: </a:t>
            </a:r>
            <a:r>
              <a:rPr lang="en-US" sz="1200" dirty="0">
                <a:hlinkClick r:id="rId5"/>
              </a:rPr>
              <a:t>https://calendly.com/mike-garcia-cloudpro</a:t>
            </a:r>
            <a:r>
              <a:rPr lang="en-US" sz="1200" dirty="0"/>
              <a:t> </a:t>
            </a:r>
          </a:p>
          <a:p>
            <a:pPr>
              <a:spcBef>
                <a:spcPts val="600"/>
              </a:spcBef>
            </a:pPr>
            <a:endParaRPr lang="en-US" sz="1400" dirty="0"/>
          </a:p>
        </p:txBody>
      </p:sp>
      <p:pic>
        <p:nvPicPr>
          <p:cNvPr id="1026" name="Picture 2" descr="Michael Garcia">
            <a:extLst>
              <a:ext uri="{FF2B5EF4-FFF2-40B4-BE49-F238E27FC236}">
                <a16:creationId xmlns:a16="http://schemas.microsoft.com/office/drawing/2014/main" id="{5AF51D8C-7780-0743-9DD9-18D11994BE7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13" t="22580" r="16270" b="7690"/>
          <a:stretch/>
        </p:blipFill>
        <p:spPr bwMode="auto">
          <a:xfrm>
            <a:off x="1785635" y="4527199"/>
            <a:ext cx="720524" cy="782388"/>
          </a:xfrm>
          <a:prstGeom prst="rect">
            <a:avLst/>
          </a:prstGeom>
          <a:noFill/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2586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F044C5-84B5-4611-B0B9-594D5C223C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5682" y="292330"/>
            <a:ext cx="2318915" cy="61588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131C595-BA88-5347-95E0-8A308CBA3E89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7DD809-5C35-334E-8728-554E165A4E9A}"/>
              </a:ext>
            </a:extLst>
          </p:cNvPr>
          <p:cNvSpPr txBox="1"/>
          <p:nvPr/>
        </p:nvSpPr>
        <p:spPr>
          <a:xfrm>
            <a:off x="735674" y="1429687"/>
            <a:ext cx="7049687" cy="49552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3600" b="1" dirty="0"/>
              <a:t>Mike Garcia - VP of Sales</a:t>
            </a:r>
          </a:p>
          <a:p>
            <a:pPr>
              <a:spcBef>
                <a:spcPts val="600"/>
              </a:spcBef>
            </a:pPr>
            <a:r>
              <a:rPr lang="en-US" sz="2800" b="1" dirty="0"/>
              <a:t>Email: </a:t>
            </a:r>
            <a:r>
              <a:rPr lang="en-US" sz="2400" dirty="0">
                <a:hlinkClick r:id="rId4"/>
              </a:rPr>
              <a:t>mike.garcia@cloudpro.services</a:t>
            </a:r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2800" b="1" dirty="0"/>
              <a:t>Mobile: </a:t>
            </a:r>
            <a:r>
              <a:rPr lang="en-US" sz="2800" dirty="0"/>
              <a:t>(408) 590-6949</a:t>
            </a:r>
          </a:p>
          <a:p>
            <a:pPr>
              <a:spcBef>
                <a:spcPts val="600"/>
              </a:spcBef>
            </a:pPr>
            <a:r>
              <a:rPr lang="en-US" sz="2800" b="1" dirty="0"/>
              <a:t>Calendly: </a:t>
            </a:r>
            <a:r>
              <a:rPr lang="en-US" sz="2400" dirty="0">
                <a:hlinkClick r:id="rId5"/>
              </a:rPr>
              <a:t>https://calendly.com/mike-garcia-cloudpro</a:t>
            </a:r>
            <a:r>
              <a:rPr lang="en-US" sz="2400" dirty="0"/>
              <a:t> </a:t>
            </a:r>
          </a:p>
          <a:p>
            <a:pPr>
              <a:spcBef>
                <a:spcPts val="600"/>
              </a:spcBef>
            </a:pPr>
            <a:endParaRPr lang="en-US" sz="2400" dirty="0"/>
          </a:p>
          <a:p>
            <a:pPr>
              <a:spcBef>
                <a:spcPts val="600"/>
              </a:spcBef>
            </a:pPr>
            <a:r>
              <a:rPr lang="en-US" sz="3600" b="1" dirty="0"/>
              <a:t>Doug Kryzan - CEO</a:t>
            </a:r>
          </a:p>
          <a:p>
            <a:pPr>
              <a:spcBef>
                <a:spcPts val="600"/>
              </a:spcBef>
            </a:pPr>
            <a:r>
              <a:rPr lang="en-US" sz="2800" b="1" dirty="0"/>
              <a:t>Email: </a:t>
            </a:r>
            <a:r>
              <a:rPr lang="en-US" sz="2400" dirty="0">
                <a:hlinkClick r:id="rId6"/>
              </a:rPr>
              <a:t>doug.kryzan@cloudpro.services</a:t>
            </a:r>
            <a:r>
              <a:rPr lang="en-US" sz="2400" dirty="0"/>
              <a:t> </a:t>
            </a:r>
          </a:p>
          <a:p>
            <a:pPr>
              <a:spcBef>
                <a:spcPts val="600"/>
              </a:spcBef>
            </a:pPr>
            <a:r>
              <a:rPr lang="en-US" sz="2800" b="1" dirty="0"/>
              <a:t>Mobile: </a:t>
            </a:r>
            <a:r>
              <a:rPr lang="en-US" sz="2800" dirty="0"/>
              <a:t>(650) 714-3882</a:t>
            </a:r>
          </a:p>
          <a:p>
            <a:pPr>
              <a:spcBef>
                <a:spcPts val="600"/>
              </a:spcBef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56971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F044C5-84B5-4611-B0B9-594D5C223CC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92330"/>
            <a:ext cx="2318915" cy="615882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7131C595-BA88-5347-95E0-8A308CBA3E89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M</a:t>
            </a:r>
          </a:p>
        </p:txBody>
      </p:sp>
    </p:spTree>
    <p:extLst>
      <p:ext uri="{BB962C8B-B14F-4D97-AF65-F5344CB8AC3E}">
        <p14:creationId xmlns:p14="http://schemas.microsoft.com/office/powerpoint/2010/main" val="3153506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93A75-F86E-42B0-B3B3-C8537CF23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5770" y="197330"/>
            <a:ext cx="4807158" cy="1243075"/>
          </a:xfrm>
        </p:spPr>
        <p:txBody>
          <a:bodyPr>
            <a:normAutofit/>
          </a:bodyPr>
          <a:lstStyle/>
          <a:p>
            <a:r>
              <a:rPr lang="en-GB" sz="3200" b="1" dirty="0"/>
              <a:t>Your Business Accelerated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A76B997-903C-4587-A7F1-37AAEA769C1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44036" y="515256"/>
            <a:ext cx="1881991" cy="499839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142D5B1C-C655-4915-9783-32BEAE2573DF}"/>
              </a:ext>
            </a:extLst>
          </p:cNvPr>
          <p:cNvGrpSpPr/>
          <p:nvPr/>
        </p:nvGrpSpPr>
        <p:grpSpPr>
          <a:xfrm>
            <a:off x="4744036" y="2031581"/>
            <a:ext cx="6697964" cy="891933"/>
            <a:chOff x="4829797" y="1711410"/>
            <a:chExt cx="6697964" cy="891933"/>
          </a:xfrm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5FEA88D-C82D-44AE-A455-8726789CE3D0}"/>
                </a:ext>
              </a:extLst>
            </p:cNvPr>
            <p:cNvSpPr/>
            <p:nvPr/>
          </p:nvSpPr>
          <p:spPr>
            <a:xfrm>
              <a:off x="5912858" y="1711410"/>
              <a:ext cx="5614903" cy="891933"/>
            </a:xfrm>
            <a:custGeom>
              <a:avLst/>
              <a:gdLst>
                <a:gd name="connsiteX0" fmla="*/ 0 w 2102414"/>
                <a:gd name="connsiteY0" fmla="*/ 0 h 891933"/>
                <a:gd name="connsiteX1" fmla="*/ 2102414 w 2102414"/>
                <a:gd name="connsiteY1" fmla="*/ 0 h 891933"/>
                <a:gd name="connsiteX2" fmla="*/ 2102414 w 2102414"/>
                <a:gd name="connsiteY2" fmla="*/ 891933 h 891933"/>
                <a:gd name="connsiteX3" fmla="*/ 0 w 2102414"/>
                <a:gd name="connsiteY3" fmla="*/ 891933 h 891933"/>
                <a:gd name="connsiteX4" fmla="*/ 0 w 2102414"/>
                <a:gd name="connsiteY4" fmla="*/ 0 h 89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14" h="891933">
                  <a:moveTo>
                    <a:pt x="0" y="0"/>
                  </a:moveTo>
                  <a:lnTo>
                    <a:pt x="2102414" y="0"/>
                  </a:lnTo>
                  <a:lnTo>
                    <a:pt x="2102414" y="891933"/>
                  </a:lnTo>
                  <a:lnTo>
                    <a:pt x="0" y="8919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b="0" i="0" kern="1200" dirty="0"/>
                <a:t>Comprehensive portfolio of cloud consulting and engineering services</a:t>
              </a:r>
              <a:endParaRPr lang="en-US" kern="1200" dirty="0"/>
            </a:p>
          </p:txBody>
        </p: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EB320965-4B87-4465-9AA7-EC4D8930204D}"/>
                </a:ext>
              </a:extLst>
            </p:cNvPr>
            <p:cNvGrpSpPr/>
            <p:nvPr/>
          </p:nvGrpSpPr>
          <p:grpSpPr>
            <a:xfrm>
              <a:off x="4829797" y="1711410"/>
              <a:ext cx="891933" cy="891933"/>
              <a:chOff x="4829797" y="3520213"/>
              <a:chExt cx="891933" cy="891933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2C958928-F517-422A-B3FD-53577159D602}"/>
                  </a:ext>
                </a:extLst>
              </p:cNvPr>
              <p:cNvSpPr/>
              <p:nvPr/>
            </p:nvSpPr>
            <p:spPr>
              <a:xfrm>
                <a:off x="4829797" y="3520213"/>
                <a:ext cx="891933" cy="891933"/>
              </a:xfrm>
              <a:prstGeom prst="ellipse">
                <a:avLst/>
              </a:prstGeom>
              <a:solidFill>
                <a:srgbClr val="FCD0B8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pic>
            <p:nvPicPr>
              <p:cNvPr id="20" name="Graphic 19" descr="Cloud outline">
                <a:extLst>
                  <a:ext uri="{FF2B5EF4-FFF2-40B4-BE49-F238E27FC236}">
                    <a16:creationId xmlns:a16="http://schemas.microsoft.com/office/drawing/2014/main" id="{F23F0991-0AC9-4EA2-9C98-4B53F4BD34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4965770" y="3656186"/>
                <a:ext cx="619985" cy="619985"/>
              </a:xfrm>
              <a:prstGeom prst="rect">
                <a:avLst/>
              </a:prstGeom>
            </p:spPr>
          </p:pic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B8E9E980-6944-4780-9968-1D38381DB58B}"/>
              </a:ext>
            </a:extLst>
          </p:cNvPr>
          <p:cNvGrpSpPr/>
          <p:nvPr/>
        </p:nvGrpSpPr>
        <p:grpSpPr>
          <a:xfrm>
            <a:off x="4744036" y="4576462"/>
            <a:ext cx="6697964" cy="891933"/>
            <a:chOff x="4829797" y="3835472"/>
            <a:chExt cx="6697964" cy="891933"/>
          </a:xfrm>
        </p:grpSpPr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21533EC3-2988-4C85-BD9D-AC4772AA1A01}"/>
                </a:ext>
              </a:extLst>
            </p:cNvPr>
            <p:cNvSpPr/>
            <p:nvPr/>
          </p:nvSpPr>
          <p:spPr>
            <a:xfrm>
              <a:off x="5912859" y="3835472"/>
              <a:ext cx="5614902" cy="891933"/>
            </a:xfrm>
            <a:custGeom>
              <a:avLst/>
              <a:gdLst>
                <a:gd name="connsiteX0" fmla="*/ 0 w 2102414"/>
                <a:gd name="connsiteY0" fmla="*/ 0 h 891933"/>
                <a:gd name="connsiteX1" fmla="*/ 2102414 w 2102414"/>
                <a:gd name="connsiteY1" fmla="*/ 0 h 891933"/>
                <a:gd name="connsiteX2" fmla="*/ 2102414 w 2102414"/>
                <a:gd name="connsiteY2" fmla="*/ 891933 h 891933"/>
                <a:gd name="connsiteX3" fmla="*/ 0 w 2102414"/>
                <a:gd name="connsiteY3" fmla="*/ 891933 h 891933"/>
                <a:gd name="connsiteX4" fmla="*/ 0 w 2102414"/>
                <a:gd name="connsiteY4" fmla="*/ 0 h 89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14" h="891933">
                  <a:moveTo>
                    <a:pt x="0" y="0"/>
                  </a:moveTo>
                  <a:lnTo>
                    <a:pt x="2102414" y="0"/>
                  </a:lnTo>
                  <a:lnTo>
                    <a:pt x="2102414" y="891933"/>
                  </a:lnTo>
                  <a:lnTo>
                    <a:pt x="0" y="8919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b="0" i="0" kern="1200" dirty="0"/>
                <a:t>High-quality cloud best practices and methodologies </a:t>
              </a:r>
              <a:r>
                <a:rPr lang="en-GB" dirty="0"/>
                <a:t>for your </a:t>
              </a:r>
              <a:r>
                <a:rPr lang="en-GB" b="0" i="0" kern="1200" dirty="0"/>
                <a:t>cloud optimization, integration, migration and assessment projects</a:t>
              </a:r>
              <a:endParaRPr lang="en-US" kern="1200" dirty="0"/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BA50AEE5-51BC-40C3-9740-A8D677315675}"/>
                </a:ext>
              </a:extLst>
            </p:cNvPr>
            <p:cNvGrpSpPr/>
            <p:nvPr/>
          </p:nvGrpSpPr>
          <p:grpSpPr>
            <a:xfrm>
              <a:off x="4829797" y="3835472"/>
              <a:ext cx="891933" cy="891933"/>
              <a:chOff x="4829797" y="4891311"/>
              <a:chExt cx="891933" cy="891933"/>
            </a:xfrm>
          </p:grpSpPr>
          <p:sp>
            <p:nvSpPr>
              <p:cNvPr id="28" name="Oval 27">
                <a:extLst>
                  <a:ext uri="{FF2B5EF4-FFF2-40B4-BE49-F238E27FC236}">
                    <a16:creationId xmlns:a16="http://schemas.microsoft.com/office/drawing/2014/main" id="{94B7C28D-A276-4F8C-A7DE-1967736EB8D8}"/>
                  </a:ext>
                </a:extLst>
              </p:cNvPr>
              <p:cNvSpPr/>
              <p:nvPr/>
            </p:nvSpPr>
            <p:spPr>
              <a:xfrm>
                <a:off x="4829797" y="4891311"/>
                <a:ext cx="891933" cy="891933"/>
              </a:xfrm>
              <a:prstGeom prst="ellipse">
                <a:avLst/>
              </a:prstGeom>
              <a:solidFill>
                <a:srgbClr val="FCD0B8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/>
              </a:p>
            </p:txBody>
          </p:sp>
          <p:pic>
            <p:nvPicPr>
              <p:cNvPr id="34" name="Graphic 33" descr="Diploma roll outline">
                <a:extLst>
                  <a:ext uri="{FF2B5EF4-FFF2-40B4-BE49-F238E27FC236}">
                    <a16:creationId xmlns:a16="http://schemas.microsoft.com/office/drawing/2014/main" id="{0C1501F6-E19E-4DCE-B2AB-655A9E0210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rcRect/>
              <a:stretch/>
            </p:blipFill>
            <p:spPr>
              <a:xfrm>
                <a:off x="4965770" y="5058912"/>
                <a:ext cx="619985" cy="619985"/>
              </a:xfrm>
              <a:prstGeom prst="rect">
                <a:avLst/>
              </a:prstGeom>
            </p:spPr>
          </p:pic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C74A911-438F-4750-B9A4-29E88829CFB1}"/>
              </a:ext>
            </a:extLst>
          </p:cNvPr>
          <p:cNvGrpSpPr/>
          <p:nvPr/>
        </p:nvGrpSpPr>
        <p:grpSpPr>
          <a:xfrm>
            <a:off x="4744036" y="3300514"/>
            <a:ext cx="6697964" cy="891933"/>
            <a:chOff x="4829797" y="2773441"/>
            <a:chExt cx="6697964" cy="891933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83FF8DE8-CC94-43BB-9C59-E13F25448762}"/>
                </a:ext>
              </a:extLst>
            </p:cNvPr>
            <p:cNvSpPr/>
            <p:nvPr/>
          </p:nvSpPr>
          <p:spPr>
            <a:xfrm>
              <a:off x="5912859" y="2773441"/>
              <a:ext cx="5614902" cy="891933"/>
            </a:xfrm>
            <a:custGeom>
              <a:avLst/>
              <a:gdLst>
                <a:gd name="connsiteX0" fmla="*/ 0 w 2102414"/>
                <a:gd name="connsiteY0" fmla="*/ 0 h 891933"/>
                <a:gd name="connsiteX1" fmla="*/ 2102414 w 2102414"/>
                <a:gd name="connsiteY1" fmla="*/ 0 h 891933"/>
                <a:gd name="connsiteX2" fmla="*/ 2102414 w 2102414"/>
                <a:gd name="connsiteY2" fmla="*/ 891933 h 891933"/>
                <a:gd name="connsiteX3" fmla="*/ 0 w 2102414"/>
                <a:gd name="connsiteY3" fmla="*/ 891933 h 891933"/>
                <a:gd name="connsiteX4" fmla="*/ 0 w 2102414"/>
                <a:gd name="connsiteY4" fmla="*/ 0 h 8919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2414" h="891933">
                  <a:moveTo>
                    <a:pt x="0" y="0"/>
                  </a:moveTo>
                  <a:lnTo>
                    <a:pt x="2102414" y="0"/>
                  </a:lnTo>
                  <a:lnTo>
                    <a:pt x="2102414" y="891933"/>
                  </a:lnTo>
                  <a:lnTo>
                    <a:pt x="0" y="89193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b="0" i="0" kern="1200" dirty="0"/>
                <a:t>Full spectrum of cloud expertise, skills, and certifications to quickly fill knowledge and resource gaps</a:t>
              </a:r>
              <a:endParaRPr lang="en-US" kern="1200" dirty="0"/>
            </a:p>
          </p:txBody>
        </p: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54848CD8-E07C-49E5-A8F7-C63B9A55AFE1}"/>
                </a:ext>
              </a:extLst>
            </p:cNvPr>
            <p:cNvGrpSpPr/>
            <p:nvPr/>
          </p:nvGrpSpPr>
          <p:grpSpPr>
            <a:xfrm>
              <a:off x="4829797" y="2773441"/>
              <a:ext cx="891933" cy="891933"/>
              <a:chOff x="8381604" y="3520213"/>
              <a:chExt cx="891933" cy="891933"/>
            </a:xfrm>
          </p:grpSpPr>
          <p:sp>
            <p:nvSpPr>
              <p:cNvPr id="25" name="Oval 24">
                <a:extLst>
                  <a:ext uri="{FF2B5EF4-FFF2-40B4-BE49-F238E27FC236}">
                    <a16:creationId xmlns:a16="http://schemas.microsoft.com/office/drawing/2014/main" id="{218FE22E-58D7-4654-8866-4A16459044AC}"/>
                  </a:ext>
                </a:extLst>
              </p:cNvPr>
              <p:cNvSpPr/>
              <p:nvPr/>
            </p:nvSpPr>
            <p:spPr>
              <a:xfrm>
                <a:off x="8381604" y="3520213"/>
                <a:ext cx="891933" cy="891933"/>
              </a:xfrm>
              <a:prstGeom prst="ellipse">
                <a:avLst/>
              </a:prstGeom>
              <a:solidFill>
                <a:srgbClr val="FCD0B8"/>
              </a:solidFill>
            </p:spPr>
            <p:style>
              <a:lnRef idx="0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rgbClr r="0" g="0" b="0"/>
              </a:fillRef>
              <a:effectRef idx="0">
                <a:schemeClr val="accent1">
                  <a:tint val="4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/>
              <a:lstStyle/>
              <a:p>
                <a:endParaRPr lang="en-GB" dirty="0"/>
              </a:p>
            </p:txBody>
          </p:sp>
          <p:pic>
            <p:nvPicPr>
              <p:cNvPr id="35" name="Graphic 34" descr="Head with gears outline">
                <a:extLst>
                  <a:ext uri="{FF2B5EF4-FFF2-40B4-BE49-F238E27FC236}">
                    <a16:creationId xmlns:a16="http://schemas.microsoft.com/office/drawing/2014/main" id="{E9FC3501-1ED1-4866-A08D-5679B878FF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/>
            </p:blipFill>
            <p:spPr>
              <a:xfrm>
                <a:off x="8515409" y="3656186"/>
                <a:ext cx="619985" cy="619985"/>
              </a:xfrm>
              <a:prstGeom prst="rect">
                <a:avLst/>
              </a:prstGeom>
            </p:spPr>
          </p:pic>
        </p:grpSp>
      </p:grpSp>
      <p:sp>
        <p:nvSpPr>
          <p:cNvPr id="26" name="Oval 25">
            <a:extLst>
              <a:ext uri="{FF2B5EF4-FFF2-40B4-BE49-F238E27FC236}">
                <a16:creationId xmlns:a16="http://schemas.microsoft.com/office/drawing/2014/main" id="{2DA24FA2-6C84-AF4F-BE0E-C13AF7D44F27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4192497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1F226047-01F1-DD40-89D3-9D8C44FFCD06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  <p:sp>
        <p:nvSpPr>
          <p:cNvPr id="13" name="object 3">
            <a:extLst>
              <a:ext uri="{FF2B5EF4-FFF2-40B4-BE49-F238E27FC236}">
                <a16:creationId xmlns:a16="http://schemas.microsoft.com/office/drawing/2014/main" id="{A19056AE-0A1E-8142-B401-ED520EB4F58D}"/>
              </a:ext>
            </a:extLst>
          </p:cNvPr>
          <p:cNvSpPr txBox="1"/>
          <p:nvPr/>
        </p:nvSpPr>
        <p:spPr>
          <a:xfrm>
            <a:off x="6642922" y="1805428"/>
            <a:ext cx="4518660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 sz="1600">
                <a:solidFill>
                  <a:schemeClr val="dk1"/>
                </a:solidFill>
                <a:latin typeface="Calibri"/>
                <a:cs typeface="Calibri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Global cloud-led, data-centric software  company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Industry-leading software, systems,  and cloud services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Founded in 1992, headquartered in  San Jose, California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$5.74B FY21 revenue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11,000+ employees and 4,000+ partners  helping organizations thrive in a hybrid  multi-cloud world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sz="2000" dirty="0"/>
              <a:t>Fortune 500 company (NASDAQ: NTA</a:t>
            </a:r>
            <a:r>
              <a:rPr lang="en-GB" sz="2000" dirty="0"/>
              <a:t>P)</a:t>
            </a:r>
            <a:endParaRPr sz="2000" dirty="0"/>
          </a:p>
        </p:txBody>
      </p:sp>
      <p:sp>
        <p:nvSpPr>
          <p:cNvPr id="15" name="object 29">
            <a:extLst>
              <a:ext uri="{FF2B5EF4-FFF2-40B4-BE49-F238E27FC236}">
                <a16:creationId xmlns:a16="http://schemas.microsoft.com/office/drawing/2014/main" id="{F300A15B-7996-D04C-AF12-D5B283EE7C1C}"/>
              </a:ext>
            </a:extLst>
          </p:cNvPr>
          <p:cNvSpPr txBox="1"/>
          <p:nvPr/>
        </p:nvSpPr>
        <p:spPr>
          <a:xfrm>
            <a:off x="3613246" y="437848"/>
            <a:ext cx="6686469" cy="444352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latin typeface="Arial"/>
                <a:cs typeface="Arial"/>
              </a:rPr>
              <a:t>Industry-leading</a:t>
            </a:r>
            <a:r>
              <a:rPr sz="2800" b="1" spc="-55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cloud</a:t>
            </a:r>
            <a:r>
              <a:rPr sz="2800" b="1" spc="-40" dirty="0">
                <a:latin typeface="Arial"/>
                <a:cs typeface="Arial"/>
              </a:rPr>
              <a:t> </a:t>
            </a:r>
            <a:r>
              <a:rPr sz="2800" b="1" spc="-5" dirty="0">
                <a:latin typeface="Arial"/>
                <a:cs typeface="Arial"/>
              </a:rPr>
              <a:t>services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B0931E1-60B4-CE47-A299-361C6B0E0704}"/>
              </a:ext>
            </a:extLst>
          </p:cNvPr>
          <p:cNvSpPr txBox="1"/>
          <p:nvPr/>
        </p:nvSpPr>
        <p:spPr>
          <a:xfrm>
            <a:off x="581193" y="1801158"/>
            <a:ext cx="554877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NetApp is a global cloud-led, data-centric software company that gives organizations everywhere  the freedom to put data to work in the  applications that elevate their business.</a:t>
            </a:r>
          </a:p>
        </p:txBody>
      </p:sp>
      <p:pic>
        <p:nvPicPr>
          <p:cNvPr id="32" name="Picture 31" descr="A picture containing dark, night sky&#10;&#10;Description automatically generated">
            <a:extLst>
              <a:ext uri="{FF2B5EF4-FFF2-40B4-BE49-F238E27FC236}">
                <a16:creationId xmlns:a16="http://schemas.microsoft.com/office/drawing/2014/main" id="{296FB95C-816A-4B72-994D-3FBCD9424DC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4100" y="437340"/>
            <a:ext cx="2548383" cy="44486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BCF4DFC-6883-4FA9-9AC6-A55B98C264DE}"/>
              </a:ext>
            </a:extLst>
          </p:cNvPr>
          <p:cNvGrpSpPr/>
          <p:nvPr/>
        </p:nvGrpSpPr>
        <p:grpSpPr>
          <a:xfrm>
            <a:off x="417278" y="3733404"/>
            <a:ext cx="5548774" cy="1400269"/>
            <a:chOff x="324765" y="3815068"/>
            <a:chExt cx="5925402" cy="1495314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80389B17-849D-4FBA-8D99-512097A0F38B}"/>
                </a:ext>
              </a:extLst>
            </p:cNvPr>
            <p:cNvGrpSpPr/>
            <p:nvPr/>
          </p:nvGrpSpPr>
          <p:grpSpPr>
            <a:xfrm>
              <a:off x="324765" y="3815068"/>
              <a:ext cx="1458007" cy="1470548"/>
              <a:chOff x="4552192" y="1711410"/>
              <a:chExt cx="1458007" cy="1470548"/>
            </a:xfrm>
          </p:grpSpPr>
          <p:sp>
            <p:nvSpPr>
              <p:cNvPr id="37" name="Freeform: Shape 12">
                <a:extLst>
                  <a:ext uri="{FF2B5EF4-FFF2-40B4-BE49-F238E27FC236}">
                    <a16:creationId xmlns:a16="http://schemas.microsoft.com/office/drawing/2014/main" id="{91A01BF2-04E4-41FC-B6D0-2003DA016241}"/>
                  </a:ext>
                </a:extLst>
              </p:cNvPr>
              <p:cNvSpPr/>
              <p:nvPr/>
            </p:nvSpPr>
            <p:spPr>
              <a:xfrm>
                <a:off x="4552192" y="2804506"/>
                <a:ext cx="1458007" cy="377452"/>
              </a:xfrm>
              <a:custGeom>
                <a:avLst/>
                <a:gdLst>
                  <a:gd name="connsiteX0" fmla="*/ 0 w 2102414"/>
                  <a:gd name="connsiteY0" fmla="*/ 0 h 891933"/>
                  <a:gd name="connsiteX1" fmla="*/ 2102414 w 2102414"/>
                  <a:gd name="connsiteY1" fmla="*/ 0 h 891933"/>
                  <a:gd name="connsiteX2" fmla="*/ 2102414 w 2102414"/>
                  <a:gd name="connsiteY2" fmla="*/ 891933 h 891933"/>
                  <a:gd name="connsiteX3" fmla="*/ 0 w 2102414"/>
                  <a:gd name="connsiteY3" fmla="*/ 891933 h 891933"/>
                  <a:gd name="connsiteX4" fmla="*/ 0 w 2102414"/>
                  <a:gd name="connsiteY4" fmla="*/ 0 h 891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14" h="891933">
                    <a:moveTo>
                      <a:pt x="0" y="0"/>
                    </a:moveTo>
                    <a:lnTo>
                      <a:pt x="2102414" y="0"/>
                    </a:lnTo>
                    <a:lnTo>
                      <a:pt x="2102414" y="891933"/>
                    </a:lnTo>
                    <a:lnTo>
                      <a:pt x="0" y="89193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12700" marR="5080" indent="52705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Cloud </a:t>
                </a:r>
              </a:p>
              <a:p>
                <a:pPr marL="12700" marR="5080" indent="52705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S</a:t>
                </a:r>
                <a:r>
                  <a:rPr lang="en-GB" sz="1400" spc="5" dirty="0">
                    <a:latin typeface="Arial"/>
                    <a:cs typeface="Arial"/>
                  </a:rPr>
                  <a:t>t</a:t>
                </a:r>
                <a:r>
                  <a:rPr lang="en-GB" sz="1400" spc="-5" dirty="0">
                    <a:latin typeface="Arial"/>
                    <a:cs typeface="Arial"/>
                  </a:rPr>
                  <a:t>o</a:t>
                </a:r>
                <a:r>
                  <a:rPr lang="en-GB" sz="1400" dirty="0">
                    <a:latin typeface="Arial"/>
                    <a:cs typeface="Arial"/>
                  </a:rPr>
                  <a:t>r</a:t>
                </a:r>
                <a:r>
                  <a:rPr lang="en-GB" sz="1400" spc="-5" dirty="0">
                    <a:latin typeface="Arial"/>
                    <a:cs typeface="Arial"/>
                  </a:rPr>
                  <a:t>a</a:t>
                </a:r>
                <a:r>
                  <a:rPr lang="en-GB" sz="1400" spc="10" dirty="0">
                    <a:latin typeface="Arial"/>
                    <a:cs typeface="Arial"/>
                  </a:rPr>
                  <a:t>g</a:t>
                </a:r>
                <a:r>
                  <a:rPr lang="en-GB" sz="1400" dirty="0">
                    <a:latin typeface="Arial"/>
                    <a:cs typeface="Arial"/>
                  </a:rPr>
                  <a:t>e</a:t>
                </a:r>
              </a:p>
            </p:txBody>
          </p: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E8D52363-BB2F-4C40-834D-8F2840ECC8F0}"/>
                  </a:ext>
                </a:extLst>
              </p:cNvPr>
              <p:cNvGrpSpPr/>
              <p:nvPr/>
            </p:nvGrpSpPr>
            <p:grpSpPr>
              <a:xfrm>
                <a:off x="4829797" y="1711410"/>
                <a:ext cx="891933" cy="891933"/>
                <a:chOff x="4829797" y="3520213"/>
                <a:chExt cx="891933" cy="891933"/>
              </a:xfrm>
            </p:grpSpPr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1011A92D-305F-4933-9FFD-E9EC1F9803ED}"/>
                    </a:ext>
                  </a:extLst>
                </p:cNvPr>
                <p:cNvSpPr/>
                <p:nvPr/>
              </p:nvSpPr>
              <p:spPr>
                <a:xfrm>
                  <a:off x="4829797" y="3520213"/>
                  <a:ext cx="891933" cy="891933"/>
                </a:xfrm>
                <a:prstGeom prst="ellipse">
                  <a:avLst/>
                </a:prstGeom>
                <a:solidFill>
                  <a:srgbClr val="D6ECE1"/>
                </a:solidFill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sz="1400"/>
                </a:p>
              </p:txBody>
            </p:sp>
            <p:pic>
              <p:nvPicPr>
                <p:cNvPr id="40" name="Graphic 39" descr="Database outline">
                  <a:extLst>
                    <a:ext uri="{FF2B5EF4-FFF2-40B4-BE49-F238E27FC236}">
                      <a16:creationId xmlns:a16="http://schemas.microsoft.com/office/drawing/2014/main" id="{AD42718A-F3D2-4A1B-A272-C70F91C60F6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rcRect/>
                <a:stretch/>
              </p:blipFill>
              <p:spPr>
                <a:xfrm>
                  <a:off x="4965770" y="3615242"/>
                  <a:ext cx="619985" cy="61998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385F47A6-A15A-41D9-871D-6C639DE9B6A7}"/>
                </a:ext>
              </a:extLst>
            </p:cNvPr>
            <p:cNvGrpSpPr/>
            <p:nvPr/>
          </p:nvGrpSpPr>
          <p:grpSpPr>
            <a:xfrm>
              <a:off x="3337755" y="3815068"/>
              <a:ext cx="1274003" cy="1458036"/>
              <a:chOff x="4629449" y="3835472"/>
              <a:chExt cx="1274003" cy="1458036"/>
            </a:xfrm>
          </p:grpSpPr>
          <p:sp>
            <p:nvSpPr>
              <p:cNvPr id="42" name="Freeform: Shape 17">
                <a:extLst>
                  <a:ext uri="{FF2B5EF4-FFF2-40B4-BE49-F238E27FC236}">
                    <a16:creationId xmlns:a16="http://schemas.microsoft.com/office/drawing/2014/main" id="{453FE50D-F408-4A73-9101-70697963E52C}"/>
                  </a:ext>
                </a:extLst>
              </p:cNvPr>
              <p:cNvSpPr/>
              <p:nvPr/>
            </p:nvSpPr>
            <p:spPr>
              <a:xfrm>
                <a:off x="4629449" y="4941083"/>
                <a:ext cx="1274003" cy="352425"/>
              </a:xfrm>
              <a:custGeom>
                <a:avLst/>
                <a:gdLst>
                  <a:gd name="connsiteX0" fmla="*/ 0 w 2102414"/>
                  <a:gd name="connsiteY0" fmla="*/ 0 h 891933"/>
                  <a:gd name="connsiteX1" fmla="*/ 2102414 w 2102414"/>
                  <a:gd name="connsiteY1" fmla="*/ 0 h 891933"/>
                  <a:gd name="connsiteX2" fmla="*/ 2102414 w 2102414"/>
                  <a:gd name="connsiteY2" fmla="*/ 891933 h 891933"/>
                  <a:gd name="connsiteX3" fmla="*/ 0 w 2102414"/>
                  <a:gd name="connsiteY3" fmla="*/ 891933 h 891933"/>
                  <a:gd name="connsiteX4" fmla="*/ 0 w 2102414"/>
                  <a:gd name="connsiteY4" fmla="*/ 0 h 891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14" h="891933">
                    <a:moveTo>
                      <a:pt x="0" y="0"/>
                    </a:moveTo>
                    <a:lnTo>
                      <a:pt x="2102414" y="0"/>
                    </a:lnTo>
                    <a:lnTo>
                      <a:pt x="2102414" y="891933"/>
                    </a:lnTo>
                    <a:lnTo>
                      <a:pt x="0" y="89193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12700" marR="5080" indent="63500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Cloud </a:t>
                </a:r>
              </a:p>
              <a:p>
                <a:pPr marL="12700" marR="5080" indent="63500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dirty="0">
                    <a:latin typeface="Arial"/>
                    <a:cs typeface="Arial"/>
                  </a:rPr>
                  <a:t>C</a:t>
                </a:r>
                <a:r>
                  <a:rPr lang="en-GB" sz="1400" spc="-5" dirty="0">
                    <a:latin typeface="Arial"/>
                    <a:cs typeface="Arial"/>
                  </a:rPr>
                  <a:t>on</a:t>
                </a:r>
                <a:r>
                  <a:rPr lang="en-GB" sz="1400" dirty="0">
                    <a:latin typeface="Arial"/>
                    <a:cs typeface="Arial"/>
                  </a:rPr>
                  <a:t>tr</a:t>
                </a:r>
                <a:r>
                  <a:rPr lang="en-GB" sz="1400" spc="-5" dirty="0">
                    <a:latin typeface="Arial"/>
                    <a:cs typeface="Arial"/>
                  </a:rPr>
                  <a:t>o</a:t>
                </a:r>
                <a:r>
                  <a:rPr lang="en-GB" sz="1400" spc="-10" dirty="0">
                    <a:latin typeface="Arial"/>
                    <a:cs typeface="Arial"/>
                  </a:rPr>
                  <a:t>l</a:t>
                </a:r>
                <a:r>
                  <a:rPr lang="en-GB" sz="1400" dirty="0">
                    <a:latin typeface="Arial"/>
                    <a:cs typeface="Arial"/>
                  </a:rPr>
                  <a:t>s</a:t>
                </a:r>
              </a:p>
            </p:txBody>
          </p:sp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3BF01F89-B35B-4433-B9A4-CDA416D93EBD}"/>
                  </a:ext>
                </a:extLst>
              </p:cNvPr>
              <p:cNvGrpSpPr/>
              <p:nvPr/>
            </p:nvGrpSpPr>
            <p:grpSpPr>
              <a:xfrm>
                <a:off x="4829797" y="3835472"/>
                <a:ext cx="891933" cy="891933"/>
                <a:chOff x="4829797" y="4891311"/>
                <a:chExt cx="891933" cy="891933"/>
              </a:xfrm>
            </p:grpSpPr>
            <p:sp>
              <p:nvSpPr>
                <p:cNvPr id="44" name="Oval 43">
                  <a:extLst>
                    <a:ext uri="{FF2B5EF4-FFF2-40B4-BE49-F238E27FC236}">
                      <a16:creationId xmlns:a16="http://schemas.microsoft.com/office/drawing/2014/main" id="{F99FA021-4C61-429B-BFE3-2574403387A1}"/>
                    </a:ext>
                  </a:extLst>
                </p:cNvPr>
                <p:cNvSpPr/>
                <p:nvPr/>
              </p:nvSpPr>
              <p:spPr>
                <a:xfrm>
                  <a:off x="4829797" y="4891311"/>
                  <a:ext cx="891933" cy="891933"/>
                </a:xfrm>
                <a:prstGeom prst="ellipse">
                  <a:avLst/>
                </a:prstGeom>
                <a:solidFill>
                  <a:srgbClr val="D6ECE1"/>
                </a:solidFill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sz="1400"/>
                </a:p>
              </p:txBody>
            </p:sp>
            <p:pic>
              <p:nvPicPr>
                <p:cNvPr id="45" name="Graphic 44" descr="Monitor outline">
                  <a:extLst>
                    <a:ext uri="{FF2B5EF4-FFF2-40B4-BE49-F238E27FC236}">
                      <a16:creationId xmlns:a16="http://schemas.microsoft.com/office/drawing/2014/main" id="{9C28D077-4B5E-43D2-96A7-AC9686119F8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7"/>
                    </a:ext>
                  </a:extLst>
                </a:blip>
                <a:srcRect/>
                <a:stretch/>
              </p:blipFill>
              <p:spPr>
                <a:xfrm>
                  <a:off x="4979418" y="5031616"/>
                  <a:ext cx="619985" cy="61998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36DF4013-B675-4E81-81CB-80E4F745DCA9}"/>
                </a:ext>
              </a:extLst>
            </p:cNvPr>
            <p:cNvGrpSpPr/>
            <p:nvPr/>
          </p:nvGrpSpPr>
          <p:grpSpPr>
            <a:xfrm>
              <a:off x="1630276" y="3815068"/>
              <a:ext cx="1828178" cy="1470549"/>
              <a:chOff x="4361674" y="2773441"/>
              <a:chExt cx="1828178" cy="1470549"/>
            </a:xfrm>
          </p:grpSpPr>
          <p:sp>
            <p:nvSpPr>
              <p:cNvPr id="47" name="Freeform: Shape 22">
                <a:extLst>
                  <a:ext uri="{FF2B5EF4-FFF2-40B4-BE49-F238E27FC236}">
                    <a16:creationId xmlns:a16="http://schemas.microsoft.com/office/drawing/2014/main" id="{B0589976-E537-452A-8BE7-3936D11AF079}"/>
                  </a:ext>
                </a:extLst>
              </p:cNvPr>
              <p:cNvSpPr/>
              <p:nvPr/>
            </p:nvSpPr>
            <p:spPr>
              <a:xfrm>
                <a:off x="4361674" y="3866537"/>
                <a:ext cx="1828178" cy="377453"/>
              </a:xfrm>
              <a:custGeom>
                <a:avLst/>
                <a:gdLst>
                  <a:gd name="connsiteX0" fmla="*/ 0 w 2102414"/>
                  <a:gd name="connsiteY0" fmla="*/ 0 h 891933"/>
                  <a:gd name="connsiteX1" fmla="*/ 2102414 w 2102414"/>
                  <a:gd name="connsiteY1" fmla="*/ 0 h 891933"/>
                  <a:gd name="connsiteX2" fmla="*/ 2102414 w 2102414"/>
                  <a:gd name="connsiteY2" fmla="*/ 891933 h 891933"/>
                  <a:gd name="connsiteX3" fmla="*/ 0 w 2102414"/>
                  <a:gd name="connsiteY3" fmla="*/ 891933 h 891933"/>
                  <a:gd name="connsiteX4" fmla="*/ 0 w 2102414"/>
                  <a:gd name="connsiteY4" fmla="*/ 0 h 891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14" h="891933">
                    <a:moveTo>
                      <a:pt x="0" y="0"/>
                    </a:moveTo>
                    <a:lnTo>
                      <a:pt x="2102414" y="0"/>
                    </a:lnTo>
                    <a:lnTo>
                      <a:pt x="2102414" y="891933"/>
                    </a:lnTo>
                    <a:lnTo>
                      <a:pt x="0" y="89193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12700" marR="5080" indent="42545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Compute </a:t>
                </a:r>
                <a:r>
                  <a:rPr lang="en-GB" sz="1400" spc="-295" dirty="0">
                    <a:latin typeface="Arial"/>
                    <a:cs typeface="Arial"/>
                  </a:rPr>
                  <a:t> </a:t>
                </a:r>
              </a:p>
              <a:p>
                <a:pPr marL="12700" marR="5080" indent="42545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Ope</a:t>
                </a:r>
                <a:r>
                  <a:rPr lang="en-GB" sz="1400" dirty="0">
                    <a:latin typeface="Arial"/>
                    <a:cs typeface="Arial"/>
                  </a:rPr>
                  <a:t>r</a:t>
                </a:r>
                <a:r>
                  <a:rPr lang="en-GB" sz="1400" spc="-5" dirty="0">
                    <a:latin typeface="Arial"/>
                    <a:cs typeface="Arial"/>
                  </a:rPr>
                  <a:t>a</a:t>
                </a:r>
                <a:r>
                  <a:rPr lang="en-GB" sz="1400" spc="5" dirty="0">
                    <a:latin typeface="Arial"/>
                    <a:cs typeface="Arial"/>
                  </a:rPr>
                  <a:t>t</a:t>
                </a:r>
                <a:r>
                  <a:rPr lang="en-GB" sz="1400" spc="-10" dirty="0">
                    <a:latin typeface="Arial"/>
                    <a:cs typeface="Arial"/>
                  </a:rPr>
                  <a:t>i</a:t>
                </a:r>
                <a:r>
                  <a:rPr lang="en-GB" sz="1400" spc="-5" dirty="0">
                    <a:latin typeface="Arial"/>
                    <a:cs typeface="Arial"/>
                  </a:rPr>
                  <a:t>ons</a:t>
                </a:r>
                <a:endParaRPr lang="en-GB" sz="1400" dirty="0">
                  <a:latin typeface="Arial"/>
                  <a:cs typeface="Arial"/>
                </a:endParaRPr>
              </a:p>
            </p:txBody>
          </p: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A3B1DFD1-2500-47B2-B2C9-19FB0FE8A8A5}"/>
                  </a:ext>
                </a:extLst>
              </p:cNvPr>
              <p:cNvGrpSpPr/>
              <p:nvPr/>
            </p:nvGrpSpPr>
            <p:grpSpPr>
              <a:xfrm>
                <a:off x="4829797" y="2773441"/>
                <a:ext cx="891933" cy="891933"/>
                <a:chOff x="8381604" y="3520213"/>
                <a:chExt cx="891933" cy="891933"/>
              </a:xfrm>
            </p:grpSpPr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D8560AC3-F2AA-486B-A7B9-2995742AE467}"/>
                    </a:ext>
                  </a:extLst>
                </p:cNvPr>
                <p:cNvSpPr/>
                <p:nvPr/>
              </p:nvSpPr>
              <p:spPr>
                <a:xfrm>
                  <a:off x="8381604" y="3520213"/>
                  <a:ext cx="891933" cy="891933"/>
                </a:xfrm>
                <a:prstGeom prst="ellipse">
                  <a:avLst/>
                </a:prstGeom>
                <a:solidFill>
                  <a:srgbClr val="D6ECE1"/>
                </a:solidFill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sz="1400" dirty="0"/>
                </a:p>
              </p:txBody>
            </p:sp>
            <p:pic>
              <p:nvPicPr>
                <p:cNvPr id="50" name="Graphic 49" descr="Processor outline">
                  <a:extLst>
                    <a:ext uri="{FF2B5EF4-FFF2-40B4-BE49-F238E27FC236}">
                      <a16:creationId xmlns:a16="http://schemas.microsoft.com/office/drawing/2014/main" id="{138CF40E-0F59-488E-B3C2-BB2D5D13B2D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9"/>
                    </a:ext>
                  </a:extLst>
                </a:blip>
                <a:srcRect/>
                <a:stretch/>
              </p:blipFill>
              <p:spPr>
                <a:xfrm>
                  <a:off x="8529057" y="3656186"/>
                  <a:ext cx="619985" cy="619985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220840B8-7260-4E43-8853-140EAA9E8878}"/>
                </a:ext>
              </a:extLst>
            </p:cNvPr>
            <p:cNvGrpSpPr/>
            <p:nvPr/>
          </p:nvGrpSpPr>
          <p:grpSpPr>
            <a:xfrm>
              <a:off x="4816799" y="3815068"/>
              <a:ext cx="1433368" cy="1495314"/>
              <a:chOff x="4572726" y="3835472"/>
              <a:chExt cx="1433368" cy="1495314"/>
            </a:xfrm>
          </p:grpSpPr>
          <p:sp>
            <p:nvSpPr>
              <p:cNvPr id="52" name="Freeform: Shape 17">
                <a:extLst>
                  <a:ext uri="{FF2B5EF4-FFF2-40B4-BE49-F238E27FC236}">
                    <a16:creationId xmlns:a16="http://schemas.microsoft.com/office/drawing/2014/main" id="{B6F7FEFA-C7E6-4150-8823-E5FBBDD08358}"/>
                  </a:ext>
                </a:extLst>
              </p:cNvPr>
              <p:cNvSpPr/>
              <p:nvPr/>
            </p:nvSpPr>
            <p:spPr>
              <a:xfrm>
                <a:off x="4572726" y="4903806"/>
                <a:ext cx="1433368" cy="426980"/>
              </a:xfrm>
              <a:custGeom>
                <a:avLst/>
                <a:gdLst>
                  <a:gd name="connsiteX0" fmla="*/ 0 w 2102414"/>
                  <a:gd name="connsiteY0" fmla="*/ 0 h 891933"/>
                  <a:gd name="connsiteX1" fmla="*/ 2102414 w 2102414"/>
                  <a:gd name="connsiteY1" fmla="*/ 0 h 891933"/>
                  <a:gd name="connsiteX2" fmla="*/ 2102414 w 2102414"/>
                  <a:gd name="connsiteY2" fmla="*/ 891933 h 891933"/>
                  <a:gd name="connsiteX3" fmla="*/ 0 w 2102414"/>
                  <a:gd name="connsiteY3" fmla="*/ 891933 h 891933"/>
                  <a:gd name="connsiteX4" fmla="*/ 0 w 2102414"/>
                  <a:gd name="connsiteY4" fmla="*/ 0 h 8919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102414" h="891933">
                    <a:moveTo>
                      <a:pt x="0" y="0"/>
                    </a:moveTo>
                    <a:lnTo>
                      <a:pt x="2102414" y="0"/>
                    </a:lnTo>
                    <a:lnTo>
                      <a:pt x="2102414" y="891933"/>
                    </a:lnTo>
                    <a:lnTo>
                      <a:pt x="0" y="891933"/>
                    </a:lnTo>
                    <a:lnTo>
                      <a:pt x="0" y="0"/>
                    </a:lnTo>
                    <a:close/>
                  </a:path>
                </a:pathLst>
              </a:custGeom>
            </p:spPr>
            <p:style>
              <a:lnRef idx="0">
                <a:schemeClr val="dk1">
                  <a:alpha val="0"/>
                  <a:hueOff val="0"/>
                  <a:satOff val="0"/>
                  <a:lumOff val="0"/>
                  <a:alphaOff val="0"/>
                </a:schemeClr>
              </a:lnRef>
              <a:fill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lt1">
                  <a:alpha val="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tx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spcFirstLastPara="0" vert="horz" wrap="square" lIns="0" tIns="0" rIns="0" bIns="0" numCol="1" spcCol="1270" anchor="ctr" anchorCtr="0">
                <a:noAutofit/>
              </a:bodyPr>
              <a:lstStyle/>
              <a:p>
                <a:pPr marL="64135" marR="5080" indent="-52069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5" dirty="0">
                    <a:latin typeface="Arial"/>
                    <a:cs typeface="Arial"/>
                  </a:rPr>
                  <a:t>Cloud</a:t>
                </a:r>
                <a:r>
                  <a:rPr lang="en-GB" sz="1400" spc="-55" dirty="0">
                    <a:latin typeface="Arial"/>
                    <a:cs typeface="Arial"/>
                  </a:rPr>
                  <a:t> </a:t>
                </a:r>
                <a:r>
                  <a:rPr lang="en-GB" sz="1400" spc="-5" dirty="0">
                    <a:latin typeface="Arial"/>
                    <a:cs typeface="Arial"/>
                  </a:rPr>
                  <a:t>Services </a:t>
                </a:r>
              </a:p>
              <a:p>
                <a:pPr marL="64135" marR="5080" indent="-52069" algn="ctr">
                  <a:lnSpc>
                    <a:spcPts val="1250"/>
                  </a:lnSpc>
                  <a:spcBef>
                    <a:spcPts val="204"/>
                  </a:spcBef>
                </a:pPr>
                <a:r>
                  <a:rPr lang="en-GB" sz="1400" spc="-290" dirty="0">
                    <a:latin typeface="Arial"/>
                    <a:cs typeface="Arial"/>
                  </a:rPr>
                  <a:t> </a:t>
                </a:r>
                <a:r>
                  <a:rPr lang="en-GB" sz="1400" spc="-5" dirty="0">
                    <a:latin typeface="Arial"/>
                    <a:cs typeface="Arial"/>
                  </a:rPr>
                  <a:t>and</a:t>
                </a:r>
                <a:r>
                  <a:rPr lang="en-GB" sz="1400" spc="-40" dirty="0">
                    <a:latin typeface="Arial"/>
                    <a:cs typeface="Arial"/>
                  </a:rPr>
                  <a:t> </a:t>
                </a:r>
                <a:r>
                  <a:rPr lang="en-GB" sz="1400" spc="-5" dirty="0">
                    <a:latin typeface="Arial"/>
                    <a:cs typeface="Arial"/>
                  </a:rPr>
                  <a:t>Analytics</a:t>
                </a:r>
                <a:endParaRPr lang="en-GB" sz="1400" dirty="0">
                  <a:latin typeface="Arial"/>
                  <a:cs typeface="Arial"/>
                </a:endParaRPr>
              </a:p>
            </p:txBody>
          </p: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BCDF4AA3-3036-4EFF-B09B-CE6C51F2E838}"/>
                  </a:ext>
                </a:extLst>
              </p:cNvPr>
              <p:cNvGrpSpPr/>
              <p:nvPr/>
            </p:nvGrpSpPr>
            <p:grpSpPr>
              <a:xfrm>
                <a:off x="4829797" y="3835472"/>
                <a:ext cx="891933" cy="891933"/>
                <a:chOff x="4829797" y="4891311"/>
                <a:chExt cx="891933" cy="891933"/>
              </a:xfrm>
            </p:grpSpPr>
            <p:sp>
              <p:nvSpPr>
                <p:cNvPr id="54" name="Oval 53">
                  <a:extLst>
                    <a:ext uri="{FF2B5EF4-FFF2-40B4-BE49-F238E27FC236}">
                      <a16:creationId xmlns:a16="http://schemas.microsoft.com/office/drawing/2014/main" id="{2D9B810A-E3D7-4655-87F1-417A29BC8C58}"/>
                    </a:ext>
                  </a:extLst>
                </p:cNvPr>
                <p:cNvSpPr/>
                <p:nvPr/>
              </p:nvSpPr>
              <p:spPr>
                <a:xfrm>
                  <a:off x="4829797" y="4891311"/>
                  <a:ext cx="891933" cy="891933"/>
                </a:xfrm>
                <a:prstGeom prst="ellipse">
                  <a:avLst/>
                </a:prstGeom>
                <a:solidFill>
                  <a:srgbClr val="D6ECE1"/>
                </a:solidFill>
              </p:spPr>
              <p:style>
                <a:lnRef idx="0">
                  <a:schemeClr val="accen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rgbClr r="0" g="0" b="0"/>
                </a:fillRef>
                <a:effectRef idx="0">
                  <a:schemeClr val="accent1">
                    <a:tint val="40000"/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/>
                <a:lstStyle/>
                <a:p>
                  <a:endParaRPr lang="en-GB" sz="1400"/>
                </a:p>
              </p:txBody>
            </p:sp>
            <p:pic>
              <p:nvPicPr>
                <p:cNvPr id="55" name="Graphic 54" descr="Statistics outline">
                  <a:extLst>
                    <a:ext uri="{FF2B5EF4-FFF2-40B4-BE49-F238E27FC236}">
                      <a16:creationId xmlns:a16="http://schemas.microsoft.com/office/drawing/2014/main" id="{8784B138-DE96-424B-9E6F-04DFE9B062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 cstate="screen">
                  <a:extLst>
                    <a:ext uri="{28A0092B-C50C-407E-A947-70E740481C1C}">
                      <a14:useLocalDpi xmlns:a14="http://schemas.microsoft.com/office/drawing/2010/main"/>
                    </a:ext>
                    <a:ext uri="{96DAC541-7B7A-43D3-8B79-37D633B846F1}">
                      <asvg:svgBlip xmlns:asvg="http://schemas.microsoft.com/office/drawing/2016/SVG/main" r:embed="rId11"/>
                    </a:ext>
                  </a:extLst>
                </a:blip>
                <a:srcRect/>
                <a:stretch/>
              </p:blipFill>
              <p:spPr>
                <a:xfrm>
                  <a:off x="4979418" y="5031616"/>
                  <a:ext cx="619985" cy="619985"/>
                </a:xfrm>
                <a:prstGeom prst="rect">
                  <a:avLst/>
                </a:prstGeom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2459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3C93ED1-F218-4E28-B6F1-B2E12C691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809" y="233326"/>
            <a:ext cx="8910535" cy="758874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Why Cloud Insights?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EB34D2-24A5-4053-81A3-3D02FE8AD68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92330"/>
            <a:ext cx="2318915" cy="615882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A6AF47E-A210-4791-B7D4-C1108832D416}"/>
              </a:ext>
            </a:extLst>
          </p:cNvPr>
          <p:cNvSpPr/>
          <p:nvPr/>
        </p:nvSpPr>
        <p:spPr>
          <a:xfrm>
            <a:off x="237939" y="4828674"/>
            <a:ext cx="2535821" cy="133944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Control the performance and usage of your workloads</a:t>
            </a: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90431A3-AF6F-42BB-BBED-FE774CD4E210}"/>
              </a:ext>
            </a:extLst>
          </p:cNvPr>
          <p:cNvSpPr/>
          <p:nvPr/>
        </p:nvSpPr>
        <p:spPr>
          <a:xfrm>
            <a:off x="4038904" y="3364831"/>
            <a:ext cx="1096173" cy="1096173"/>
          </a:xfrm>
          <a:prstGeom prst="ellipse">
            <a:avLst/>
          </a:prstGeom>
          <a:solidFill>
            <a:srgbClr val="D6ECE1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06C5782-275C-4D27-A1F0-0856BC49E789}"/>
              </a:ext>
            </a:extLst>
          </p:cNvPr>
          <p:cNvSpPr/>
          <p:nvPr/>
        </p:nvSpPr>
        <p:spPr>
          <a:xfrm>
            <a:off x="3314545" y="4828674"/>
            <a:ext cx="2535821" cy="133944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When you have issues find the problems before they effect customer satisfaction 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0038A64-CA49-4441-A013-11DDA072A2BA}"/>
              </a:ext>
            </a:extLst>
          </p:cNvPr>
          <p:cNvSpPr/>
          <p:nvPr/>
        </p:nvSpPr>
        <p:spPr>
          <a:xfrm>
            <a:off x="7029158" y="3364831"/>
            <a:ext cx="1096173" cy="1096173"/>
          </a:xfrm>
          <a:prstGeom prst="ellipse">
            <a:avLst/>
          </a:prstGeom>
          <a:solidFill>
            <a:srgbClr val="D6ECE1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AC0510B-375A-4F55-AAA2-6C47C9FDCA9C}"/>
              </a:ext>
            </a:extLst>
          </p:cNvPr>
          <p:cNvSpPr/>
          <p:nvPr/>
        </p:nvSpPr>
        <p:spPr>
          <a:xfrm>
            <a:off x="6309334" y="4828674"/>
            <a:ext cx="2535821" cy="133944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Optimize your growing cloud spend by understanding unused infrastructure and overprovisioned workloads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565EB925-4657-47D4-AB55-A8CD740A298D}"/>
              </a:ext>
            </a:extLst>
          </p:cNvPr>
          <p:cNvSpPr/>
          <p:nvPr/>
        </p:nvSpPr>
        <p:spPr>
          <a:xfrm>
            <a:off x="10019412" y="3364831"/>
            <a:ext cx="1096173" cy="1096173"/>
          </a:xfrm>
          <a:prstGeom prst="ellipse">
            <a:avLst/>
          </a:prstGeom>
          <a:solidFill>
            <a:srgbClr val="D6ECE1"/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GB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9555432-9A67-487D-AEA9-84529E0C5D13}"/>
              </a:ext>
            </a:extLst>
          </p:cNvPr>
          <p:cNvSpPr/>
          <p:nvPr/>
        </p:nvSpPr>
        <p:spPr>
          <a:xfrm>
            <a:off x="9299587" y="4828674"/>
            <a:ext cx="2535821" cy="133944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Monitor all your IT infrastructure on-premises and in the cloud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C714093-0C74-4AC3-9656-B7CBA781D007}"/>
              </a:ext>
            </a:extLst>
          </p:cNvPr>
          <p:cNvGrpSpPr/>
          <p:nvPr/>
        </p:nvGrpSpPr>
        <p:grpSpPr>
          <a:xfrm>
            <a:off x="957762" y="3364831"/>
            <a:ext cx="1096173" cy="1096173"/>
            <a:chOff x="957764" y="3623470"/>
            <a:chExt cx="1096173" cy="1096173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8907799-648D-425E-922A-D6EFD9417921}"/>
                </a:ext>
              </a:extLst>
            </p:cNvPr>
            <p:cNvSpPr/>
            <p:nvPr/>
          </p:nvSpPr>
          <p:spPr>
            <a:xfrm>
              <a:off x="957764" y="3623470"/>
              <a:ext cx="1096173" cy="1096173"/>
            </a:xfrm>
            <a:prstGeom prst="ellipse">
              <a:avLst/>
            </a:prstGeom>
            <a:solidFill>
              <a:srgbClr val="D6ECE1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30" name="Graphic 29" descr="Speedometer Middle outline">
              <a:extLst>
                <a:ext uri="{FF2B5EF4-FFF2-40B4-BE49-F238E27FC236}">
                  <a16:creationId xmlns:a16="http://schemas.microsoft.com/office/drawing/2014/main" id="{5A08C594-7B9A-42DB-9D35-647BBD88E4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32612" y="3768404"/>
              <a:ext cx="731328" cy="731328"/>
            </a:xfrm>
            <a:prstGeom prst="rect">
              <a:avLst/>
            </a:prstGeom>
          </p:spPr>
        </p:pic>
      </p:grpSp>
      <p:pic>
        <p:nvPicPr>
          <p:cNvPr id="33" name="Graphic 32" descr="Exclamation mark outline">
            <a:extLst>
              <a:ext uri="{FF2B5EF4-FFF2-40B4-BE49-F238E27FC236}">
                <a16:creationId xmlns:a16="http://schemas.microsoft.com/office/drawing/2014/main" id="{D63170FB-DED9-481C-B20D-F2E97227565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37548" y="3563475"/>
            <a:ext cx="698884" cy="698884"/>
          </a:xfrm>
          <a:prstGeom prst="rect">
            <a:avLst/>
          </a:prstGeom>
        </p:spPr>
      </p:pic>
      <p:pic>
        <p:nvPicPr>
          <p:cNvPr id="35" name="Graphic 34" descr="Gantt Chart outline">
            <a:extLst>
              <a:ext uri="{FF2B5EF4-FFF2-40B4-BE49-F238E27FC236}">
                <a16:creationId xmlns:a16="http://schemas.microsoft.com/office/drawing/2014/main" id="{35E73E5E-3011-4E7E-9A16-9386F5A9404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198929" y="3534602"/>
            <a:ext cx="756630" cy="756630"/>
          </a:xfrm>
          <a:prstGeom prst="rect">
            <a:avLst/>
          </a:prstGeom>
        </p:spPr>
      </p:pic>
      <p:pic>
        <p:nvPicPr>
          <p:cNvPr id="37" name="Graphic 36" descr="Cloud Computing outline">
            <a:extLst>
              <a:ext uri="{FF2B5EF4-FFF2-40B4-BE49-F238E27FC236}">
                <a16:creationId xmlns:a16="http://schemas.microsoft.com/office/drawing/2014/main" id="{302AA38E-D1F7-4995-8C8C-C42790DFF5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10189183" y="3534602"/>
            <a:ext cx="756630" cy="75663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0CFBD52-C5B7-B442-A9A8-729BD0FF7281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08376" y="6465493"/>
            <a:ext cx="958062" cy="285503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7D6CA95A-0638-F04F-9817-FA02E7FF2187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26849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8979B-B64A-BC40-9A28-8FF5B662C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140" y="205838"/>
            <a:ext cx="8910535" cy="758874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Calibri" panose="020F0502020204030204" pitchFamily="34" charset="0"/>
              </a:rPr>
              <a:t>Cloud Insights Benefits Across the Organization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EA57B881-6D4E-45DA-BFF6-8C8629926CF4}"/>
              </a:ext>
            </a:extLst>
          </p:cNvPr>
          <p:cNvSpPr/>
          <p:nvPr/>
        </p:nvSpPr>
        <p:spPr>
          <a:xfrm>
            <a:off x="904413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Lower profit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72C9E36C-1919-43D5-8F2B-B53D3EE5A725}"/>
              </a:ext>
            </a:extLst>
          </p:cNvPr>
          <p:cNvSpPr/>
          <p:nvPr/>
        </p:nvSpPr>
        <p:spPr>
          <a:xfrm>
            <a:off x="2997022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Reduced cash </a:t>
            </a:r>
            <a:r>
              <a:rPr lang="en-US" dirty="0"/>
              <a:t>f</a:t>
            </a:r>
            <a:r>
              <a:rPr lang="en-US" sz="1800" kern="1200" cap="none" dirty="0"/>
              <a:t>low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5F084A20-F928-4A53-9C00-B491182F055E}"/>
              </a:ext>
            </a:extLst>
          </p:cNvPr>
          <p:cNvSpPr/>
          <p:nvPr/>
        </p:nvSpPr>
        <p:spPr>
          <a:xfrm>
            <a:off x="5108001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Inefficient use of resources</a:t>
            </a: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292C72E-787E-44E4-B9FB-CCD9B223F13F}"/>
              </a:ext>
            </a:extLst>
          </p:cNvPr>
          <p:cNvSpPr/>
          <p:nvPr/>
        </p:nvSpPr>
        <p:spPr>
          <a:xfrm>
            <a:off x="7218980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Fewer projects and smaller team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3C4DBBA-2965-4283-853F-4A204C7B0A88}"/>
              </a:ext>
            </a:extLst>
          </p:cNvPr>
          <p:cNvGrpSpPr/>
          <p:nvPr/>
        </p:nvGrpSpPr>
        <p:grpSpPr>
          <a:xfrm>
            <a:off x="1291888" y="3903849"/>
            <a:ext cx="1182678" cy="1182678"/>
            <a:chOff x="957764" y="3623470"/>
            <a:chExt cx="1096173" cy="1096173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80DA835-4517-45E3-8BE3-7BBF69821EDE}"/>
                </a:ext>
              </a:extLst>
            </p:cNvPr>
            <p:cNvSpPr/>
            <p:nvPr/>
          </p:nvSpPr>
          <p:spPr>
            <a:xfrm>
              <a:off x="957764" y="3623470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 dirty="0"/>
            </a:p>
          </p:txBody>
        </p:sp>
        <p:pic>
          <p:nvPicPr>
            <p:cNvPr id="18" name="Graphic 17" descr="Office Chair outline">
              <a:extLst>
                <a:ext uri="{FF2B5EF4-FFF2-40B4-BE49-F238E27FC236}">
                  <a16:creationId xmlns:a16="http://schemas.microsoft.com/office/drawing/2014/main" id="{2894C1E5-2DAC-4017-9258-44AA344E1E4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1132612" y="3793705"/>
              <a:ext cx="731329" cy="731329"/>
            </a:xfrm>
            <a:prstGeom prst="rect">
              <a:avLst/>
            </a:prstGeom>
          </p:spPr>
        </p:pic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6032B066-AEDD-4F4A-8BD4-5B9743FC9462}"/>
              </a:ext>
            </a:extLst>
          </p:cNvPr>
          <p:cNvGrpSpPr/>
          <p:nvPr/>
        </p:nvGrpSpPr>
        <p:grpSpPr>
          <a:xfrm>
            <a:off x="3380037" y="3883490"/>
            <a:ext cx="1182678" cy="1182678"/>
            <a:chOff x="4038904" y="964712"/>
            <a:chExt cx="1096173" cy="1096173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E68CAAAF-9156-40BC-8788-209CBF7AAA76}"/>
                </a:ext>
              </a:extLst>
            </p:cNvPr>
            <p:cNvSpPr/>
            <p:nvPr/>
          </p:nvSpPr>
          <p:spPr>
            <a:xfrm>
              <a:off x="4038904" y="964712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19" name="Graphic 18" descr="Office worker male outline">
              <a:extLst>
                <a:ext uri="{FF2B5EF4-FFF2-40B4-BE49-F238E27FC236}">
                  <a16:creationId xmlns:a16="http://schemas.microsoft.com/office/drawing/2014/main" id="{EAE73245-73C4-4B33-97F5-087A341CD76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p:blipFill>
          <p:spPr>
            <a:xfrm>
              <a:off x="4237548" y="1150706"/>
              <a:ext cx="698884" cy="698884"/>
            </a:xfrm>
            <a:prstGeom prst="rect">
              <a:avLst/>
            </a:prstGeom>
          </p:spPr>
        </p:pic>
      </p:grp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DE1EBFB1-2B81-416B-85B4-0BD9B2A345AC}"/>
              </a:ext>
            </a:extLst>
          </p:cNvPr>
          <p:cNvSpPr/>
          <p:nvPr/>
        </p:nvSpPr>
        <p:spPr>
          <a:xfrm>
            <a:off x="904413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CEO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C504298-1151-4614-8B02-82C4D1325528}"/>
              </a:ext>
            </a:extLst>
          </p:cNvPr>
          <p:cNvSpPr/>
          <p:nvPr/>
        </p:nvSpPr>
        <p:spPr>
          <a:xfrm>
            <a:off x="2997022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CFO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5C5C1CD-B2B5-468B-AE6A-FBFD42391B7C}"/>
              </a:ext>
            </a:extLst>
          </p:cNvPr>
          <p:cNvSpPr/>
          <p:nvPr/>
        </p:nvSpPr>
        <p:spPr>
          <a:xfrm>
            <a:off x="5108001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CTO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991E7C90-A593-44AF-863C-98A23A0B0FC0}"/>
              </a:ext>
            </a:extLst>
          </p:cNvPr>
          <p:cNvSpPr/>
          <p:nvPr/>
        </p:nvSpPr>
        <p:spPr>
          <a:xfrm>
            <a:off x="7218980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IT MANAGER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08521B6-FCAC-4537-BA33-6AA8AD0D21B1}"/>
              </a:ext>
            </a:extLst>
          </p:cNvPr>
          <p:cNvGrpSpPr/>
          <p:nvPr/>
        </p:nvGrpSpPr>
        <p:grpSpPr>
          <a:xfrm>
            <a:off x="5495476" y="3883489"/>
            <a:ext cx="1182678" cy="1182678"/>
            <a:chOff x="4038904" y="964712"/>
            <a:chExt cx="1096173" cy="1096173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E2CBA90-09C9-4F64-8BA7-D8C1381E651F}"/>
                </a:ext>
              </a:extLst>
            </p:cNvPr>
            <p:cNvSpPr/>
            <p:nvPr/>
          </p:nvSpPr>
          <p:spPr>
            <a:xfrm>
              <a:off x="4038904" y="964712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26" name="Graphic 25" descr="Office worker female outline">
              <a:extLst>
                <a:ext uri="{FF2B5EF4-FFF2-40B4-BE49-F238E27FC236}">
                  <a16:creationId xmlns:a16="http://schemas.microsoft.com/office/drawing/2014/main" id="{D29FFFC4-B667-4091-AAF1-18AFA30BB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/>
          </p:blipFill>
          <p:spPr>
            <a:xfrm>
              <a:off x="4237548" y="1138056"/>
              <a:ext cx="698884" cy="69888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177FD53-801A-4C4B-AC1A-DE643A622DB3}"/>
              </a:ext>
            </a:extLst>
          </p:cNvPr>
          <p:cNvGrpSpPr/>
          <p:nvPr/>
        </p:nvGrpSpPr>
        <p:grpSpPr>
          <a:xfrm>
            <a:off x="7610915" y="3883489"/>
            <a:ext cx="1182678" cy="1182678"/>
            <a:chOff x="4038904" y="964712"/>
            <a:chExt cx="1096173" cy="1096173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56EC2E8B-39D8-4E5E-B93C-0D56537AED54}"/>
                </a:ext>
              </a:extLst>
            </p:cNvPr>
            <p:cNvSpPr/>
            <p:nvPr/>
          </p:nvSpPr>
          <p:spPr>
            <a:xfrm>
              <a:off x="4038904" y="964712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29" name="Graphic 28" descr="Management outline">
              <a:extLst>
                <a:ext uri="{FF2B5EF4-FFF2-40B4-BE49-F238E27FC236}">
                  <a16:creationId xmlns:a16="http://schemas.microsoft.com/office/drawing/2014/main" id="{6BB7A0B3-3367-4FB9-BAD7-59DD4ABA5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/>
          </p:blipFill>
          <p:spPr>
            <a:xfrm>
              <a:off x="4237548" y="1138056"/>
              <a:ext cx="698884" cy="698884"/>
            </a:xfrm>
            <a:prstGeom prst="rect">
              <a:avLst/>
            </a:prstGeom>
          </p:spPr>
        </p:pic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4E0AB5A9-172F-40FB-A36B-85A9A5BF9D93}"/>
              </a:ext>
            </a:extLst>
          </p:cNvPr>
          <p:cNvSpPr/>
          <p:nvPr/>
        </p:nvSpPr>
        <p:spPr>
          <a:xfrm>
            <a:off x="9337675" y="5684811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800" kern="1200" cap="none" dirty="0"/>
              <a:t>Best pricing, expense visibility 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FAB82A9-4CA6-479C-883E-4330640768AF}"/>
              </a:ext>
            </a:extLst>
          </p:cNvPr>
          <p:cNvSpPr/>
          <p:nvPr/>
        </p:nvSpPr>
        <p:spPr>
          <a:xfrm>
            <a:off x="9329959" y="5352886"/>
            <a:ext cx="1957628" cy="477424"/>
          </a:xfrm>
          <a:custGeom>
            <a:avLst/>
            <a:gdLst>
              <a:gd name="connsiteX0" fmla="*/ 0 w 1415039"/>
              <a:gd name="connsiteY0" fmla="*/ 0 h 1782617"/>
              <a:gd name="connsiteX1" fmla="*/ 1415039 w 1415039"/>
              <a:gd name="connsiteY1" fmla="*/ 0 h 1782617"/>
              <a:gd name="connsiteX2" fmla="*/ 1415039 w 1415039"/>
              <a:gd name="connsiteY2" fmla="*/ 1782617 h 1782617"/>
              <a:gd name="connsiteX3" fmla="*/ 0 w 1415039"/>
              <a:gd name="connsiteY3" fmla="*/ 1782617 h 1782617"/>
              <a:gd name="connsiteX4" fmla="*/ 0 w 1415039"/>
              <a:gd name="connsiteY4" fmla="*/ 0 h 17826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039" h="1782617">
                <a:moveTo>
                  <a:pt x="0" y="0"/>
                </a:moveTo>
                <a:lnTo>
                  <a:pt x="1415039" y="0"/>
                </a:lnTo>
                <a:lnTo>
                  <a:pt x="1415039" y="1782617"/>
                </a:lnTo>
                <a:lnTo>
                  <a:pt x="0" y="1782617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t" anchorCtr="0">
            <a:noAutofit/>
          </a:bodyPr>
          <a:lstStyle/>
          <a:p>
            <a:pPr marL="0" lvl="0" indent="0" algn="ctr" defTabSz="80010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  <a:defRPr cap="all"/>
            </a:pPr>
            <a:r>
              <a:rPr lang="en-US" sz="1600" b="1" kern="1200" cap="none" dirty="0"/>
              <a:t>PROCUREMENT MGR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62C788F0-BA19-42B5-84DA-DED8F719B35D}"/>
              </a:ext>
            </a:extLst>
          </p:cNvPr>
          <p:cNvGrpSpPr/>
          <p:nvPr/>
        </p:nvGrpSpPr>
        <p:grpSpPr>
          <a:xfrm>
            <a:off x="9717434" y="3883489"/>
            <a:ext cx="1182678" cy="1182678"/>
            <a:chOff x="4038904" y="964712"/>
            <a:chExt cx="1096173" cy="1096173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14F250EF-0563-4A66-AD26-4E0C57D1B184}"/>
                </a:ext>
              </a:extLst>
            </p:cNvPr>
            <p:cNvSpPr/>
            <p:nvPr/>
          </p:nvSpPr>
          <p:spPr>
            <a:xfrm>
              <a:off x="4038904" y="964712"/>
              <a:ext cx="1096173" cy="1096173"/>
            </a:xfrm>
            <a:prstGeom prst="ellipse">
              <a:avLst/>
            </a:prstGeom>
            <a:solidFill>
              <a:srgbClr val="FCD0B8"/>
            </a:solidFill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GB"/>
            </a:p>
          </p:txBody>
        </p:sp>
        <p:pic>
          <p:nvPicPr>
            <p:cNvPr id="34" name="Graphic 33" descr="Call center outline">
              <a:extLst>
                <a:ext uri="{FF2B5EF4-FFF2-40B4-BE49-F238E27FC236}">
                  <a16:creationId xmlns:a16="http://schemas.microsoft.com/office/drawing/2014/main" id="{32C9958C-F826-433D-8983-5E76B39A2B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/>
          </p:blipFill>
          <p:spPr>
            <a:xfrm>
              <a:off x="4237548" y="1138056"/>
              <a:ext cx="698884" cy="698884"/>
            </a:xfrm>
            <a:prstGeom prst="rect">
              <a:avLst/>
            </a:prstGeom>
          </p:spPr>
        </p:pic>
      </p:grpSp>
      <p:pic>
        <p:nvPicPr>
          <p:cNvPr id="36" name="Picture 35">
            <a:extLst>
              <a:ext uri="{FF2B5EF4-FFF2-40B4-BE49-F238E27FC236}">
                <a16:creationId xmlns:a16="http://schemas.microsoft.com/office/drawing/2014/main" id="{A4F9D5FA-1315-4C01-81EF-7622EA68AA64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559E3CB-A059-DB47-A325-21A2A54EF7B0}"/>
              </a:ext>
            </a:extLst>
          </p:cNvPr>
          <p:cNvSpPr txBox="1"/>
          <p:nvPr/>
        </p:nvSpPr>
        <p:spPr>
          <a:xfrm>
            <a:off x="1267174" y="3310201"/>
            <a:ext cx="47164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What inefficient use of resources means to: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B0BE014C-ECCC-5E43-98A5-D3C053262E02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D</a:t>
            </a:r>
          </a:p>
        </p:txBody>
      </p:sp>
    </p:spTree>
    <p:extLst>
      <p:ext uri="{BB962C8B-B14F-4D97-AF65-F5344CB8AC3E}">
        <p14:creationId xmlns:p14="http://schemas.microsoft.com/office/powerpoint/2010/main" val="3988312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D0A641-8450-41D6-AA85-AE8F5BDD9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794" y="275188"/>
            <a:ext cx="7150774" cy="1325563"/>
          </a:xfrm>
        </p:spPr>
        <p:txBody>
          <a:bodyPr>
            <a:normAutofit/>
          </a:bodyPr>
          <a:lstStyle/>
          <a:p>
            <a:r>
              <a:rPr lang="en-GB" sz="3600" b="1" dirty="0">
                <a:latin typeface="+mn-lt"/>
              </a:rPr>
              <a:t>Control the performance and cost of your cloud workloads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91B8068-7509-47D3-94C7-45CF690EE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1600751"/>
            <a:ext cx="7149716" cy="707886"/>
          </a:xfrm>
          <a:noFill/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sz="2000" dirty="0">
                <a:solidFill>
                  <a:schemeClr val="tx1"/>
                </a:solidFill>
                <a:latin typeface="+mn-lt"/>
              </a:rPr>
              <a:t>Find performance issues faster and optimize cloud usage to do more with your limited budget.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C000AB-3A80-4202-A0D6-FA5F4CB06CA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2621" y="5362992"/>
            <a:ext cx="2736010" cy="726658"/>
          </a:xfrm>
          <a:prstGeom prst="rect">
            <a:avLst/>
          </a:prstGeom>
        </p:spPr>
      </p:pic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6B33FC53-5648-4E1E-8AFC-F19A370DA0D5}"/>
              </a:ext>
            </a:extLst>
          </p:cNvPr>
          <p:cNvSpPr txBox="1">
            <a:spLocks/>
          </p:cNvSpPr>
          <p:nvPr/>
        </p:nvSpPr>
        <p:spPr>
          <a:xfrm>
            <a:off x="830794" y="2413337"/>
            <a:ext cx="714971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  <a:ea typeface="+mn-ea"/>
                <a:cs typeface="+mn-cs"/>
              </a:defRPr>
            </a:lvl1pPr>
            <a:lvl2pPr marL="742950" lvl="1" indent="-285750">
              <a:buSzPct val="60000"/>
              <a:buFont typeface="Wingdings" panose="05000000000000000000" pitchFamily="2" charset="2"/>
              <a:buChar char="§"/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85750">
              <a:lnSpc>
                <a:spcPct val="100000"/>
              </a:lnSpc>
            </a:pPr>
            <a:r>
              <a:rPr lang="en-GB" sz="2000" dirty="0">
                <a:solidFill>
                  <a:schemeClr val="tx1"/>
                </a:solidFill>
                <a:sym typeface="Arial"/>
              </a:rPr>
              <a:t>NetApp Cloud Insights is a SaaS based monitoring tool that helps you quickly find performance problems and optimize usage of your cloud workloads.</a:t>
            </a:r>
            <a:endParaRPr lang="en-GB" sz="2000" dirty="0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3750CE-A0E5-7B41-A87C-53D4CCE0643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5792" y="6465493"/>
            <a:ext cx="958062" cy="285503"/>
          </a:xfrm>
          <a:prstGeom prst="rect">
            <a:avLst/>
          </a:prstGeo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B7FAE250-15CC-D04C-AFDC-FA7F6FDFF5F0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322286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167CA-1056-4EFA-8BA3-2F6758451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03022"/>
            <a:ext cx="4170007" cy="726658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Outcomes Delivered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497D73-5B46-46DE-9D06-51914B3F3E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6879" y="1745759"/>
            <a:ext cx="3108963" cy="978729"/>
          </a:xfrm>
          <a:noFill/>
        </p:spPr>
        <p:txBody>
          <a:bodyPr wrap="square">
            <a:spAutoFit/>
          </a:bodyPr>
          <a:lstStyle/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</a:rPr>
              <a:t>Monitor shared resources across any infrastructure; </a:t>
            </a:r>
            <a:br>
              <a:rPr lang="en-US" sz="1600" dirty="0">
                <a:solidFill>
                  <a:schemeClr val="dk1"/>
                </a:solidFill>
                <a:latin typeface="Calibri"/>
                <a:cs typeface="Calibri"/>
              </a:rPr>
            </a:b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</a:rPr>
              <a:t>On-premised, Cloud and Kubernetes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7249D3-8922-4383-AB95-8B54ED04673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8793476" y="1745759"/>
            <a:ext cx="3108963" cy="978730"/>
          </a:xfrm>
        </p:spPr>
        <p:txBody>
          <a:bodyPr>
            <a:normAutofit/>
          </a:bodyPr>
          <a:lstStyle/>
          <a:p>
            <a:pPr marL="471487" indent="-457200"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</a:pPr>
            <a:r>
              <a:rPr lang="en-GB" sz="1600" dirty="0" err="1">
                <a:solidFill>
                  <a:schemeClr val="dk1"/>
                </a:solidFill>
                <a:latin typeface="Calibri"/>
                <a:cs typeface="Calibri"/>
              </a:rPr>
              <a:t>Analyze</a:t>
            </a:r>
            <a:r>
              <a:rPr lang="en-GB" sz="1600" dirty="0">
                <a:solidFill>
                  <a:schemeClr val="dk1"/>
                </a:solidFill>
                <a:latin typeface="Calibri"/>
                <a:cs typeface="Calibri"/>
              </a:rPr>
              <a:t> relationships between shared resources and how they impact each other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D974CC-F11C-43A4-A4C0-6904CFF46A05}"/>
              </a:ext>
            </a:extLst>
          </p:cNvPr>
          <p:cNvSpPr txBox="1"/>
          <p:nvPr/>
        </p:nvSpPr>
        <p:spPr>
          <a:xfrm>
            <a:off x="996689" y="892170"/>
            <a:ext cx="4170008" cy="4118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20122"/>
            <a:r>
              <a:rPr lang="en-US" sz="2000" dirty="0">
                <a:latin typeface="+mn-lt"/>
              </a:rPr>
              <a:t>– </a:t>
            </a:r>
            <a:r>
              <a:rPr lang="en-GB" sz="2000" dirty="0"/>
              <a:t>Why Do You Need Cloud Insights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7D5E96E-518D-4F00-8F33-3AA4B36EE8D2}"/>
              </a:ext>
            </a:extLst>
          </p:cNvPr>
          <p:cNvSpPr txBox="1"/>
          <p:nvPr/>
        </p:nvSpPr>
        <p:spPr>
          <a:xfrm>
            <a:off x="1809754" y="1887497"/>
            <a:ext cx="33604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Modernize and </a:t>
            </a:r>
            <a:r>
              <a:rPr lang="en-GB" sz="2000" b="1" dirty="0" err="1"/>
              <a:t>Analyze</a:t>
            </a:r>
            <a:endParaRPr lang="en-GB" sz="20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08631B-3A92-49A1-8E28-F59F7B31C1D1}"/>
              </a:ext>
            </a:extLst>
          </p:cNvPr>
          <p:cNvSpPr txBox="1"/>
          <p:nvPr/>
        </p:nvSpPr>
        <p:spPr>
          <a:xfrm>
            <a:off x="1809753" y="2971499"/>
            <a:ext cx="33604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Optimize and Control Usage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17120EC-B074-41BD-9188-CF7BEA245078}"/>
              </a:ext>
            </a:extLst>
          </p:cNvPr>
          <p:cNvSpPr txBox="1"/>
          <p:nvPr/>
        </p:nvSpPr>
        <p:spPr>
          <a:xfrm>
            <a:off x="1809751" y="4106930"/>
            <a:ext cx="33604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Guarantee Availability</a:t>
            </a: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A3DC31C8-B17C-4CAA-8B54-0EB2F971775B}"/>
              </a:ext>
            </a:extLst>
          </p:cNvPr>
          <p:cNvSpPr txBox="1">
            <a:spLocks/>
          </p:cNvSpPr>
          <p:nvPr/>
        </p:nvSpPr>
        <p:spPr>
          <a:xfrm>
            <a:off x="5516879" y="3994808"/>
            <a:ext cx="3108963" cy="757130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600" dirty="0"/>
              <a:t>Determine the available headroom to prevent infrastructure saturation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566315BF-5D8B-4E20-B3F1-49DEFFC88AC2}"/>
              </a:ext>
            </a:extLst>
          </p:cNvPr>
          <p:cNvSpPr txBox="1">
            <a:spLocks/>
          </p:cNvSpPr>
          <p:nvPr/>
        </p:nvSpPr>
        <p:spPr>
          <a:xfrm>
            <a:off x="8793476" y="3994807"/>
            <a:ext cx="3108963" cy="97872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z="1600" dirty="0"/>
              <a:t>Right size application resources to prevent performance problems and downtime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0982E40-CA98-4CD4-AE56-06CC5BFEF053}"/>
              </a:ext>
            </a:extLst>
          </p:cNvPr>
          <p:cNvSpPr txBox="1"/>
          <p:nvPr/>
        </p:nvSpPr>
        <p:spPr>
          <a:xfrm>
            <a:off x="1809751" y="5247789"/>
            <a:ext cx="319845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/>
              <a:t>Key Differentiators</a:t>
            </a:r>
          </a:p>
        </p:txBody>
      </p:sp>
      <p:sp>
        <p:nvSpPr>
          <p:cNvPr id="36" name="Text Placeholder 2">
            <a:extLst>
              <a:ext uri="{FF2B5EF4-FFF2-40B4-BE49-F238E27FC236}">
                <a16:creationId xmlns:a16="http://schemas.microsoft.com/office/drawing/2014/main" id="{24BA7EA1-F01F-415E-AA70-531D25265983}"/>
              </a:ext>
            </a:extLst>
          </p:cNvPr>
          <p:cNvSpPr txBox="1">
            <a:spLocks/>
          </p:cNvSpPr>
          <p:nvPr/>
        </p:nvSpPr>
        <p:spPr>
          <a:xfrm>
            <a:off x="5516879" y="5140067"/>
            <a:ext cx="3550920" cy="1015663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defPPr>
              <a:defRPr lang="en-US"/>
            </a:defPPr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lnSpc>
                <a:spcPct val="100000"/>
              </a:lnSpc>
              <a:buClr>
                <a:schemeClr val="tx1"/>
              </a:buClr>
            </a:pPr>
            <a:r>
              <a:rPr lang="en-US" sz="1500" dirty="0"/>
              <a:t>Multi-Vendor Infrastructure</a:t>
            </a:r>
          </a:p>
          <a:p>
            <a:pPr>
              <a:lnSpc>
                <a:spcPct val="100000"/>
              </a:lnSpc>
              <a:buClr>
                <a:schemeClr val="tx1"/>
              </a:buClr>
            </a:pPr>
            <a:r>
              <a:rPr lang="en-GB" sz="1500" dirty="0"/>
              <a:t>Shared Infrastructure</a:t>
            </a:r>
          </a:p>
          <a:p>
            <a:pPr>
              <a:lnSpc>
                <a:spcPct val="100000"/>
              </a:lnSpc>
              <a:buClr>
                <a:schemeClr val="tx1"/>
              </a:buClr>
            </a:pPr>
            <a:r>
              <a:rPr lang="en-GB" sz="1500" dirty="0"/>
              <a:t>Full Stack Visibility</a:t>
            </a:r>
          </a:p>
          <a:p>
            <a:pPr>
              <a:lnSpc>
                <a:spcPct val="100000"/>
              </a:lnSpc>
              <a:buClr>
                <a:schemeClr val="tx1"/>
              </a:buClr>
            </a:pPr>
            <a:r>
              <a:rPr lang="en-GB" sz="1500" dirty="0"/>
              <a:t>Ransomware Protection</a:t>
            </a:r>
          </a:p>
        </p:txBody>
      </p:sp>
      <p:pic>
        <p:nvPicPr>
          <p:cNvPr id="40" name="Graphic 39" descr="Research outline">
            <a:extLst>
              <a:ext uri="{FF2B5EF4-FFF2-40B4-BE49-F238E27FC236}">
                <a16:creationId xmlns:a16="http://schemas.microsoft.com/office/drawing/2014/main" id="{D3DC663C-493B-463A-8898-BA83276F54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96691" y="1770089"/>
            <a:ext cx="645429" cy="645429"/>
          </a:xfrm>
          <a:prstGeom prst="rect">
            <a:avLst/>
          </a:prstGeom>
        </p:spPr>
      </p:pic>
      <p:pic>
        <p:nvPicPr>
          <p:cNvPr id="42" name="Graphic 41" descr="Business Growth outline">
            <a:extLst>
              <a:ext uri="{FF2B5EF4-FFF2-40B4-BE49-F238E27FC236}">
                <a16:creationId xmlns:a16="http://schemas.microsoft.com/office/drawing/2014/main" id="{EE90CCCB-A8B2-48A2-A583-D014552324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6690" y="2848839"/>
            <a:ext cx="645429" cy="645429"/>
          </a:xfrm>
          <a:prstGeom prst="rect">
            <a:avLst/>
          </a:prstGeom>
        </p:spPr>
      </p:pic>
      <p:pic>
        <p:nvPicPr>
          <p:cNvPr id="44" name="Graphic 43" descr="Badge Tick outline">
            <a:extLst>
              <a:ext uri="{FF2B5EF4-FFF2-40B4-BE49-F238E27FC236}">
                <a16:creationId xmlns:a16="http://schemas.microsoft.com/office/drawing/2014/main" id="{339F4F44-FE22-4365-9CE0-0E97D28CCE2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96688" y="3984270"/>
            <a:ext cx="645429" cy="645429"/>
          </a:xfrm>
          <a:prstGeom prst="rect">
            <a:avLst/>
          </a:prstGeom>
        </p:spPr>
      </p:pic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B8F2C4AA-2948-43D0-9490-01C070307F59}"/>
              </a:ext>
            </a:extLst>
          </p:cNvPr>
          <p:cNvSpPr txBox="1">
            <a:spLocks/>
          </p:cNvSpPr>
          <p:nvPr/>
        </p:nvSpPr>
        <p:spPr>
          <a:xfrm>
            <a:off x="5516879" y="2879234"/>
            <a:ext cx="3108963" cy="97872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600" dirty="0"/>
              <a:t>Optimize by identifying waste, increasing utilization and density of compute and storage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F8EF7B2A-A53F-4A54-833D-E677FB583F1B}"/>
              </a:ext>
            </a:extLst>
          </p:cNvPr>
          <p:cNvSpPr txBox="1">
            <a:spLocks/>
          </p:cNvSpPr>
          <p:nvPr/>
        </p:nvSpPr>
        <p:spPr>
          <a:xfrm>
            <a:off x="8793476" y="2879233"/>
            <a:ext cx="3108963" cy="978729"/>
          </a:xfrm>
          <a:prstGeom prst="rect">
            <a:avLst/>
          </a:prstGeom>
          <a:noFill/>
        </p:spPr>
        <p:txBody>
          <a:bodyPr vert="horz" wrap="square" lIns="91440" tIns="45720" rIns="91440" bIns="45720" rtlCol="0">
            <a:spAutoFit/>
          </a:bodyPr>
          <a:lstStyle>
            <a:lvl1pPr marL="471487" indent="-457200">
              <a:lnSpc>
                <a:spcPct val="90000"/>
              </a:lnSpc>
              <a:spcBef>
                <a:spcPts val="0"/>
              </a:spcBef>
              <a:buClr>
                <a:schemeClr val="accent6">
                  <a:lumMod val="60000"/>
                  <a:lumOff val="40000"/>
                </a:schemeClr>
              </a:buClr>
              <a:buSzPts val="2000"/>
              <a:buFont typeface="Noto Sans Symbols"/>
              <a:buChar char="▪"/>
              <a:defRPr>
                <a:solidFill>
                  <a:schemeClr val="dk1"/>
                </a:solidFill>
                <a:latin typeface="Calibri"/>
                <a:cs typeface="Calibri"/>
              </a:defRPr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z="1600" dirty="0"/>
              <a:t>Control usage with Show-back / Chargeback showing who is using what and how much</a:t>
            </a:r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69547D83-8EA4-4171-A259-C0CF8C219F6E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60226" y="276288"/>
            <a:ext cx="2318915" cy="61588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33A2ABB-D50E-1D49-828A-571FCAB68935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6688" y="6465493"/>
            <a:ext cx="958062" cy="285503"/>
          </a:xfrm>
          <a:prstGeom prst="rect">
            <a:avLst/>
          </a:prstGeom>
        </p:spPr>
      </p:pic>
      <p:sp>
        <p:nvSpPr>
          <p:cNvPr id="21" name="Oval 20">
            <a:extLst>
              <a:ext uri="{FF2B5EF4-FFF2-40B4-BE49-F238E27FC236}">
                <a16:creationId xmlns:a16="http://schemas.microsoft.com/office/drawing/2014/main" id="{F88F3D39-756D-674D-A831-86C51AF683E3}"/>
              </a:ext>
            </a:extLst>
          </p:cNvPr>
          <p:cNvSpPr/>
          <p:nvPr/>
        </p:nvSpPr>
        <p:spPr>
          <a:xfrm>
            <a:off x="11962701" y="6627854"/>
            <a:ext cx="155196" cy="155196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dirty="0">
                <a:solidFill>
                  <a:schemeClr val="tx1"/>
                </a:solidFill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2721596879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 Header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tockImage_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Basic_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SectionHeader_Slide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item1.xml><?xml version="1.0" encoding="utf-8"?>
<AllExternalAdhocVariableMappings/>
</file>

<file path=customXml/item2.xml><?xml version="1.0" encoding="utf-8"?>
<VariableList UniqueId="958c2aa8-c047-4df4-908e-efa54b6baa2e" Name="System" ContentType="XML" MajorVersion="0" MinorVersion="1" isLocalCopy="False" IsBaseObject="False" DataSourceId="b97c0c09-20b5-46d4-8879-7ffe297fb080" DataSourceMajorVersion="0" DataSourceMinorVersion="1"/>
</file>

<file path=customXml/item3.xml><?xml version="1.0" encoding="utf-8"?>
<VariableListDefinition name="AD_HOC" displayName="AD_HOC" id="e4883e00-32b4-4d96-afd6-b551f2cf38c0" isdomainofvalue="False" dataSourceId="49966280-da07-4a9d-91ad-46f71f48a996"/>
</file>

<file path=customXml/item4.xml><?xml version="1.0" encoding="utf-8"?>
<VariableListDefinition name="System" displayName="System" id="958c2aa8-c047-4df4-908e-efa54b6baa2e" isdomainofvalue="False" dataSourceId="b97c0c09-20b5-46d4-8879-7ffe297fb080"/>
</file>

<file path=customXml/item5.xml><?xml version="1.0" encoding="utf-8"?>
<VariableList UniqueId="e4883e00-32b4-4d96-afd6-b551f2cf38c0" Name="AD_HOC" ContentType="XML" MajorVersion="0" MinorVersion="1" isLocalCopy="False" IsBaseObject="False" DataSourceId="49966280-da07-4a9d-91ad-46f71f48a996" DataSourceMajorVersion="0" DataSourceMinorVersion="1"/>
</file>

<file path=customXml/item6.xml><?xml version="1.0" encoding="utf-8"?>
<VariableList UniqueId="4d5b3301-f3a7-4d87-8ede-1c1f09528fcc" Name="Computed" ContentType="XML" MajorVersion="0" MinorVersion="1" isLocalCopy="False" IsBaseObject="False" DataSourceId="783f4034-ed8d-417f-966c-6837460bbb06" DataSourceMajorVersion="0" DataSourceMinorVersion="1"/>
</file>

<file path=customXml/item7.xml><?xml version="1.0" encoding="utf-8"?>
<VariableListDefinition name="Computed" displayName="Computed" id="4d5b3301-f3a7-4d87-8ede-1c1f09528fcc" isdomainofvalue="False" dataSourceId="783f4034-ed8d-417f-966c-6837460bbb06"/>
</file>

<file path=customXml/itemProps1.xml><?xml version="1.0" encoding="utf-8"?>
<ds:datastoreItem xmlns:ds="http://schemas.openxmlformats.org/officeDocument/2006/customXml" ds:itemID="{2B1F8381-BCCF-4E81-937C-97A4E439C94E}">
  <ds:schemaRefs/>
</ds:datastoreItem>
</file>

<file path=customXml/itemProps2.xml><?xml version="1.0" encoding="utf-8"?>
<ds:datastoreItem xmlns:ds="http://schemas.openxmlformats.org/officeDocument/2006/customXml" ds:itemID="{AAE52641-8E4C-4E4D-B0C0-E46CF9A10F29}">
  <ds:schemaRefs/>
</ds:datastoreItem>
</file>

<file path=customXml/itemProps3.xml><?xml version="1.0" encoding="utf-8"?>
<ds:datastoreItem xmlns:ds="http://schemas.openxmlformats.org/officeDocument/2006/customXml" ds:itemID="{F1F6FDC9-A1DD-40DE-B364-A5A979F38A67}">
  <ds:schemaRefs/>
</ds:datastoreItem>
</file>

<file path=customXml/itemProps4.xml><?xml version="1.0" encoding="utf-8"?>
<ds:datastoreItem xmlns:ds="http://schemas.openxmlformats.org/officeDocument/2006/customXml" ds:itemID="{C82C8005-818D-42C0-90D6-BC987F0E2799}">
  <ds:schemaRefs/>
</ds:datastoreItem>
</file>

<file path=customXml/itemProps5.xml><?xml version="1.0" encoding="utf-8"?>
<ds:datastoreItem xmlns:ds="http://schemas.openxmlformats.org/officeDocument/2006/customXml" ds:itemID="{4127EC7F-B7BD-4B42-8715-821AD3DCAF99}">
  <ds:schemaRefs/>
</ds:datastoreItem>
</file>

<file path=customXml/itemProps6.xml><?xml version="1.0" encoding="utf-8"?>
<ds:datastoreItem xmlns:ds="http://schemas.openxmlformats.org/officeDocument/2006/customXml" ds:itemID="{5E134F5A-F4D5-4F35-8B1A-1BA182F8DF8B}">
  <ds:schemaRefs/>
</ds:datastoreItem>
</file>

<file path=customXml/itemProps7.xml><?xml version="1.0" encoding="utf-8"?>
<ds:datastoreItem xmlns:ds="http://schemas.openxmlformats.org/officeDocument/2006/customXml" ds:itemID="{D101CA65-18E8-455E-835B-85BB23561AE1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3751</TotalTime>
  <Words>1727</Words>
  <Application>Microsoft Macintosh PowerPoint</Application>
  <PresentationFormat>Widescreen</PresentationFormat>
  <Paragraphs>326</Paragraphs>
  <Slides>34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Calibri</vt:lpstr>
      <vt:lpstr>Calibri Light</vt:lpstr>
      <vt:lpstr>Noto Sans Symbols</vt:lpstr>
      <vt:lpstr>Wingdings</vt:lpstr>
      <vt:lpstr>Presentation Headers</vt:lpstr>
      <vt:lpstr>StockImage_Slides</vt:lpstr>
      <vt:lpstr>Basic_Slides</vt:lpstr>
      <vt:lpstr>SectionHeader_Slides</vt:lpstr>
      <vt:lpstr>PowerPoint Presentation</vt:lpstr>
      <vt:lpstr>Special thanks to</vt:lpstr>
      <vt:lpstr>LinkSource Sales Workshop Agenda</vt:lpstr>
      <vt:lpstr>Your Business Accelerated</vt:lpstr>
      <vt:lpstr>PowerPoint Presentation</vt:lpstr>
      <vt:lpstr>Why Cloud Insights?</vt:lpstr>
      <vt:lpstr>Cloud Insights Benefits Across the Organization</vt:lpstr>
      <vt:lpstr>Control the performance and cost of your cloud workloads</vt:lpstr>
      <vt:lpstr>Outcomes Delivered</vt:lpstr>
      <vt:lpstr>Operational Challenges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Cloud Insights Optimization Workshop</vt:lpstr>
      <vt:lpstr>LinkSource Cloud Insights Resource Center</vt:lpstr>
      <vt:lpstr>PowerPoint Presentation</vt:lpstr>
      <vt:lpstr>Q&amp;A Discussion</vt:lpstr>
      <vt:lpstr>Next Step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Tully</dc:creator>
  <cp:lastModifiedBy>Doug Kryzan</cp:lastModifiedBy>
  <cp:revision>394</cp:revision>
  <dcterms:created xsi:type="dcterms:W3CDTF">2021-03-16T10:19:46Z</dcterms:created>
  <dcterms:modified xsi:type="dcterms:W3CDTF">2022-04-06T13:18:37Z</dcterms:modified>
</cp:coreProperties>
</file>